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5E259-7E40-4334-A6CB-BE23E198E8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461CBC25-ED88-4FD6-8E4B-59FD7A02A303}">
          <dgm:prSet phldrT="[Text]" custT="1"/>
          <dgm:spPr>
            <a:solidFill>
              <a:schemeClr val="accent4">
                <a:lumMod val="60000"/>
                <a:lumOff val="40000"/>
              </a:schemeClr>
            </a:solidFill>
          </dgm:spPr>
          <dgm:t>
            <a:bodyPr/>
            <a:lstStyle/>
            <a:p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</a:rPr>
                <a:t>2 billion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00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e>
                    <m:sup>
                      <m:r>
                        <a:rPr lang="en-US" sz="20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</a:rPr>
                <a:t>/</a:t>
              </a:r>
              <a14:m>
                <m:oMath xmlns:m="http://schemas.openxmlformats.org/officeDocument/2006/math">
                  <m:r>
                    <a:rPr lang="en-US" sz="2000" i="1" dirty="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𝛾</m:t>
                  </m:r>
                </m:oMath>
              </a14:m>
              <a:endParaRPr lang="en-US" sz="2000" dirty="0">
                <a:solidFill>
                  <a:schemeClr val="bg2">
                    <a:lumMod val="10000"/>
                  </a:schemeClr>
                </a:solidFill>
                <a:ea typeface="Cambria Math" panose="02040503050406030204" pitchFamily="18" charset="0"/>
              </a:endParaRPr>
            </a:p>
            <a:p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</a:rPr>
                <a:t>In 2007</a:t>
              </a:r>
            </a:p>
          </dgm:t>
        </dgm:pt>
      </mc:Choice>
      <mc:Fallback xmlns="">
        <dgm:pt modelId="{461CBC25-ED88-4FD6-8E4B-59FD7A02A303}">
          <dgm:prSet phldrT="[Text]" custT="1"/>
          <dgm:spPr>
            <a:solidFill>
              <a:schemeClr val="accent4">
                <a:lumMod val="60000"/>
                <a:lumOff val="40000"/>
              </a:schemeClr>
            </a:solidFill>
          </dgm:spPr>
          <dgm:t>
            <a:bodyPr/>
            <a:lstStyle/>
            <a:p>
              <a:r>
                <a:rPr lang="en-US" sz="2000" dirty="0" smtClean="0">
                  <a:solidFill>
                    <a:schemeClr val="bg2">
                      <a:lumMod val="10000"/>
                    </a:schemeClr>
                  </a:solidFill>
                </a:rPr>
                <a:t>2 billion </a:t>
              </a:r>
              <a:r>
                <a:rPr lang="en-US" sz="2000" b="0" i="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</a:rPr>
                <a:t>𝑚^2</a:t>
              </a:r>
              <a:r>
                <a:rPr lang="en-US" sz="2000" dirty="0" smtClean="0">
                  <a:solidFill>
                    <a:schemeClr val="bg2">
                      <a:lumMod val="10000"/>
                    </a:schemeClr>
                  </a:solidFill>
                </a:rPr>
                <a:t>/</a:t>
              </a:r>
              <a:r>
                <a:rPr lang="en-US" sz="2000" i="0" dirty="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𝛾</a:t>
              </a:r>
              <a:endParaRPr lang="en-US" sz="2000" dirty="0" smtClean="0">
                <a:solidFill>
                  <a:schemeClr val="bg2">
                    <a:lumMod val="10000"/>
                  </a:schemeClr>
                </a:solidFill>
                <a:ea typeface="Cambria Math" panose="02040503050406030204" pitchFamily="18" charset="0"/>
              </a:endParaRPr>
            </a:p>
            <a:p>
              <a:r>
                <a:rPr lang="en-US" sz="2000" dirty="0" smtClean="0">
                  <a:solidFill>
                    <a:schemeClr val="bg2">
                      <a:lumMod val="10000"/>
                    </a:schemeClr>
                  </a:solidFill>
                </a:rPr>
                <a:t>In 2007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</a:endParaRPr>
            </a:p>
          </dgm:t>
        </dgm:pt>
      </mc:Fallback>
    </mc:AlternateContent>
    <dgm:pt modelId="{33B9F62E-2928-4D3A-90CA-3EEA82053FE8}" type="parTrans" cxnId="{9FBE3FBD-5C94-4FBE-9881-75B9EFD67CE1}">
      <dgm:prSet/>
      <dgm:spPr/>
      <dgm:t>
        <a:bodyPr/>
        <a:lstStyle/>
        <a:p>
          <a:endParaRPr lang="en-US"/>
        </a:p>
      </dgm:t>
    </dgm:pt>
    <dgm:pt modelId="{A6E1CFDE-5FDB-4D2F-9D67-84035CE69201}" type="sibTrans" cxnId="{9FBE3FBD-5C94-4FBE-9881-75B9EFD67CE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534041D-278E-4277-8F03-7DB174FC2E55}">
          <dgm:prSet custT="1"/>
          <dgm:spPr>
            <a:solidFill>
              <a:schemeClr val="accent4">
                <a:lumMod val="60000"/>
                <a:lumOff val="40000"/>
              </a:schemeClr>
            </a:solidFill>
          </dgm:spPr>
          <dgm:t>
            <a:bodyPr/>
            <a:lstStyle/>
            <a:p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</a:rPr>
                <a:t>30 billion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00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e>
                    <m:sup>
                      <m:r>
                        <a:rPr lang="en-US" sz="20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</a:rPr>
                <a:t>/</a:t>
              </a:r>
              <a14:m>
                <m:oMath xmlns:m="http://schemas.openxmlformats.org/officeDocument/2006/math">
                  <m:r>
                    <a:rPr lang="en-US" sz="2000" i="1" dirty="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𝛾</m:t>
                  </m:r>
                </m:oMath>
              </a14:m>
              <a:endParaRPr lang="en-US" sz="2000" dirty="0">
                <a:solidFill>
                  <a:schemeClr val="bg2">
                    <a:lumMod val="10000"/>
                  </a:schemeClr>
                </a:solidFill>
              </a:endParaRPr>
            </a:p>
            <a:p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</a:rPr>
                <a:t>In 2020</a:t>
              </a:r>
            </a:p>
          </dgm:t>
        </dgm:pt>
      </mc:Choice>
      <mc:Fallback xmlns="">
        <dgm:pt modelId="{D534041D-278E-4277-8F03-7DB174FC2E55}">
          <dgm:prSet custT="1"/>
          <dgm:spPr>
            <a:solidFill>
              <a:schemeClr val="accent4">
                <a:lumMod val="60000"/>
                <a:lumOff val="40000"/>
              </a:schemeClr>
            </a:solidFill>
          </dgm:spPr>
          <dgm:t>
            <a:bodyPr/>
            <a:lstStyle/>
            <a:p>
              <a:r>
                <a:rPr lang="en-US" sz="2000" dirty="0" smtClean="0">
                  <a:solidFill>
                    <a:schemeClr val="bg2">
                      <a:lumMod val="10000"/>
                    </a:schemeClr>
                  </a:solidFill>
                </a:rPr>
                <a:t>30 billion </a:t>
              </a:r>
              <a:r>
                <a:rPr lang="en-US" sz="2000" b="0" i="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</a:rPr>
                <a:t>𝑚^2</a:t>
              </a:r>
              <a:r>
                <a:rPr lang="en-US" sz="2000" dirty="0" smtClean="0">
                  <a:solidFill>
                    <a:schemeClr val="bg2">
                      <a:lumMod val="10000"/>
                    </a:schemeClr>
                  </a:solidFill>
                </a:rPr>
                <a:t>/</a:t>
              </a:r>
              <a:r>
                <a:rPr lang="en-US" sz="2000" i="0" dirty="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𝛾</a:t>
              </a:r>
              <a:endParaRPr lang="en-US" sz="20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r>
                <a:rPr lang="en-US" sz="2000" dirty="0" smtClean="0">
                  <a:solidFill>
                    <a:schemeClr val="bg2">
                      <a:lumMod val="10000"/>
                    </a:schemeClr>
                  </a:solidFill>
                </a:rPr>
                <a:t>In 2020</a:t>
              </a:r>
              <a:endParaRPr lang="en-US" sz="2000" dirty="0">
                <a:solidFill>
                  <a:schemeClr val="bg2">
                    <a:lumMod val="10000"/>
                  </a:schemeClr>
                </a:solidFill>
              </a:endParaRPr>
            </a:p>
          </dgm:t>
        </dgm:pt>
      </mc:Fallback>
    </mc:AlternateContent>
    <dgm:pt modelId="{E3E66934-722F-40C4-8C61-5F75E9CB3C38}" type="parTrans" cxnId="{1F67B0BD-14EE-417A-97B7-BADD10405B83}">
      <dgm:prSet/>
      <dgm:spPr/>
      <dgm:t>
        <a:bodyPr/>
        <a:lstStyle/>
        <a:p>
          <a:endParaRPr lang="en-US"/>
        </a:p>
      </dgm:t>
    </dgm:pt>
    <dgm:pt modelId="{1CD958F3-B3B3-4BAF-9B60-5A8B3BBE32E4}" type="sibTrans" cxnId="{1F67B0BD-14EE-417A-97B7-BADD10405B83}">
      <dgm:prSet/>
      <dgm:spPr/>
      <dgm:t>
        <a:bodyPr/>
        <a:lstStyle/>
        <a:p>
          <a:endParaRPr lang="en-US"/>
        </a:p>
      </dgm:t>
    </dgm:pt>
    <dgm:pt modelId="{7B876934-4A45-430F-A825-14E6EBA5CBDE}" type="pres">
      <dgm:prSet presAssocID="{8B55E259-7E40-4334-A6CB-BE23E198E840}" presName="Name0" presStyleCnt="0">
        <dgm:presLayoutVars>
          <dgm:dir/>
          <dgm:resizeHandles val="exact"/>
        </dgm:presLayoutVars>
      </dgm:prSet>
      <dgm:spPr/>
    </dgm:pt>
    <dgm:pt modelId="{674F618F-6FBD-4683-A72B-09E6A4A04BF6}" type="pres">
      <dgm:prSet presAssocID="{461CBC25-ED88-4FD6-8E4B-59FD7A02A303}" presName="node" presStyleLbl="node1" presStyleIdx="0" presStyleCnt="2" custScaleX="103531" custScaleY="60608" custLinFactNeighborX="1899" custLinFactNeighborY="15000">
        <dgm:presLayoutVars>
          <dgm:bulletEnabled val="1"/>
        </dgm:presLayoutVars>
      </dgm:prSet>
      <dgm:spPr/>
    </dgm:pt>
    <dgm:pt modelId="{910A6DB8-861C-479D-B8CA-3AE0F05C653D}" type="pres">
      <dgm:prSet presAssocID="{A6E1CFDE-5FDB-4D2F-9D67-84035CE69201}" presName="sibTrans" presStyleLbl="sibTrans2D1" presStyleIdx="0" presStyleCnt="1"/>
      <dgm:spPr/>
    </dgm:pt>
    <dgm:pt modelId="{DDAF49F6-0624-4377-A8A1-3A927D4FD9C9}" type="pres">
      <dgm:prSet presAssocID="{A6E1CFDE-5FDB-4D2F-9D67-84035CE69201}" presName="connectorText" presStyleLbl="sibTrans2D1" presStyleIdx="0" presStyleCnt="1"/>
      <dgm:spPr/>
    </dgm:pt>
    <dgm:pt modelId="{914FA7F5-E9F7-45F9-8E77-CE441A58FFDA}" type="pres">
      <dgm:prSet presAssocID="{D534041D-278E-4277-8F03-7DB174FC2E55}" presName="node" presStyleLbl="node1" presStyleIdx="1" presStyleCnt="2" custScaleX="106450" custScaleY="59337" custLinFactNeighborX="-18031" custLinFactNeighborY="13022">
        <dgm:presLayoutVars>
          <dgm:bulletEnabled val="1"/>
        </dgm:presLayoutVars>
      </dgm:prSet>
      <dgm:spPr/>
    </dgm:pt>
  </dgm:ptLst>
  <dgm:cxnLst>
    <dgm:cxn modelId="{BEBCE020-3CA9-423E-8A6A-4830158577E9}" type="presOf" srcId="{A6E1CFDE-5FDB-4D2F-9D67-84035CE69201}" destId="{DDAF49F6-0624-4377-A8A1-3A927D4FD9C9}" srcOrd="1" destOrd="0" presId="urn:microsoft.com/office/officeart/2005/8/layout/process1"/>
    <dgm:cxn modelId="{29437E2B-66D5-490A-A572-9BE5E564CDF7}" type="presOf" srcId="{D534041D-278E-4277-8F03-7DB174FC2E55}" destId="{914FA7F5-E9F7-45F9-8E77-CE441A58FFDA}" srcOrd="0" destOrd="0" presId="urn:microsoft.com/office/officeart/2005/8/layout/process1"/>
    <dgm:cxn modelId="{067811A6-B944-4494-8B0E-0301F658F63A}" type="presOf" srcId="{A6E1CFDE-5FDB-4D2F-9D67-84035CE69201}" destId="{910A6DB8-861C-479D-B8CA-3AE0F05C653D}" srcOrd="0" destOrd="0" presId="urn:microsoft.com/office/officeart/2005/8/layout/process1"/>
    <dgm:cxn modelId="{2A952CBD-0FB9-4933-B1B3-FE91C78D0293}" type="presOf" srcId="{8B55E259-7E40-4334-A6CB-BE23E198E840}" destId="{7B876934-4A45-430F-A825-14E6EBA5CBDE}" srcOrd="0" destOrd="0" presId="urn:microsoft.com/office/officeart/2005/8/layout/process1"/>
    <dgm:cxn modelId="{9FBE3FBD-5C94-4FBE-9881-75B9EFD67CE1}" srcId="{8B55E259-7E40-4334-A6CB-BE23E198E840}" destId="{461CBC25-ED88-4FD6-8E4B-59FD7A02A303}" srcOrd="0" destOrd="0" parTransId="{33B9F62E-2928-4D3A-90CA-3EEA82053FE8}" sibTransId="{A6E1CFDE-5FDB-4D2F-9D67-84035CE69201}"/>
    <dgm:cxn modelId="{1F67B0BD-14EE-417A-97B7-BADD10405B83}" srcId="{8B55E259-7E40-4334-A6CB-BE23E198E840}" destId="{D534041D-278E-4277-8F03-7DB174FC2E55}" srcOrd="1" destOrd="0" parTransId="{E3E66934-722F-40C4-8C61-5F75E9CB3C38}" sibTransId="{1CD958F3-B3B3-4BAF-9B60-5A8B3BBE32E4}"/>
    <dgm:cxn modelId="{8AB040C5-A0E5-4931-B60B-490C6D03CF58}" type="presOf" srcId="{461CBC25-ED88-4FD6-8E4B-59FD7A02A303}" destId="{674F618F-6FBD-4683-A72B-09E6A4A04BF6}" srcOrd="0" destOrd="0" presId="urn:microsoft.com/office/officeart/2005/8/layout/process1"/>
    <dgm:cxn modelId="{86150714-53E4-4E85-BC6C-431D16637879}" type="presParOf" srcId="{7B876934-4A45-430F-A825-14E6EBA5CBDE}" destId="{674F618F-6FBD-4683-A72B-09E6A4A04BF6}" srcOrd="0" destOrd="0" presId="urn:microsoft.com/office/officeart/2005/8/layout/process1"/>
    <dgm:cxn modelId="{59BB72BA-ABE0-4782-B896-28C11CD53817}" type="presParOf" srcId="{7B876934-4A45-430F-A825-14E6EBA5CBDE}" destId="{910A6DB8-861C-479D-B8CA-3AE0F05C653D}" srcOrd="1" destOrd="0" presId="urn:microsoft.com/office/officeart/2005/8/layout/process1"/>
    <dgm:cxn modelId="{AE128765-9AF4-4187-9342-E9E2104B2DFB}" type="presParOf" srcId="{910A6DB8-861C-479D-B8CA-3AE0F05C653D}" destId="{DDAF49F6-0624-4377-A8A1-3A927D4FD9C9}" srcOrd="0" destOrd="0" presId="urn:microsoft.com/office/officeart/2005/8/layout/process1"/>
    <dgm:cxn modelId="{7F3676C0-ECBC-466F-BC10-D7ED67505216}" type="presParOf" srcId="{7B876934-4A45-430F-A825-14E6EBA5CBDE}" destId="{914FA7F5-E9F7-45F9-8E77-CE441A58FFD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55E259-7E40-4334-A6CB-BE23E198E8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1CBC25-ED88-4FD6-8E4B-59FD7A02A303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3B9F62E-2928-4D3A-90CA-3EEA82053FE8}" type="parTrans" cxnId="{9FBE3FBD-5C94-4FBE-9881-75B9EFD67CE1}">
      <dgm:prSet/>
      <dgm:spPr/>
      <dgm:t>
        <a:bodyPr/>
        <a:lstStyle/>
        <a:p>
          <a:endParaRPr lang="en-US"/>
        </a:p>
      </dgm:t>
    </dgm:pt>
    <dgm:pt modelId="{A6E1CFDE-5FDB-4D2F-9D67-84035CE69201}" type="sibTrans" cxnId="{9FBE3FBD-5C94-4FBE-9881-75B9EFD67CE1}">
      <dgm:prSet/>
      <dgm:spPr/>
      <dgm:t>
        <a:bodyPr/>
        <a:lstStyle/>
        <a:p>
          <a:endParaRPr lang="en-US"/>
        </a:p>
      </dgm:t>
    </dgm:pt>
    <dgm:pt modelId="{D534041D-278E-4277-8F03-7DB174FC2E55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3E66934-722F-40C4-8C61-5F75E9CB3C38}" type="parTrans" cxnId="{1F67B0BD-14EE-417A-97B7-BADD10405B83}">
      <dgm:prSet/>
      <dgm:spPr/>
      <dgm:t>
        <a:bodyPr/>
        <a:lstStyle/>
        <a:p>
          <a:endParaRPr lang="en-US"/>
        </a:p>
      </dgm:t>
    </dgm:pt>
    <dgm:pt modelId="{1CD958F3-B3B3-4BAF-9B60-5A8B3BBE32E4}" type="sibTrans" cxnId="{1F67B0BD-14EE-417A-97B7-BADD10405B83}">
      <dgm:prSet/>
      <dgm:spPr/>
      <dgm:t>
        <a:bodyPr/>
        <a:lstStyle/>
        <a:p>
          <a:endParaRPr lang="en-US"/>
        </a:p>
      </dgm:t>
    </dgm:pt>
    <dgm:pt modelId="{7B876934-4A45-430F-A825-14E6EBA5CBDE}" type="pres">
      <dgm:prSet presAssocID="{8B55E259-7E40-4334-A6CB-BE23E198E840}" presName="Name0" presStyleCnt="0">
        <dgm:presLayoutVars>
          <dgm:dir/>
          <dgm:resizeHandles val="exact"/>
        </dgm:presLayoutVars>
      </dgm:prSet>
      <dgm:spPr/>
    </dgm:pt>
    <dgm:pt modelId="{674F618F-6FBD-4683-A72B-09E6A4A04BF6}" type="pres">
      <dgm:prSet presAssocID="{461CBC25-ED88-4FD6-8E4B-59FD7A02A303}" presName="node" presStyleLbl="node1" presStyleIdx="0" presStyleCnt="2" custScaleX="103531" custScaleY="60608" custLinFactNeighborX="1899" custLinFactNeighborY="1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A6DB8-861C-479D-B8CA-3AE0F05C653D}" type="pres">
      <dgm:prSet presAssocID="{A6E1CFDE-5FDB-4D2F-9D67-84035CE69201}" presName="sibTrans" presStyleLbl="sibTrans2D1" presStyleIdx="0" presStyleCnt="1"/>
      <dgm:spPr/>
    </dgm:pt>
    <dgm:pt modelId="{DDAF49F6-0624-4377-A8A1-3A927D4FD9C9}" type="pres">
      <dgm:prSet presAssocID="{A6E1CFDE-5FDB-4D2F-9D67-84035CE69201}" presName="connectorText" presStyleLbl="sibTrans2D1" presStyleIdx="0" presStyleCnt="1"/>
      <dgm:spPr/>
    </dgm:pt>
    <dgm:pt modelId="{914FA7F5-E9F7-45F9-8E77-CE441A58FFDA}" type="pres">
      <dgm:prSet presAssocID="{D534041D-278E-4277-8F03-7DB174FC2E55}" presName="node" presStyleLbl="node1" presStyleIdx="1" presStyleCnt="2" custScaleX="106450" custScaleY="59337" custLinFactNeighborX="-18031" custLinFactNeighborY="13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BCE020-3CA9-423E-8A6A-4830158577E9}" type="presOf" srcId="{A6E1CFDE-5FDB-4D2F-9D67-84035CE69201}" destId="{DDAF49F6-0624-4377-A8A1-3A927D4FD9C9}" srcOrd="1" destOrd="0" presId="urn:microsoft.com/office/officeart/2005/8/layout/process1"/>
    <dgm:cxn modelId="{067811A6-B944-4494-8B0E-0301F658F63A}" type="presOf" srcId="{A6E1CFDE-5FDB-4D2F-9D67-84035CE69201}" destId="{910A6DB8-861C-479D-B8CA-3AE0F05C653D}" srcOrd="0" destOrd="0" presId="urn:microsoft.com/office/officeart/2005/8/layout/process1"/>
    <dgm:cxn modelId="{9FBE3FBD-5C94-4FBE-9881-75B9EFD67CE1}" srcId="{8B55E259-7E40-4334-A6CB-BE23E198E840}" destId="{461CBC25-ED88-4FD6-8E4B-59FD7A02A303}" srcOrd="0" destOrd="0" parTransId="{33B9F62E-2928-4D3A-90CA-3EEA82053FE8}" sibTransId="{A6E1CFDE-5FDB-4D2F-9D67-84035CE69201}"/>
    <dgm:cxn modelId="{2A952CBD-0FB9-4933-B1B3-FE91C78D0293}" type="presOf" srcId="{8B55E259-7E40-4334-A6CB-BE23E198E840}" destId="{7B876934-4A45-430F-A825-14E6EBA5CBDE}" srcOrd="0" destOrd="0" presId="urn:microsoft.com/office/officeart/2005/8/layout/process1"/>
    <dgm:cxn modelId="{29437E2B-66D5-490A-A572-9BE5E564CDF7}" type="presOf" srcId="{D534041D-278E-4277-8F03-7DB174FC2E55}" destId="{914FA7F5-E9F7-45F9-8E77-CE441A58FFDA}" srcOrd="0" destOrd="0" presId="urn:microsoft.com/office/officeart/2005/8/layout/process1"/>
    <dgm:cxn modelId="{8AB040C5-A0E5-4931-B60B-490C6D03CF58}" type="presOf" srcId="{461CBC25-ED88-4FD6-8E4B-59FD7A02A303}" destId="{674F618F-6FBD-4683-A72B-09E6A4A04BF6}" srcOrd="0" destOrd="0" presId="urn:microsoft.com/office/officeart/2005/8/layout/process1"/>
    <dgm:cxn modelId="{1F67B0BD-14EE-417A-97B7-BADD10405B83}" srcId="{8B55E259-7E40-4334-A6CB-BE23E198E840}" destId="{D534041D-278E-4277-8F03-7DB174FC2E55}" srcOrd="1" destOrd="0" parTransId="{E3E66934-722F-40C4-8C61-5F75E9CB3C38}" sibTransId="{1CD958F3-B3B3-4BAF-9B60-5A8B3BBE32E4}"/>
    <dgm:cxn modelId="{86150714-53E4-4E85-BC6C-431D16637879}" type="presParOf" srcId="{7B876934-4A45-430F-A825-14E6EBA5CBDE}" destId="{674F618F-6FBD-4683-A72B-09E6A4A04BF6}" srcOrd="0" destOrd="0" presId="urn:microsoft.com/office/officeart/2005/8/layout/process1"/>
    <dgm:cxn modelId="{59BB72BA-ABE0-4782-B896-28C11CD53817}" type="presParOf" srcId="{7B876934-4A45-430F-A825-14E6EBA5CBDE}" destId="{910A6DB8-861C-479D-B8CA-3AE0F05C653D}" srcOrd="1" destOrd="0" presId="urn:microsoft.com/office/officeart/2005/8/layout/process1"/>
    <dgm:cxn modelId="{AE128765-9AF4-4187-9342-E9E2104B2DFB}" type="presParOf" srcId="{910A6DB8-861C-479D-B8CA-3AE0F05C653D}" destId="{DDAF49F6-0624-4377-A8A1-3A927D4FD9C9}" srcOrd="0" destOrd="0" presId="urn:microsoft.com/office/officeart/2005/8/layout/process1"/>
    <dgm:cxn modelId="{7F3676C0-ECBC-466F-BC10-D7ED67505216}" type="presParOf" srcId="{7B876934-4A45-430F-A825-14E6EBA5CBDE}" destId="{914FA7F5-E9F7-45F9-8E77-CE441A58FFD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F618F-6FBD-4683-A72B-09E6A4A04BF6}">
      <dsp:nvSpPr>
        <dsp:cNvPr id="0" name=""/>
        <dsp:cNvSpPr/>
      </dsp:nvSpPr>
      <dsp:spPr>
        <a:xfrm>
          <a:off x="26123" y="1114705"/>
          <a:ext cx="3382304" cy="118801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10000"/>
                </a:schemeClr>
              </a:solidFill>
            </a:rPr>
            <a:t>2 billion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00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</a:rPr>
                    <m:t>𝑚</m:t>
                  </m:r>
                </m:e>
                <m:sup>
                  <m:r>
                    <a:rPr lang="en-US" sz="20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US" sz="2000" kern="1200" dirty="0">
              <a:solidFill>
                <a:schemeClr val="bg2">
                  <a:lumMod val="10000"/>
                </a:schemeClr>
              </a:solidFill>
            </a:rPr>
            <a:t>/</a:t>
          </a:r>
          <a14:m xmlns:a14="http://schemas.microsoft.com/office/drawing/2010/main">
            <m:oMath xmlns:m="http://schemas.openxmlformats.org/officeDocument/2006/math">
              <m:r>
                <a:rPr lang="en-US" sz="2000" i="1" kern="1200" dirty="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𝛾</m:t>
              </m:r>
            </m:oMath>
          </a14:m>
          <a:endParaRPr lang="en-US" sz="2000" kern="1200" dirty="0">
            <a:solidFill>
              <a:schemeClr val="bg2">
                <a:lumMod val="10000"/>
              </a:schemeClr>
            </a:solidFill>
            <a:ea typeface="Cambria Math" panose="020405030504060302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10000"/>
                </a:schemeClr>
              </a:solidFill>
            </a:rPr>
            <a:t>In 2007</a:t>
          </a:r>
        </a:p>
      </dsp:txBody>
      <dsp:txXfrm>
        <a:off x="60919" y="1149501"/>
        <a:ext cx="3312712" cy="1118427"/>
      </dsp:txXfrm>
    </dsp:sp>
    <dsp:sp modelId="{910A6DB8-861C-479D-B8CA-3AE0F05C653D}">
      <dsp:nvSpPr>
        <dsp:cNvPr id="0" name=""/>
        <dsp:cNvSpPr/>
      </dsp:nvSpPr>
      <dsp:spPr>
        <a:xfrm rot="21570224">
          <a:off x="3670002" y="1284297"/>
          <a:ext cx="554580" cy="810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3670005" y="1447059"/>
        <a:ext cx="388206" cy="486121"/>
      </dsp:txXfrm>
    </dsp:sp>
    <dsp:sp modelId="{914FA7F5-E9F7-45F9-8E77-CE441A58FFDA}">
      <dsp:nvSpPr>
        <dsp:cNvPr id="0" name=""/>
        <dsp:cNvSpPr/>
      </dsp:nvSpPr>
      <dsp:spPr>
        <a:xfrm>
          <a:off x="4454766" y="1088389"/>
          <a:ext cx="3477667" cy="1163105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10000"/>
                </a:schemeClr>
              </a:solidFill>
            </a:rPr>
            <a:t>30 billion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00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</a:rPr>
                    <m:t>𝑚</m:t>
                  </m:r>
                </m:e>
                <m:sup>
                  <m:r>
                    <a:rPr lang="en-US" sz="2000" b="0" i="1" kern="1200" smtClean="0">
                      <a:solidFill>
                        <a:schemeClr val="bg2">
                          <a:lumMod val="10000"/>
                        </a:schemeClr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US" sz="2000" kern="1200" dirty="0">
              <a:solidFill>
                <a:schemeClr val="bg2">
                  <a:lumMod val="10000"/>
                </a:schemeClr>
              </a:solidFill>
            </a:rPr>
            <a:t>/</a:t>
          </a:r>
          <a14:m xmlns:a14="http://schemas.microsoft.com/office/drawing/2010/main">
            <m:oMath xmlns:m="http://schemas.openxmlformats.org/officeDocument/2006/math">
              <m:r>
                <a:rPr lang="en-US" sz="2000" i="1" kern="1200" dirty="0" smtClean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𝛾</m:t>
              </m:r>
            </m:oMath>
          </a14:m>
          <a:endParaRPr lang="en-US" sz="2000" kern="1200" dirty="0">
            <a:solidFill>
              <a:schemeClr val="bg2">
                <a:lumMod val="10000"/>
              </a:schemeClr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10000"/>
                </a:schemeClr>
              </a:solidFill>
            </a:rPr>
            <a:t>In 2020</a:t>
          </a:r>
        </a:p>
      </dsp:txBody>
      <dsp:txXfrm>
        <a:off x="4488832" y="1122455"/>
        <a:ext cx="3409535" cy="1094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3C28B-9CFA-47A7-8E21-D2B2346E38E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71062-F661-4346-BC17-8BDA6686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10D2-11A9-441C-9CE0-F6918FA8510F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8956-E5D1-4915-9B69-349250B29A3F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B3D-43B3-485F-91CB-EBB72142C7CF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90C-189B-493F-8667-A1773CA750C9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7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9BFD-0A87-46C9-8713-1678EF11AE9D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2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23F5-08AA-44A1-9382-27648A7D652D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DE7F-46A6-4CD9-86E6-D44373ADFE85}" type="datetime1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B73-B144-4A42-98DA-11C2602F2C56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90DC-7F65-4C27-9A1A-6E6968ECA819}" type="datetime1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206-B84E-4A53-9257-73ED868BAEF4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7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EC9-E193-4DA2-B054-83C221DEF7DC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9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082E-28A4-4507-A9F2-1596DB55C1D0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BC4B-E492-458C-91CD-BAC8E572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7.jpe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1649" y="927499"/>
            <a:ext cx="480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>
                <a:solidFill>
                  <a:schemeClr val="accent6">
                    <a:lumMod val="75000"/>
                  </a:schemeClr>
                </a:solidFill>
                <a:cs typeface="B Farnaz" panose="00000400000000000000" pitchFamily="2" charset="-78"/>
              </a:rPr>
              <a:t>زباله های ساخت و تخریب ساختمان</a:t>
            </a:r>
            <a:endParaRPr lang="en-US" sz="2800" dirty="0">
              <a:solidFill>
                <a:schemeClr val="accent6">
                  <a:lumMod val="75000"/>
                </a:schemeClr>
              </a:solidFill>
              <a:cs typeface="B Farnaz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85599" y="1829442"/>
            <a:ext cx="5660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Farnaz" panose="00000400000000000000" pitchFamily="2" charset="-78"/>
              </a:rPr>
              <a:t>مدل ارزیابی محیط زیست در مورد زباله ساخت و تخریب ساختمان بر اساس پویایی سیستم : یک مطالعه موردی در گوانژو</a:t>
            </a:r>
            <a:endParaRPr lang="en-US" dirty="0">
              <a:cs typeface="B Farnaz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63038" y="2865121"/>
            <a:ext cx="3135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B Farnaz" panose="00000400000000000000" pitchFamily="2" charset="-78"/>
              </a:rPr>
              <a:t>نام استاد </a:t>
            </a:r>
            <a:r>
              <a:rPr lang="fa-IR" dirty="0">
                <a:cs typeface="B Farnaz" panose="00000400000000000000" pitchFamily="2" charset="-78"/>
              </a:rPr>
              <a:t>:استاد رضایی</a:t>
            </a:r>
          </a:p>
          <a:p>
            <a:pPr algn="r" rtl="1"/>
            <a:endParaRPr lang="fa-IR" dirty="0">
              <a:cs typeface="B Farnaz" panose="00000400000000000000" pitchFamily="2" charset="-78"/>
            </a:endParaRPr>
          </a:p>
          <a:p>
            <a:pPr algn="r" rtl="1"/>
            <a:r>
              <a:rPr lang="fa-IR" sz="2000" dirty="0">
                <a:cs typeface="B Farnaz" panose="00000400000000000000" pitchFamily="2" charset="-78"/>
              </a:rPr>
              <a:t>نام سرپرست :آریا</a:t>
            </a:r>
            <a:r>
              <a:rPr lang="fa-IR" dirty="0">
                <a:cs typeface="B Farnaz" panose="00000400000000000000" pitchFamily="2" charset="-78"/>
              </a:rPr>
              <a:t> باور</a:t>
            </a:r>
          </a:p>
          <a:p>
            <a:pPr algn="r" rtl="1"/>
            <a:endParaRPr lang="fa-IR" dirty="0">
              <a:cs typeface="B Farnaz" panose="00000400000000000000" pitchFamily="2" charset="-78"/>
            </a:endParaRPr>
          </a:p>
          <a:p>
            <a:pPr algn="r" rtl="1"/>
            <a:r>
              <a:rPr lang="fa-IR" sz="2000" dirty="0">
                <a:cs typeface="B Farnaz" panose="00000400000000000000" pitchFamily="2" charset="-78"/>
              </a:rPr>
              <a:t>اعضای گروه : </a:t>
            </a:r>
          </a:p>
          <a:p>
            <a:pPr algn="r" rtl="1"/>
            <a:r>
              <a:rPr lang="fa-IR" dirty="0">
                <a:cs typeface="B Farnaz" panose="00000400000000000000" pitchFamily="2" charset="-78"/>
              </a:rPr>
              <a:t>رسول صادقی</a:t>
            </a:r>
          </a:p>
          <a:p>
            <a:pPr algn="r" rtl="1"/>
            <a:r>
              <a:rPr lang="fa-IR" dirty="0">
                <a:cs typeface="B Farnaz" panose="00000400000000000000" pitchFamily="2" charset="-78"/>
              </a:rPr>
              <a:t>فاطمه اسدی</a:t>
            </a:r>
          </a:p>
          <a:p>
            <a:pPr algn="r" rtl="1"/>
            <a:r>
              <a:rPr lang="fa-IR" dirty="0">
                <a:cs typeface="B Farnaz" panose="00000400000000000000" pitchFamily="2" charset="-78"/>
              </a:rPr>
              <a:t>امیرحسین اسدی</a:t>
            </a:r>
          </a:p>
          <a:p>
            <a:pPr algn="r" rtl="1"/>
            <a:r>
              <a:rPr lang="fa-IR" dirty="0">
                <a:cs typeface="B Farnaz" panose="00000400000000000000" pitchFamily="2" charset="-78"/>
              </a:rPr>
              <a:t>محبوبه ارمند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7DCFD2-03C6-4810-9AFB-F035100F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z="1600" smtClean="0"/>
              <a:t>1</a:t>
            </a:fld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8EC5F-DE36-4F77-8356-6D55B411D6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7" y="1726544"/>
            <a:ext cx="5716536" cy="34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95DA9-DDA9-4544-9877-2136AC21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5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0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48536" y="1022567"/>
            <a:ext cx="3456267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600" dirty="0">
                <a:solidFill>
                  <a:schemeClr val="accent6">
                    <a:lumMod val="50000"/>
                  </a:schemeClr>
                </a:solidFill>
                <a:cs typeface="B Farnaz" panose="00000400000000000000" pitchFamily="2" charset="-78"/>
              </a:rPr>
              <a:t>چکیده</a:t>
            </a:r>
            <a:endParaRPr lang="fa-IR" sz="3200" dirty="0">
              <a:solidFill>
                <a:schemeClr val="accent6">
                  <a:lumMod val="50000"/>
                </a:schemeClr>
              </a:solidFill>
              <a:cs typeface="B Farnaz" panose="00000400000000000000" pitchFamily="2" charset="-78"/>
            </a:endParaRPr>
          </a:p>
          <a:p>
            <a:pPr>
              <a:lnSpc>
                <a:spcPct val="200000"/>
              </a:lnSpc>
            </a:pPr>
            <a:endParaRPr lang="fa-IR" dirty="0"/>
          </a:p>
          <a:p>
            <a:pPr algn="r" rtl="1"/>
            <a:r>
              <a:rPr lang="fa-IR" sz="2400" dirty="0">
                <a:cs typeface="B Farnaz" panose="00000400000000000000" pitchFamily="2" charset="-78"/>
              </a:rPr>
              <a:t>مشکلات زباله های ساختمانی</a:t>
            </a:r>
            <a:endParaRPr lang="en-US" sz="2400" dirty="0">
              <a:cs typeface="B Farnaz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1387" y="3126999"/>
            <a:ext cx="309154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chemeClr val="accent6">
                    <a:lumMod val="75000"/>
                  </a:schemeClr>
                </a:solidFill>
                <a:cs typeface="B Farnaz" panose="00000400000000000000" pitchFamily="2" charset="-78"/>
              </a:rPr>
              <a:t>تصرف منابع ارزشمند زمین</a:t>
            </a:r>
          </a:p>
          <a:p>
            <a:pPr marL="285750" indent="-285750" algn="r" rtl="1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chemeClr val="accent6">
                    <a:lumMod val="75000"/>
                  </a:schemeClr>
                </a:solidFill>
                <a:cs typeface="B Farnaz" panose="00000400000000000000" pitchFamily="2" charset="-78"/>
              </a:rPr>
              <a:t>ایجاد آلودگی هوا</a:t>
            </a:r>
          </a:p>
          <a:p>
            <a:pPr marL="285750" indent="-285750" algn="r" rtl="1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fa-IR" sz="2000" dirty="0">
                <a:solidFill>
                  <a:schemeClr val="accent6">
                    <a:lumMod val="75000"/>
                  </a:schemeClr>
                </a:solidFill>
                <a:cs typeface="B Farnaz" panose="00000400000000000000" pitchFamily="2" charset="-78"/>
              </a:rPr>
              <a:t>مصرف مواد خام</a:t>
            </a:r>
            <a:endParaRPr lang="en-US" sz="2000" dirty="0">
              <a:solidFill>
                <a:schemeClr val="accent6">
                  <a:lumMod val="75000"/>
                </a:schemeClr>
              </a:solidFill>
              <a:cs typeface="B Farnaz" panose="00000400000000000000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z="1600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7A802-D5EC-4EC3-96BB-AA762380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0" y="1092541"/>
            <a:ext cx="5496856" cy="46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z="1600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C6CAB8-C9D3-4BC7-BF51-F0363E57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96" y="1279615"/>
            <a:ext cx="4979710" cy="426774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40229" y="1864451"/>
            <a:ext cx="1578054" cy="9329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landfill</a:t>
            </a:r>
          </a:p>
        </p:txBody>
      </p:sp>
      <p:cxnSp>
        <p:nvCxnSpPr>
          <p:cNvPr id="9" name="Straight Arrow Connector 8"/>
          <p:cNvCxnSpPr>
            <a:stCxn id="4" idx="6"/>
            <a:endCxn id="15" idx="2"/>
          </p:cNvCxnSpPr>
          <p:nvPr/>
        </p:nvCxnSpPr>
        <p:spPr>
          <a:xfrm flipV="1">
            <a:off x="2318283" y="2330903"/>
            <a:ext cx="1030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1"/>
          </p:cNvCxnSpPr>
          <p:nvPr/>
        </p:nvCxnSpPr>
        <p:spPr>
          <a:xfrm>
            <a:off x="2298454" y="4345145"/>
            <a:ext cx="104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3344091" y="1833426"/>
            <a:ext cx="1672046" cy="9949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0.75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91" y="3836085"/>
            <a:ext cx="1694835" cy="10181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60" y="3853544"/>
            <a:ext cx="1591194" cy="94496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93406" y="4141359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recycling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95417" y="4160479"/>
            <a:ext cx="59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67318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5998" y="3584561"/>
            <a:ext cx="1160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dirty="0">
                <a:solidFill>
                  <a:schemeClr val="accent6">
                    <a:lumMod val="50000"/>
                  </a:schemeClr>
                </a:solidFill>
                <a:cs typeface="B Farnaz" panose="00000400000000000000" pitchFamily="2" charset="-78"/>
              </a:rPr>
              <a:t>مقدمه</a:t>
            </a:r>
            <a:endParaRPr lang="en-US" sz="3200" dirty="0">
              <a:solidFill>
                <a:schemeClr val="accent6">
                  <a:lumMod val="50000"/>
                </a:schemeClr>
              </a:solidFill>
              <a:cs typeface="B Farnaz" panose="00000400000000000000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z="1600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853DB-6CC5-430A-9599-2422F1953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49" y="634315"/>
            <a:ext cx="5275751" cy="3535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0456" y="4709887"/>
            <a:ext cx="98319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dirty="0">
                <a:cs typeface="B Farnaz" panose="00000400000000000000" pitchFamily="2" charset="-78"/>
              </a:rPr>
              <a:t>با پیشرفت مستمر فرآیند شهرسازی چین و رشد سریع در اقتصاد ملی چین ، قدرت همه جانبه ملی به طور قابل توجهی افزایش یافته است، و سطح زندگی مردم به طور کلی به سطح مطلوبی رسیده است .با این حال  رشد اقتصادی به طور کلی با مشکلات زیست محیطی همراه است </a:t>
            </a:r>
            <a:endParaRPr lang="en-US" dirty="0">
              <a:cs typeface="B Farnaz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341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1630407956"/>
                  </p:ext>
                </p:extLst>
              </p:nvPr>
            </p:nvGraphicFramePr>
            <p:xfrm>
              <a:off x="1854197" y="3457302"/>
              <a:ext cx="8169367" cy="28293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1630407956"/>
                  </p:ext>
                </p:extLst>
              </p:nvPr>
            </p:nvGraphicFramePr>
            <p:xfrm>
              <a:off x="1854197" y="3457302"/>
              <a:ext cx="8169367" cy="28293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4301670" y="661851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Construction area</a:t>
            </a:r>
          </a:p>
        </p:txBody>
      </p:sp>
      <p:pic>
        <p:nvPicPr>
          <p:cNvPr id="1034" name="Picture 10" descr="Construction and Infrastructure | Bosch Rexroth Polan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09" y="1496513"/>
            <a:ext cx="5123814" cy="23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4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9497" y="1007907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cs typeface="B Farnaz" panose="00000400000000000000" pitchFamily="2" charset="-78"/>
              </a:rPr>
              <a:t>گوانژو که یک شهر توسعه یافته اقتصادی است همانطور که در شکل نشان داده شده ، دارای یک مساحت ساخت و ساز سالانه ، منطقه تازه تکمیل شده و زباله خروجی است .</a:t>
            </a:r>
            <a:endParaRPr lang="en-US" dirty="0">
              <a:cs typeface="B Farnaz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56" y="2106089"/>
            <a:ext cx="8098767" cy="40368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z="160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9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2734" y="1345865"/>
            <a:ext cx="27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solidFill>
                  <a:schemeClr val="accent6">
                    <a:lumMod val="50000"/>
                  </a:schemeClr>
                </a:solidFill>
                <a:cs typeface="B Farnaz" panose="00000400000000000000" pitchFamily="2" charset="-78"/>
              </a:rPr>
              <a:t>روش های دفع زباله ساختمانی </a:t>
            </a:r>
            <a:endParaRPr lang="en-US" dirty="0">
              <a:solidFill>
                <a:schemeClr val="accent6">
                  <a:lumMod val="50000"/>
                </a:schemeClr>
              </a:solidFill>
              <a:cs typeface="B Farnaz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4263" y="2593706"/>
            <a:ext cx="2624811" cy="27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250000"/>
              </a:lnSpc>
            </a:pPr>
            <a:r>
              <a:rPr lang="fa-IR" dirty="0">
                <a:cs typeface="B Farnaz" panose="00000400000000000000" pitchFamily="2" charset="-78"/>
              </a:rPr>
              <a:t>•	 استفاده مجدد</a:t>
            </a:r>
          </a:p>
          <a:p>
            <a:pPr algn="r" rtl="1">
              <a:lnSpc>
                <a:spcPct val="250000"/>
              </a:lnSpc>
            </a:pPr>
            <a:r>
              <a:rPr lang="fa-IR" dirty="0">
                <a:cs typeface="B Farnaz" panose="00000400000000000000" pitchFamily="2" charset="-78"/>
              </a:rPr>
              <a:t>•	بازیافت</a:t>
            </a:r>
          </a:p>
          <a:p>
            <a:pPr algn="r" rtl="1">
              <a:lnSpc>
                <a:spcPct val="250000"/>
              </a:lnSpc>
            </a:pPr>
            <a:r>
              <a:rPr lang="fa-IR" dirty="0">
                <a:cs typeface="B Farnaz" panose="00000400000000000000" pitchFamily="2" charset="-78"/>
              </a:rPr>
              <a:t>•	سوزاندن</a:t>
            </a:r>
          </a:p>
          <a:p>
            <a:pPr algn="r" rtl="1">
              <a:lnSpc>
                <a:spcPct val="250000"/>
              </a:lnSpc>
            </a:pPr>
            <a:r>
              <a:rPr lang="fa-IR" dirty="0">
                <a:cs typeface="B Farnaz" panose="00000400000000000000" pitchFamily="2" charset="-78"/>
              </a:rPr>
              <a:t>•	دفن زباله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z="1600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D6296-2334-4E44-8D8B-5BA0EA49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6" y="1685889"/>
            <a:ext cx="6305159" cy="31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5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5893" y="5878098"/>
            <a:ext cx="291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Farnaz" panose="00000400000000000000" pitchFamily="2" charset="-78"/>
              </a:rPr>
              <a:t>نمودار علت و معلولی</a:t>
            </a:r>
            <a:endParaRPr lang="en-US" sz="2400" dirty="0">
              <a:cs typeface="B Farnaz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z="1600" smtClean="0"/>
              <a:t>8</a:t>
            </a:fld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16ED2-4548-4BAB-B6F5-7718B9F0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237"/>
            <a:ext cx="12192000" cy="52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18503" y="147604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cs typeface="B Farnaz" panose="00000400000000000000" pitchFamily="2" charset="-78"/>
              </a:rPr>
              <a:t>GDP of Guangzhou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49" y="998658"/>
            <a:ext cx="5133440" cy="3587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042" y="5066898"/>
            <a:ext cx="622474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Equation</a:t>
            </a:r>
            <a:r>
              <a:rPr lang="fa-IR" b="1" u="sng" dirty="0"/>
              <a:t>:</a:t>
            </a:r>
            <a:endParaRPr lang="en-US" b="1" u="sng" dirty="0"/>
          </a:p>
          <a:p>
            <a:endParaRPr lang="en-US" sz="1600" dirty="0"/>
          </a:p>
          <a:p>
            <a:r>
              <a:rPr lang="en-US" sz="1400" dirty="0"/>
              <a:t>WITH LOOKUP(time)Lookup =</a:t>
            </a:r>
          </a:p>
          <a:p>
            <a:r>
              <a:rPr lang="en-US" sz="1400" dirty="0"/>
              <a:t>([(2007, </a:t>
            </a:r>
            <a:r>
              <a:rPr lang="fa-IR" sz="1400" dirty="0"/>
              <a:t>7000</a:t>
            </a:r>
            <a:r>
              <a:rPr lang="en-US" sz="1400" dirty="0"/>
              <a:t>) − (2030, 40,000)](2007, 7140),…,(2030, 39,053))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BC4B-E492-458C-91CD-BAC8E572B236}" type="slidenum">
              <a:rPr lang="en-US" sz="1600" smtClean="0"/>
              <a:t>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910" y="10830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a-IR" sz="1600" dirty="0">
                <a:solidFill>
                  <a:srgbClr val="000000"/>
                </a:solidFill>
                <a:latin typeface="IRANSans" panose="020B0506030804020204" pitchFamily="34" charset="-78"/>
                <a:cs typeface="B Farnaz" panose="00000400000000000000" pitchFamily="2" charset="-78"/>
              </a:rPr>
              <a:t>تولید ناخالص داخلی، حاصل جمع ارزش ریالی (یا دلاری) کل کالاها و خدمات </a:t>
            </a:r>
            <a:r>
              <a:rPr lang="fa-IR" sz="1600" b="1" dirty="0">
                <a:solidFill>
                  <a:srgbClr val="000000"/>
                </a:solidFill>
                <a:latin typeface="IRANSans" panose="020B0506030804020204" pitchFamily="34" charset="-78"/>
                <a:cs typeface="B Farnaz" panose="00000400000000000000" pitchFamily="2" charset="-78"/>
              </a:rPr>
              <a:t>نهایی</a:t>
            </a:r>
            <a:r>
              <a:rPr lang="fa-IR" sz="1600" dirty="0">
                <a:solidFill>
                  <a:srgbClr val="000000"/>
                </a:solidFill>
                <a:latin typeface="IRANSans" panose="020B0506030804020204" pitchFamily="34" charset="-78"/>
                <a:cs typeface="B Farnaz" panose="00000400000000000000" pitchFamily="2" charset="-78"/>
              </a:rPr>
              <a:t> عرضه شده در یک کشور در طول یک بازه‌ی زمانی مشخص (معمولاً یک‌سال)‌ است.</a:t>
            </a:r>
            <a:endParaRPr lang="en-US" sz="1600" dirty="0">
              <a:cs typeface="B Farnaz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910" y="26788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fa-IR" sz="1600" dirty="0">
                <a:solidFill>
                  <a:srgbClr val="000000"/>
                </a:solidFill>
                <a:latin typeface="IRANSans" panose="020B0506030804020204" pitchFamily="34" charset="-78"/>
                <a:cs typeface="B Farnaz" panose="00000400000000000000" pitchFamily="2" charset="-78"/>
              </a:rPr>
              <a:t>به عبارتی ما وقتی از </a:t>
            </a:r>
            <a:r>
              <a:rPr lang="en-US" sz="1600" dirty="0">
                <a:solidFill>
                  <a:srgbClr val="000000"/>
                </a:solidFill>
                <a:latin typeface="IRANSans" panose="020B0506030804020204" pitchFamily="34" charset="-78"/>
                <a:cs typeface="B Farnaz" panose="00000400000000000000" pitchFamily="2" charset="-78"/>
              </a:rPr>
              <a:t>GDP </a:t>
            </a:r>
            <a:r>
              <a:rPr lang="fa-IR" sz="1600" dirty="0">
                <a:solidFill>
                  <a:srgbClr val="000000"/>
                </a:solidFill>
                <a:latin typeface="IRANSans" panose="020B0506030804020204" pitchFamily="34" charset="-78"/>
                <a:cs typeface="B Farnaz" panose="00000400000000000000" pitchFamily="2" charset="-78"/>
              </a:rPr>
              <a:t> حرف می‌زنیم، می‌خواهیم بدانیم در طول یک ‌سال، چند ریال یا چند تومان یا چند دلار در کل کشور، کالا و خدمت فروخته شده است.</a:t>
            </a:r>
            <a:endParaRPr lang="en-US" sz="1600" dirty="0">
              <a:cs typeface="B Farnaz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7A742E-60CF-4EDB-B279-D5ED0208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22" y="3322615"/>
            <a:ext cx="5802557" cy="33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305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IRANSans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Rasul</cp:lastModifiedBy>
  <cp:revision>31</cp:revision>
  <dcterms:created xsi:type="dcterms:W3CDTF">2021-12-04T17:50:32Z</dcterms:created>
  <dcterms:modified xsi:type="dcterms:W3CDTF">2021-12-10T22:25:32Z</dcterms:modified>
</cp:coreProperties>
</file>