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4"/>
  </p:notesMasterIdLst>
  <p:sldIdLst>
    <p:sldId id="256" r:id="rId2"/>
    <p:sldId id="257" r:id="rId3"/>
    <p:sldId id="258" r:id="rId4"/>
    <p:sldId id="259" r:id="rId5"/>
    <p:sldId id="269" r:id="rId6"/>
    <p:sldId id="270" r:id="rId7"/>
    <p:sldId id="271" r:id="rId8"/>
    <p:sldId id="274" r:id="rId9"/>
    <p:sldId id="275" r:id="rId10"/>
    <p:sldId id="279" r:id="rId11"/>
    <p:sldId id="261" r:id="rId12"/>
    <p:sldId id="262" r:id="rId13"/>
    <p:sldId id="280" r:id="rId14"/>
    <p:sldId id="276" r:id="rId15"/>
    <p:sldId id="277" r:id="rId16"/>
    <p:sldId id="263" r:id="rId17"/>
    <p:sldId id="278" r:id="rId18"/>
    <p:sldId id="265" r:id="rId19"/>
    <p:sldId id="266" r:id="rId20"/>
    <p:sldId id="281" r:id="rId21"/>
    <p:sldId id="267"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4660"/>
  </p:normalViewPr>
  <p:slideViewPr>
    <p:cSldViewPr snapToGrid="0">
      <p:cViewPr varScale="1">
        <p:scale>
          <a:sx n="45" d="100"/>
          <a:sy n="45" d="100"/>
        </p:scale>
        <p:origin x="76" y="1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D6E20-18EF-4A1B-957D-8419DC1EA6ED}"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E52A6-67AF-4085-9EA3-26D6E890C80E}" type="slidenum">
              <a:rPr lang="en-US" smtClean="0"/>
              <a:t>‹#›</a:t>
            </a:fld>
            <a:endParaRPr lang="en-US"/>
          </a:p>
        </p:txBody>
      </p:sp>
    </p:spTree>
    <p:extLst>
      <p:ext uri="{BB962C8B-B14F-4D97-AF65-F5344CB8AC3E}">
        <p14:creationId xmlns:p14="http://schemas.microsoft.com/office/powerpoint/2010/main" val="1168850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Complex_number"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Conjugate_transpose" TargetMode="External"/><Relationship Id="rId5" Type="http://schemas.openxmlformats.org/officeDocument/2006/relationships/hyperlink" Target="https://en.wikipedia.org/wiki/Commute_(mathematics)" TargetMode="External"/><Relationship Id="rId4" Type="http://schemas.openxmlformats.org/officeDocument/2006/relationships/hyperlink" Target="https://en.wikipedia.org/wiki/Square_matri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ea typeface="+mn-lt"/>
                <a:cs typeface="+mn-lt"/>
              </a:rPr>
              <a:t>The question was evaluated by through a Ceteris Paribus simulation utilizing theoretical mathematical models and real-world S&amp;P 500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ea typeface="+mn-lt"/>
                <a:cs typeface="+mn-lt"/>
              </a:rPr>
              <a:t> The simulation was constructed and ran in python, all data generated was also be analyzed in python.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ea typeface="+mn-lt"/>
                <a:cs typeface="+mn-lt"/>
              </a:rPr>
              <a:t>MVA: a mathematical model which develops a collection of portfolios that maximize their returns for a given amount of risk. </a:t>
            </a:r>
          </a:p>
          <a:p>
            <a:endParaRPr lang="en-US" dirty="0"/>
          </a:p>
        </p:txBody>
      </p:sp>
      <p:sp>
        <p:nvSpPr>
          <p:cNvPr id="4" name="Slide Number Placeholder 3"/>
          <p:cNvSpPr>
            <a:spLocks noGrp="1"/>
          </p:cNvSpPr>
          <p:nvPr>
            <p:ph type="sldNum" sz="quarter" idx="5"/>
          </p:nvPr>
        </p:nvSpPr>
        <p:spPr/>
        <p:txBody>
          <a:bodyPr/>
          <a:lstStyle/>
          <a:p>
            <a:fld id="{048E52A6-67AF-4085-9EA3-26D6E890C80E}" type="slidenum">
              <a:rPr lang="en-US" smtClean="0"/>
              <a:t>4</a:t>
            </a:fld>
            <a:endParaRPr lang="en-US"/>
          </a:p>
        </p:txBody>
      </p:sp>
    </p:spTree>
    <p:extLst>
      <p:ext uri="{BB962C8B-B14F-4D97-AF65-F5344CB8AC3E}">
        <p14:creationId xmlns:p14="http://schemas.microsoft.com/office/powerpoint/2010/main" val="322800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ea typeface="+mn-lt"/>
                <a:cs typeface="+mn-lt"/>
              </a:rPr>
              <a:t>often called the Markowitz Bullet, </a:t>
            </a:r>
            <a:endParaRPr lang="en-US" dirty="0"/>
          </a:p>
        </p:txBody>
      </p:sp>
      <p:sp>
        <p:nvSpPr>
          <p:cNvPr id="4" name="Slide Number Placeholder 3"/>
          <p:cNvSpPr>
            <a:spLocks noGrp="1"/>
          </p:cNvSpPr>
          <p:nvPr>
            <p:ph type="sldNum" sz="quarter" idx="5"/>
          </p:nvPr>
        </p:nvSpPr>
        <p:spPr/>
        <p:txBody>
          <a:bodyPr/>
          <a:lstStyle/>
          <a:p>
            <a:fld id="{048E52A6-67AF-4085-9EA3-26D6E890C80E}" type="slidenum">
              <a:rPr lang="en-US" smtClean="0"/>
              <a:t>9</a:t>
            </a:fld>
            <a:endParaRPr lang="en-US"/>
          </a:p>
        </p:txBody>
      </p:sp>
    </p:spTree>
    <p:extLst>
      <p:ext uri="{BB962C8B-B14F-4D97-AF65-F5344CB8AC3E}">
        <p14:creationId xmlns:p14="http://schemas.microsoft.com/office/powerpoint/2010/main" val="360592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Every portfolio has the same companies </a:t>
            </a:r>
          </a:p>
        </p:txBody>
      </p:sp>
      <p:sp>
        <p:nvSpPr>
          <p:cNvPr id="4" name="Slide Number Placeholder 3"/>
          <p:cNvSpPr>
            <a:spLocks noGrp="1"/>
          </p:cNvSpPr>
          <p:nvPr>
            <p:ph type="sldNum" sz="quarter" idx="5"/>
          </p:nvPr>
        </p:nvSpPr>
        <p:spPr/>
        <p:txBody>
          <a:bodyPr/>
          <a:lstStyle/>
          <a:p>
            <a:fld id="{048E52A6-67AF-4085-9EA3-26D6E890C80E}" type="slidenum">
              <a:rPr lang="en-US" smtClean="0"/>
              <a:t>10</a:t>
            </a:fld>
            <a:endParaRPr lang="en-US"/>
          </a:p>
        </p:txBody>
      </p:sp>
    </p:spTree>
    <p:extLst>
      <p:ext uri="{BB962C8B-B14F-4D97-AF65-F5344CB8AC3E}">
        <p14:creationId xmlns:p14="http://schemas.microsoft.com/office/powerpoint/2010/main" val="136386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i="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 </a:t>
            </a:r>
            <a:r>
              <a:rPr lang="en-US" b="0" i="0">
                <a:solidFill>
                  <a:srgbClr val="202122"/>
                </a:solidFill>
                <a:effectLst/>
                <a:latin typeface="Arial" panose="020B0604020202020204" pitchFamily="34" charset="0"/>
              </a:rPr>
              <a:t>A </a:t>
            </a:r>
            <a:r>
              <a:rPr lang="en-US" b="0" i="0" u="none" strike="noStrike" dirty="0">
                <a:solidFill>
                  <a:srgbClr val="0645AD"/>
                </a:solidFill>
                <a:effectLst/>
                <a:latin typeface="Arial" panose="020B0604020202020204" pitchFamily="34" charset="0"/>
                <a:hlinkClick r:id="rId3" tooltip="Complex number"/>
              </a:rPr>
              <a:t>complex</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Square matrix"/>
              </a:rPr>
              <a:t>square matrix</a:t>
            </a:r>
            <a:r>
              <a:rPr lang="en-US" b="0" i="0" dirty="0">
                <a:solidFill>
                  <a:srgbClr val="202122"/>
                </a:solidFill>
                <a:effectLst/>
                <a:latin typeface="Arial" panose="020B0604020202020204" pitchFamily="34" charset="0"/>
              </a:rPr>
              <a:t> </a:t>
            </a:r>
            <a:r>
              <a:rPr lang="en-US" b="0" i="1" dirty="0">
                <a:solidFill>
                  <a:srgbClr val="202122"/>
                </a:solidFill>
                <a:effectLst/>
                <a:latin typeface="Nimbus Roman No9 L"/>
              </a:rPr>
              <a:t>A</a:t>
            </a:r>
            <a:r>
              <a:rPr lang="en-US" b="0" i="0" dirty="0">
                <a:solidFill>
                  <a:srgbClr val="202122"/>
                </a:solidFill>
                <a:effectLst/>
                <a:latin typeface="Arial" panose="020B0604020202020204" pitchFamily="34" charset="0"/>
              </a:rPr>
              <a:t> is </a:t>
            </a:r>
            <a:r>
              <a:rPr lang="en-US" b="1" i="0" dirty="0">
                <a:solidFill>
                  <a:srgbClr val="202122"/>
                </a:solidFill>
                <a:effectLst/>
                <a:latin typeface="Arial" panose="020B0604020202020204" pitchFamily="34" charset="0"/>
              </a:rPr>
              <a:t>normal</a:t>
            </a:r>
            <a:r>
              <a:rPr lang="en-US" b="0" i="0" dirty="0">
                <a:solidFill>
                  <a:srgbClr val="202122"/>
                </a:solidFill>
                <a:effectLst/>
                <a:latin typeface="Arial" panose="020B0604020202020204" pitchFamily="34" charset="0"/>
              </a:rPr>
              <a:t> if it </a:t>
            </a:r>
            <a:r>
              <a:rPr lang="en-US" b="0" i="0" u="none" strike="noStrike" dirty="0">
                <a:solidFill>
                  <a:srgbClr val="0645AD"/>
                </a:solidFill>
                <a:effectLst/>
                <a:latin typeface="Arial" panose="020B0604020202020204" pitchFamily="34" charset="0"/>
                <a:hlinkClick r:id="rId5" tooltip="Commute (mathematics)"/>
              </a:rPr>
              <a:t>commutes</a:t>
            </a:r>
            <a:r>
              <a:rPr lang="en-US" b="0" i="0" dirty="0">
                <a:solidFill>
                  <a:srgbClr val="202122"/>
                </a:solidFill>
                <a:effectLst/>
                <a:latin typeface="Arial" panose="020B0604020202020204" pitchFamily="34" charset="0"/>
              </a:rPr>
              <a:t> with its </a:t>
            </a:r>
            <a:r>
              <a:rPr lang="en-US" b="0" i="0" u="none" strike="noStrike" dirty="0">
                <a:solidFill>
                  <a:srgbClr val="0645AD"/>
                </a:solidFill>
                <a:effectLst/>
                <a:latin typeface="Arial" panose="020B0604020202020204" pitchFamily="34" charset="0"/>
                <a:hlinkClick r:id="rId6" tooltip="Conjugate transpose"/>
              </a:rPr>
              <a:t>conjugate transpose</a:t>
            </a:r>
            <a:r>
              <a:rPr lang="en-US" b="0" i="0" dirty="0">
                <a:solidFill>
                  <a:srgbClr val="202122"/>
                </a:solidFill>
                <a:effectLst/>
                <a:latin typeface="Arial" panose="020B0604020202020204" pitchFamily="34" charset="0"/>
              </a:rPr>
              <a:t> </a:t>
            </a:r>
            <a:r>
              <a:rPr lang="en-US" b="0" i="1">
                <a:solidFill>
                  <a:srgbClr val="202122"/>
                </a:solidFill>
                <a:effectLst/>
                <a:latin typeface="Nimbus Roman No9 L"/>
              </a:rPr>
              <a:t>A</a:t>
            </a:r>
            <a:r>
              <a:rPr lang="en-US" b="0" i="0" baseline="30000">
                <a:solidFill>
                  <a:srgbClr val="202122"/>
                </a:solidFill>
                <a:effectLst/>
                <a:latin typeface="Nimbus Roman No9 L"/>
              </a:rPr>
              <a:t>*</a:t>
            </a:r>
            <a:endParaRPr lang="en-US" b="0" i="0" baseline="30000" dirty="0">
              <a:solidFill>
                <a:srgbClr val="202122"/>
              </a:solidFill>
              <a:effectLst/>
              <a:latin typeface="Nimbus Roman No9 L"/>
            </a:endParaRPr>
          </a:p>
        </p:txBody>
      </p:sp>
      <p:sp>
        <p:nvSpPr>
          <p:cNvPr id="4" name="Slide Number Placeholder 3"/>
          <p:cNvSpPr>
            <a:spLocks noGrp="1"/>
          </p:cNvSpPr>
          <p:nvPr>
            <p:ph type="sldNum" sz="quarter" idx="5"/>
          </p:nvPr>
        </p:nvSpPr>
        <p:spPr/>
        <p:txBody>
          <a:bodyPr/>
          <a:lstStyle/>
          <a:p>
            <a:fld id="{048E52A6-67AF-4085-9EA3-26D6E890C80E}" type="slidenum">
              <a:rPr lang="en-US" smtClean="0"/>
              <a:t>16</a:t>
            </a:fld>
            <a:endParaRPr lang="en-US"/>
          </a:p>
        </p:txBody>
      </p:sp>
    </p:spTree>
    <p:extLst>
      <p:ext uri="{BB962C8B-B14F-4D97-AF65-F5344CB8AC3E}">
        <p14:creationId xmlns:p14="http://schemas.microsoft.com/office/powerpoint/2010/main" val="4051538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Singular values were not the abs(eigenvalues)</a:t>
            </a:r>
          </a:p>
        </p:txBody>
      </p:sp>
      <p:sp>
        <p:nvSpPr>
          <p:cNvPr id="4" name="Slide Number Placeholder 3"/>
          <p:cNvSpPr>
            <a:spLocks noGrp="1"/>
          </p:cNvSpPr>
          <p:nvPr>
            <p:ph type="sldNum" sz="quarter" idx="5"/>
          </p:nvPr>
        </p:nvSpPr>
        <p:spPr/>
        <p:txBody>
          <a:bodyPr/>
          <a:lstStyle/>
          <a:p>
            <a:fld id="{048E52A6-67AF-4085-9EA3-26D6E890C80E}" type="slidenum">
              <a:rPr lang="en-US" smtClean="0"/>
              <a:t>17</a:t>
            </a:fld>
            <a:endParaRPr lang="en-US"/>
          </a:p>
        </p:txBody>
      </p:sp>
    </p:spTree>
    <p:extLst>
      <p:ext uri="{BB962C8B-B14F-4D97-AF65-F5344CB8AC3E}">
        <p14:creationId xmlns:p14="http://schemas.microsoft.com/office/powerpoint/2010/main" val="979043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4/7/2021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0053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4/7/2021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8169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4/7/2021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3489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4/7/2021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3667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4/7/2021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854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4/7/2021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7134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4/7/2021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1950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4/7/2021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5862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4/7/2021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0186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4/7/2021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6325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4/7/2021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0597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4/7/2021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15372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c/AhmadBazzi/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7699" y="871758"/>
            <a:ext cx="5227171" cy="3871143"/>
          </a:xfrm>
        </p:spPr>
        <p:txBody>
          <a:bodyPr vert="horz" lIns="91440" tIns="45720" rIns="91440" bIns="45720" rtlCol="0" anchor="ctr">
            <a:noAutofit/>
          </a:bodyPr>
          <a:lstStyle/>
          <a:p>
            <a:pPr algn="ctr"/>
            <a:r>
              <a:rPr lang="en-US" sz="4400" dirty="0"/>
              <a:t>Portfolio Optimization and the Case of the Diverging Markowitz Frontier</a:t>
            </a:r>
            <a:endParaRPr lang="en-US"/>
          </a:p>
        </p:txBody>
      </p:sp>
      <p:sp>
        <p:nvSpPr>
          <p:cNvPr id="3" name="Subtitle 2"/>
          <p:cNvSpPr>
            <a:spLocks noGrp="1"/>
          </p:cNvSpPr>
          <p:nvPr>
            <p:ph type="subTitle" idx="1"/>
          </p:nvPr>
        </p:nvSpPr>
        <p:spPr>
          <a:xfrm>
            <a:off x="695325" y="4785543"/>
            <a:ext cx="4857857" cy="1005657"/>
          </a:xfrm>
        </p:spPr>
        <p:txBody>
          <a:bodyPr vert="horz" lIns="91440" tIns="45720" rIns="91440" bIns="45720" rtlCol="0" anchor="ctr">
            <a:normAutofit/>
          </a:bodyPr>
          <a:lstStyle/>
          <a:p>
            <a:pPr algn="ctr"/>
            <a:r>
              <a:rPr lang="en-US" dirty="0"/>
              <a:t>Is the S&amp;P 500 a valid investment pool on its own?</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onnected sticks shaping polygons background">
            <a:extLst>
              <a:ext uri="{FF2B5EF4-FFF2-40B4-BE49-F238E27FC236}">
                <a16:creationId xmlns:a16="http://schemas.microsoft.com/office/drawing/2014/main" id="{D5E45FA1-6A0F-4B1A-8589-252A79590DFD}"/>
              </a:ext>
            </a:extLst>
          </p:cNvPr>
          <p:cNvPicPr>
            <a:picLocks noChangeAspect="1"/>
          </p:cNvPicPr>
          <p:nvPr/>
        </p:nvPicPr>
        <p:blipFill rotWithShape="1">
          <a:blip r:embed="rId2"/>
          <a:srcRect l="21012" r="23815" b="-3"/>
          <a:stretch/>
        </p:blipFill>
        <p:spPr>
          <a:xfrm>
            <a:off x="6515100" y="10"/>
            <a:ext cx="5676900"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8E88-FE5E-4C7B-9A04-E7AAC93AA64A}"/>
              </a:ext>
            </a:extLst>
          </p:cNvPr>
          <p:cNvSpPr>
            <a:spLocks noGrp="1"/>
          </p:cNvSpPr>
          <p:nvPr>
            <p:ph type="title"/>
          </p:nvPr>
        </p:nvSpPr>
        <p:spPr>
          <a:xfrm>
            <a:off x="695325" y="897753"/>
            <a:ext cx="3635046" cy="1575391"/>
          </a:xfrm>
        </p:spPr>
        <p:txBody>
          <a:bodyPr vert="horz" lIns="91440" tIns="45720" rIns="91440" bIns="45720" rtlCol="0">
            <a:normAutofit/>
          </a:bodyPr>
          <a:lstStyle/>
          <a:p>
            <a:pPr>
              <a:lnSpc>
                <a:spcPct val="90000"/>
              </a:lnSpc>
            </a:pPr>
            <a:r>
              <a:rPr lang="en-US" sz="3400"/>
              <a:t>Markowitz Frontier Example</a:t>
            </a:r>
          </a:p>
        </p:txBody>
      </p:sp>
      <p:cxnSp>
        <p:nvCxnSpPr>
          <p:cNvPr id="75" name="Straight Connector 7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23E4123D-2CE2-482B-A74D-AA739DAF99BB}"/>
              </a:ext>
            </a:extLst>
          </p:cNvPr>
          <p:cNvSpPr>
            <a:spLocks noGrp="1"/>
          </p:cNvSpPr>
          <p:nvPr>
            <p:ph idx="1"/>
          </p:nvPr>
        </p:nvSpPr>
        <p:spPr>
          <a:xfrm>
            <a:off x="695325" y="2710035"/>
            <a:ext cx="4089806" cy="4096401"/>
          </a:xfrm>
        </p:spPr>
        <p:txBody>
          <a:bodyPr>
            <a:normAutofit fontScale="92500" lnSpcReduction="10000"/>
          </a:bodyPr>
          <a:lstStyle/>
          <a:p>
            <a:r>
              <a:rPr lang="en-US" dirty="0"/>
              <a:t>The result of the minimization problem is often called a </a:t>
            </a:r>
            <a:r>
              <a:rPr lang="en-US" dirty="0">
                <a:ea typeface="+mn-lt"/>
                <a:cs typeface="+mn-lt"/>
              </a:rPr>
              <a:t>Markowitz Bullet.</a:t>
            </a:r>
          </a:p>
          <a:p>
            <a:r>
              <a:rPr lang="en-US" dirty="0">
                <a:ea typeface="+mn-lt"/>
                <a:cs typeface="+mn-lt"/>
              </a:rPr>
              <a:t>Plots an uncountably infinite combination of w’s, each individual dot is a portfolio.</a:t>
            </a:r>
          </a:p>
          <a:p>
            <a:r>
              <a:rPr lang="en-US" dirty="0">
                <a:ea typeface="+mn-lt"/>
                <a:cs typeface="+mn-lt"/>
              </a:rPr>
              <a:t>Colored by their Sharpe Ratio, which describes how much excess return is received for each extra unit of volatility endured for holding a riskier asset. </a:t>
            </a:r>
          </a:p>
          <a:p>
            <a:endParaRPr lang="en-US" dirty="0"/>
          </a:p>
        </p:txBody>
      </p:sp>
      <p:pic>
        <p:nvPicPr>
          <p:cNvPr id="1026" name="Picture 2" descr="Plotting Markowitz Efficient Frontier with Python | by Fábio Neves |  Towards Data Science">
            <a:extLst>
              <a:ext uri="{FF2B5EF4-FFF2-40B4-BE49-F238E27FC236}">
                <a16:creationId xmlns:a16="http://schemas.microsoft.com/office/drawing/2014/main" id="{1E58ECD4-EDCA-4347-AF2B-8CE7B1ABEAC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76800" y="1254585"/>
            <a:ext cx="6515100" cy="4348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704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scatter chart&#10;&#10;Description automatically generated">
            <a:extLst>
              <a:ext uri="{FF2B5EF4-FFF2-40B4-BE49-F238E27FC236}">
                <a16:creationId xmlns:a16="http://schemas.microsoft.com/office/drawing/2014/main" id="{43F3A65A-9CD1-465D-9820-7D6B4895B69C}"/>
              </a:ext>
            </a:extLst>
          </p:cNvPr>
          <p:cNvPicPr>
            <a:picLocks noChangeAspect="1"/>
          </p:cNvPicPr>
          <p:nvPr/>
        </p:nvPicPr>
        <p:blipFill>
          <a:blip r:embed="rId2"/>
          <a:stretch>
            <a:fillRect/>
          </a:stretch>
        </p:blipFill>
        <p:spPr>
          <a:xfrm>
            <a:off x="919800" y="-8421"/>
            <a:ext cx="10352399" cy="6874841"/>
          </a:xfrm>
          <a:prstGeom prst="rect">
            <a:avLst/>
          </a:prstGeom>
        </p:spPr>
      </p:pic>
    </p:spTree>
    <p:extLst>
      <p:ext uri="{BB962C8B-B14F-4D97-AF65-F5344CB8AC3E}">
        <p14:creationId xmlns:p14="http://schemas.microsoft.com/office/powerpoint/2010/main" val="397166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E727-23E1-4DB3-A2AF-EA52B856BC61}"/>
              </a:ext>
            </a:extLst>
          </p:cNvPr>
          <p:cNvSpPr>
            <a:spLocks noGrp="1"/>
          </p:cNvSpPr>
          <p:nvPr>
            <p:ph type="title"/>
          </p:nvPr>
        </p:nvSpPr>
        <p:spPr/>
        <p:txBody>
          <a:bodyPr vert="horz" lIns="91440" tIns="45720" rIns="91440" bIns="45720" rtlCol="0" anchor="ctr">
            <a:normAutofit/>
          </a:bodyPr>
          <a:lstStyle/>
          <a:p>
            <a:pPr algn="ctr"/>
            <a:r>
              <a:rPr lang="en-US" dirty="0"/>
              <a:t>The unanswerable why</a:t>
            </a:r>
          </a:p>
        </p:txBody>
      </p:sp>
      <p:sp>
        <p:nvSpPr>
          <p:cNvPr id="3" name="Content Placeholder 2">
            <a:extLst>
              <a:ext uri="{FF2B5EF4-FFF2-40B4-BE49-F238E27FC236}">
                <a16:creationId xmlns:a16="http://schemas.microsoft.com/office/drawing/2014/main" id="{90CED04C-3791-49A9-B810-4972A248E509}"/>
              </a:ext>
            </a:extLst>
          </p:cNvPr>
          <p:cNvSpPr>
            <a:spLocks noGrp="1"/>
          </p:cNvSpPr>
          <p:nvPr>
            <p:ph idx="1"/>
          </p:nvPr>
        </p:nvSpPr>
        <p:spPr>
          <a:xfrm>
            <a:off x="700635" y="2293126"/>
            <a:ext cx="10691265" cy="3836212"/>
          </a:xfrm>
        </p:spPr>
        <p:txBody>
          <a:bodyPr vert="horz" lIns="91440" tIns="45720" rIns="91440" bIns="45720" rtlCol="0" anchor="t">
            <a:normAutofit lnSpcReduction="10000"/>
          </a:bodyPr>
          <a:lstStyle/>
          <a:p>
            <a:r>
              <a:rPr lang="en-US" dirty="0">
                <a:ea typeface="+mn-lt"/>
                <a:cs typeface="+mn-lt"/>
              </a:rPr>
              <a:t>It was at this point in my research that I hit a roadblock; I did not know the answer as to why the Frontier was diverging. </a:t>
            </a:r>
          </a:p>
          <a:p>
            <a:r>
              <a:rPr lang="en-US" dirty="0"/>
              <a:t>Contacted Doctor Ahmad Bazzi, a convex optimization specialist from France who wrote the Python code that I adapted for my project. </a:t>
            </a:r>
          </a:p>
          <a:p>
            <a:r>
              <a:rPr lang="en-US" dirty="0"/>
              <a:t>I sent him my code and he got back to me with an answer, we later met through zoom and he proceeded to explain the reason as to why the Frontier diverged. </a:t>
            </a:r>
          </a:p>
          <a:p>
            <a:r>
              <a:rPr lang="en-US" dirty="0"/>
              <a:t>Most of what he explained to me I did not understand, but I have tried my best in order to convey what I did understand.</a:t>
            </a:r>
          </a:p>
          <a:p>
            <a:r>
              <a:rPr lang="en-US" dirty="0"/>
              <a:t>I am interested in learning more about this problem. </a:t>
            </a:r>
          </a:p>
        </p:txBody>
      </p:sp>
    </p:spTree>
    <p:extLst>
      <p:ext uri="{BB962C8B-B14F-4D97-AF65-F5344CB8AC3E}">
        <p14:creationId xmlns:p14="http://schemas.microsoft.com/office/powerpoint/2010/main" val="799760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E727-23E1-4DB3-A2AF-EA52B856BC61}"/>
              </a:ext>
            </a:extLst>
          </p:cNvPr>
          <p:cNvSpPr>
            <a:spLocks noGrp="1"/>
          </p:cNvSpPr>
          <p:nvPr>
            <p:ph type="title"/>
          </p:nvPr>
        </p:nvSpPr>
        <p:spPr/>
        <p:txBody>
          <a:bodyPr vert="horz" lIns="91440" tIns="45720" rIns="91440" bIns="45720" rtlCol="0" anchor="ctr">
            <a:normAutofit/>
          </a:bodyPr>
          <a:lstStyle/>
          <a:p>
            <a:pPr algn="ctr"/>
            <a:r>
              <a:rPr lang="en-US" dirty="0"/>
              <a:t>The Case Of  The Diverging Fronter</a:t>
            </a:r>
          </a:p>
        </p:txBody>
      </p:sp>
      <p:sp>
        <p:nvSpPr>
          <p:cNvPr id="3" name="Content Placeholder 2">
            <a:extLst>
              <a:ext uri="{FF2B5EF4-FFF2-40B4-BE49-F238E27FC236}">
                <a16:creationId xmlns:a16="http://schemas.microsoft.com/office/drawing/2014/main" id="{90CED04C-3791-49A9-B810-4972A248E509}"/>
              </a:ext>
            </a:extLst>
          </p:cNvPr>
          <p:cNvSpPr>
            <a:spLocks noGrp="1"/>
          </p:cNvSpPr>
          <p:nvPr>
            <p:ph idx="1"/>
          </p:nvPr>
        </p:nvSpPr>
        <p:spPr/>
        <p:txBody>
          <a:bodyPr vert="horz" lIns="91440" tIns="45720" rIns="91440" bIns="45720" rtlCol="0" anchor="t">
            <a:normAutofit/>
          </a:bodyPr>
          <a:lstStyle/>
          <a:p>
            <a:r>
              <a:rPr lang="en-US" dirty="0">
                <a:ea typeface="+mn-lt"/>
                <a:cs typeface="+mn-lt"/>
              </a:rPr>
              <a:t>It should be considered that the problem of the diverging Efficient Frontier is relatively intuitive.</a:t>
            </a:r>
          </a:p>
          <a:p>
            <a:r>
              <a:rPr lang="en-US" dirty="0">
                <a:ea typeface="+mn-lt"/>
                <a:cs typeface="+mn-lt"/>
              </a:rPr>
              <a:t>Each investor within this research had many assets in their portfolios drawn from the S&amp;P 500, which consists of the 500 largest companies that are traded on the NYSE and NASDAQ. </a:t>
            </a:r>
          </a:p>
          <a:p>
            <a:r>
              <a:rPr lang="en-US" dirty="0">
                <a:ea typeface="+mn-lt"/>
                <a:cs typeface="+mn-lt"/>
              </a:rPr>
              <a:t>It is quite possible that due to the nature of the S&amp;P 500, the problem of multicollinearity occurred because of the high correlation of assets within a specific industry branch.</a:t>
            </a:r>
          </a:p>
          <a:p>
            <a:r>
              <a:rPr lang="en-US" dirty="0">
                <a:ea typeface="+mn-lt"/>
                <a:cs typeface="+mn-lt"/>
              </a:rPr>
              <a:t>Since many companies in the S&amp;P 500 belong to the same sector, it would not make sense to invest in stocks that move the same way. </a:t>
            </a:r>
            <a:endParaRPr lang="en-US" dirty="0"/>
          </a:p>
        </p:txBody>
      </p:sp>
    </p:spTree>
    <p:extLst>
      <p:ext uri="{BB962C8B-B14F-4D97-AF65-F5344CB8AC3E}">
        <p14:creationId xmlns:p14="http://schemas.microsoft.com/office/powerpoint/2010/main" val="232895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CB09-BF4D-4EA1-9C9A-622271D5EAE1}"/>
              </a:ext>
            </a:extLst>
          </p:cNvPr>
          <p:cNvSpPr>
            <a:spLocks noGrp="1"/>
          </p:cNvSpPr>
          <p:nvPr>
            <p:ph type="title"/>
          </p:nvPr>
        </p:nvSpPr>
        <p:spPr/>
        <p:txBody>
          <a:bodyPr vert="horz" lIns="91440" tIns="45720" rIns="91440" bIns="45720" rtlCol="0" anchor="ctr">
            <a:normAutofit/>
          </a:bodyPr>
          <a:lstStyle/>
          <a:p>
            <a:pPr algn="ctr"/>
            <a:r>
              <a:rPr lang="en-US"/>
              <a:t>The Linear Approach</a:t>
            </a:r>
          </a:p>
        </p:txBody>
      </p:sp>
      <p:sp>
        <p:nvSpPr>
          <p:cNvPr id="3" name="Content Placeholder 2">
            <a:extLst>
              <a:ext uri="{FF2B5EF4-FFF2-40B4-BE49-F238E27FC236}">
                <a16:creationId xmlns:a16="http://schemas.microsoft.com/office/drawing/2014/main" id="{33292582-2AEB-4072-AF7D-99CFEEEEEA18}"/>
              </a:ext>
            </a:extLst>
          </p:cNvPr>
          <p:cNvSpPr>
            <a:spLocks noGrp="1"/>
          </p:cNvSpPr>
          <p:nvPr>
            <p:ph idx="1"/>
          </p:nvPr>
        </p:nvSpPr>
        <p:spPr/>
        <p:txBody>
          <a:bodyPr vert="horz" lIns="91440" tIns="45720" rIns="91440" bIns="45720" rtlCol="0" anchor="t">
            <a:normAutofit/>
          </a:bodyPr>
          <a:lstStyle/>
          <a:p>
            <a:r>
              <a:rPr lang="en-US" dirty="0">
                <a:ea typeface="+mn-lt"/>
                <a:cs typeface="+mn-lt"/>
              </a:rPr>
              <a:t>Mathematically this is reflected within the covariance matrix in which all portfolios derive from within this research. </a:t>
            </a:r>
          </a:p>
          <a:p>
            <a:r>
              <a:rPr lang="en-US" dirty="0">
                <a:ea typeface="+mn-lt"/>
                <a:cs typeface="+mn-lt"/>
              </a:rPr>
              <a:t>In every case, the covariance matrix was:</a:t>
            </a:r>
          </a:p>
          <a:p>
            <a:pPr lvl="1"/>
            <a:r>
              <a:rPr lang="en-US" dirty="0">
                <a:ea typeface="+mn-lt"/>
                <a:cs typeface="+mn-lt"/>
              </a:rPr>
              <a:t>Not full-rank.</a:t>
            </a:r>
          </a:p>
          <a:p>
            <a:pPr lvl="1"/>
            <a:r>
              <a:rPr lang="en-US" dirty="0">
                <a:ea typeface="+mn-lt"/>
                <a:cs typeface="+mn-lt"/>
              </a:rPr>
              <a:t>Not well – conditioned.</a:t>
            </a:r>
          </a:p>
          <a:p>
            <a:pPr lvl="1"/>
            <a:r>
              <a:rPr lang="en-US" dirty="0">
                <a:ea typeface="+mn-lt"/>
                <a:cs typeface="+mn-lt"/>
              </a:rPr>
              <a:t>Possessed eigenvalues close to Zero.</a:t>
            </a:r>
          </a:p>
          <a:p>
            <a:r>
              <a:rPr lang="en-US" dirty="0"/>
              <a:t>As a result, each covariance matrix generated was ill-conditioned and singular, mapping all w's to the null space.</a:t>
            </a:r>
          </a:p>
        </p:txBody>
      </p:sp>
    </p:spTree>
    <p:extLst>
      <p:ext uri="{BB962C8B-B14F-4D97-AF65-F5344CB8AC3E}">
        <p14:creationId xmlns:p14="http://schemas.microsoft.com/office/powerpoint/2010/main" val="118005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1E54-B560-42B6-8AE9-D2251BC3958F}"/>
              </a:ext>
            </a:extLst>
          </p:cNvPr>
          <p:cNvSpPr>
            <a:spLocks noGrp="1"/>
          </p:cNvSpPr>
          <p:nvPr>
            <p:ph type="title"/>
          </p:nvPr>
        </p:nvSpPr>
        <p:spPr/>
        <p:txBody>
          <a:bodyPr vert="horz" lIns="91440" tIns="45720" rIns="91440" bIns="45720" rtlCol="0" anchor="ctr">
            <a:normAutofit/>
          </a:bodyPr>
          <a:lstStyle/>
          <a:p>
            <a:pPr algn="ctr"/>
            <a:r>
              <a:rPr lang="en-US"/>
              <a:t>The Linear Apprach Continued</a:t>
            </a:r>
          </a:p>
        </p:txBody>
      </p:sp>
      <p:sp>
        <p:nvSpPr>
          <p:cNvPr id="3" name="Content Placeholder 2">
            <a:extLst>
              <a:ext uri="{FF2B5EF4-FFF2-40B4-BE49-F238E27FC236}">
                <a16:creationId xmlns:a16="http://schemas.microsoft.com/office/drawing/2014/main" id="{24E3BB0D-5D3A-4FF0-90E5-4F32C1773D34}"/>
              </a:ext>
            </a:extLst>
          </p:cNvPr>
          <p:cNvSpPr>
            <a:spLocks noGrp="1"/>
          </p:cNvSpPr>
          <p:nvPr>
            <p:ph idx="1"/>
          </p:nvPr>
        </p:nvSpPr>
        <p:spPr>
          <a:xfrm>
            <a:off x="700635" y="2293126"/>
            <a:ext cx="10904682" cy="3636088"/>
          </a:xfrm>
        </p:spPr>
        <p:txBody>
          <a:bodyPr vert="horz" lIns="91440" tIns="45720" rIns="91440" bIns="45720" rtlCol="0" anchor="t">
            <a:normAutofit/>
          </a:bodyPr>
          <a:lstStyle/>
          <a:p>
            <a:r>
              <a:rPr lang="en-US" dirty="0">
                <a:ea typeface="+mn-lt"/>
                <a:cs typeface="+mn-lt"/>
              </a:rPr>
              <a:t>Singular covariance matrices result in circular portfolio frontiers, of which make it difficult to both fit the Efficient Frontier and find an efficient portfolio. </a:t>
            </a:r>
          </a:p>
          <a:p>
            <a:r>
              <a:rPr lang="en-US" dirty="0">
                <a:ea typeface="+mn-lt"/>
                <a:cs typeface="+mn-lt"/>
              </a:rPr>
              <a:t>The Markowitz Frontier seeks to solve the following minimization problem and find the Efficient Frontier that minimizes the following cost function: </a:t>
            </a:r>
          </a:p>
          <a:p>
            <a:endParaRPr lang="en-US" dirty="0"/>
          </a:p>
          <a:p>
            <a:r>
              <a:rPr lang="en-US" dirty="0">
                <a:ea typeface="+mn-lt"/>
                <a:cs typeface="+mn-lt"/>
              </a:rPr>
              <a:t>The w's mapped to the null space all become “optimal,” and nullify the cost function when selected, yet which </a:t>
            </a:r>
            <a:r>
              <a:rPr lang="en-US" i="1" dirty="0">
                <a:ea typeface="+mn-lt"/>
                <a:cs typeface="+mn-lt"/>
              </a:rPr>
              <a:t>w </a:t>
            </a:r>
            <a:r>
              <a:rPr lang="en-US" dirty="0">
                <a:ea typeface="+mn-lt"/>
                <a:cs typeface="+mn-lt"/>
              </a:rPr>
              <a:t>is the one selected? </a:t>
            </a:r>
          </a:p>
          <a:p>
            <a:r>
              <a:rPr lang="en-US" dirty="0">
                <a:ea typeface="+mn-lt"/>
                <a:cs typeface="+mn-lt"/>
              </a:rPr>
              <a:t>The simulation was unable to solve the minimization problem, resulting in the diverging frontier. </a:t>
            </a:r>
          </a:p>
          <a:p>
            <a:pPr lvl="1" algn="ctr"/>
            <a:endParaRPr lang="en-US" dirty="0"/>
          </a:p>
        </p:txBody>
      </p:sp>
      <p:pic>
        <p:nvPicPr>
          <p:cNvPr id="4" name="Picture 4" descr="A picture containing graphical user interface&#10;&#10;Description automatically generated">
            <a:extLst>
              <a:ext uri="{FF2B5EF4-FFF2-40B4-BE49-F238E27FC236}">
                <a16:creationId xmlns:a16="http://schemas.microsoft.com/office/drawing/2014/main" id="{9DA9A5CD-F74E-4C3E-BF2A-54F1D7B3A7E5}"/>
              </a:ext>
            </a:extLst>
          </p:cNvPr>
          <p:cNvPicPr>
            <a:picLocks noChangeAspect="1"/>
          </p:cNvPicPr>
          <p:nvPr/>
        </p:nvPicPr>
        <p:blipFill>
          <a:blip r:embed="rId2"/>
          <a:stretch>
            <a:fillRect/>
          </a:stretch>
        </p:blipFill>
        <p:spPr>
          <a:xfrm>
            <a:off x="5415323" y="3890872"/>
            <a:ext cx="1476375" cy="571500"/>
          </a:xfrm>
          <a:prstGeom prst="rect">
            <a:avLst/>
          </a:prstGeom>
        </p:spPr>
      </p:pic>
    </p:spTree>
    <p:extLst>
      <p:ext uri="{BB962C8B-B14F-4D97-AF65-F5344CB8AC3E}">
        <p14:creationId xmlns:p14="http://schemas.microsoft.com/office/powerpoint/2010/main" val="69714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C56DD-6E0A-4FB5-8BB6-F33F2681D265}"/>
              </a:ext>
            </a:extLst>
          </p:cNvPr>
          <p:cNvSpPr>
            <a:spLocks noGrp="1"/>
          </p:cNvSpPr>
          <p:nvPr>
            <p:ph type="title"/>
          </p:nvPr>
        </p:nvSpPr>
        <p:spPr>
          <a:xfrm>
            <a:off x="695325" y="897753"/>
            <a:ext cx="3635046" cy="1377926"/>
          </a:xfrm>
        </p:spPr>
        <p:txBody>
          <a:bodyPr vert="horz" lIns="91440" tIns="45720" rIns="91440" bIns="45720" rtlCol="0">
            <a:normAutofit/>
          </a:bodyPr>
          <a:lstStyle/>
          <a:p>
            <a:r>
              <a:rPr lang="en-US" dirty="0"/>
              <a:t>A Good Example</a:t>
            </a:r>
          </a:p>
        </p:txBody>
      </p:sp>
      <p:cxnSp>
        <p:nvCxnSpPr>
          <p:cNvPr id="8"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6EC559-A8CD-42B0-8D74-4CE4F4D3EB14}"/>
              </a:ext>
            </a:extLst>
          </p:cNvPr>
          <p:cNvSpPr>
            <a:spLocks noGrp="1"/>
          </p:cNvSpPr>
          <p:nvPr>
            <p:ph idx="1"/>
          </p:nvPr>
        </p:nvSpPr>
        <p:spPr>
          <a:xfrm>
            <a:off x="695324" y="2275679"/>
            <a:ext cx="3924801" cy="4582321"/>
          </a:xfrm>
        </p:spPr>
        <p:txBody>
          <a:bodyPr vert="horz" lIns="91440" tIns="45720" rIns="91440" bIns="45720" rtlCol="0" anchor="t">
            <a:normAutofit/>
          </a:bodyPr>
          <a:lstStyle/>
          <a:p>
            <a:r>
              <a:rPr lang="en-US" dirty="0">
                <a:ea typeface="+mn-lt"/>
                <a:cs typeface="+mn-lt"/>
              </a:rPr>
              <a:t>Consider this collection of companies, CEVA, GOOGL, TSLA and AAPL.</a:t>
            </a:r>
          </a:p>
          <a:p>
            <a:r>
              <a:rPr lang="en-US" dirty="0">
                <a:ea typeface="+mn-lt"/>
                <a:cs typeface="+mn-lt"/>
              </a:rPr>
              <a:t>Rank was 4.</a:t>
            </a:r>
          </a:p>
          <a:p>
            <a:r>
              <a:rPr lang="en-US" dirty="0">
                <a:ea typeface="+mn-lt"/>
                <a:cs typeface="+mn-lt"/>
              </a:rPr>
              <a:t>Condition value was 27.28.</a:t>
            </a:r>
          </a:p>
          <a:p>
            <a:r>
              <a:rPr lang="en-US" dirty="0">
                <a:ea typeface="+mn-lt"/>
                <a:cs typeface="+mn-lt"/>
              </a:rPr>
              <a:t>The ratio of its largest eigenvalue to smallest eigenvalue was also 27.28, making the matrix </a:t>
            </a:r>
            <a:r>
              <a:rPr lang="en-US" b="1" dirty="0">
                <a:ea typeface="+mn-lt"/>
                <a:cs typeface="+mn-lt"/>
              </a:rPr>
              <a:t>normal.</a:t>
            </a:r>
          </a:p>
          <a:p>
            <a:pPr lvl="1"/>
            <a:r>
              <a:rPr lang="en-US" dirty="0">
                <a:ea typeface="+mn-lt"/>
                <a:cs typeface="+mn-lt"/>
              </a:rPr>
              <a:t>Commutes with its conjugate transpose.</a:t>
            </a:r>
          </a:p>
          <a:p>
            <a:endParaRPr lang="en-US" b="1" dirty="0">
              <a:ea typeface="+mn-lt"/>
              <a:cs typeface="+mn-lt"/>
            </a:endParaRPr>
          </a:p>
          <a:p>
            <a:pPr marL="457200" lvl="1" indent="0">
              <a:buNone/>
            </a:pPr>
            <a:endParaRPr lang="en-US" b="1" dirty="0">
              <a:ea typeface="+mn-lt"/>
              <a:cs typeface="+mn-lt"/>
            </a:endParaRPr>
          </a:p>
          <a:p>
            <a:endParaRPr lang="en-US" dirty="0">
              <a:ea typeface="+mn-lt"/>
              <a:cs typeface="+mn-lt"/>
            </a:endParaRPr>
          </a:p>
        </p:txBody>
      </p:sp>
      <p:pic>
        <p:nvPicPr>
          <p:cNvPr id="9" name="Picture 8">
            <a:extLst>
              <a:ext uri="{FF2B5EF4-FFF2-40B4-BE49-F238E27FC236}">
                <a16:creationId xmlns:a16="http://schemas.microsoft.com/office/drawing/2014/main" id="{19F0B36B-4232-40EF-A9D6-61DA9852E258}"/>
              </a:ext>
            </a:extLst>
          </p:cNvPr>
          <p:cNvPicPr>
            <a:picLocks noChangeAspect="1"/>
          </p:cNvPicPr>
          <p:nvPr/>
        </p:nvPicPr>
        <p:blipFill>
          <a:blip r:embed="rId3"/>
          <a:stretch>
            <a:fillRect/>
          </a:stretch>
        </p:blipFill>
        <p:spPr>
          <a:xfrm>
            <a:off x="4620125" y="1433175"/>
            <a:ext cx="6877527" cy="3695715"/>
          </a:xfrm>
          <a:prstGeom prst="rect">
            <a:avLst/>
          </a:prstGeom>
        </p:spPr>
      </p:pic>
    </p:spTree>
    <p:extLst>
      <p:ext uri="{BB962C8B-B14F-4D97-AF65-F5344CB8AC3E}">
        <p14:creationId xmlns:p14="http://schemas.microsoft.com/office/powerpoint/2010/main" val="4246110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C56DD-6E0A-4FB5-8BB6-F33F2681D265}"/>
              </a:ext>
            </a:extLst>
          </p:cNvPr>
          <p:cNvSpPr>
            <a:spLocks noGrp="1"/>
          </p:cNvSpPr>
          <p:nvPr>
            <p:ph type="title"/>
          </p:nvPr>
        </p:nvSpPr>
        <p:spPr>
          <a:xfrm>
            <a:off x="695325" y="897753"/>
            <a:ext cx="3635046" cy="1575391"/>
          </a:xfrm>
        </p:spPr>
        <p:txBody>
          <a:bodyPr vert="horz" lIns="91440" tIns="45720" rIns="91440" bIns="45720" rtlCol="0">
            <a:normAutofit/>
          </a:bodyPr>
          <a:lstStyle/>
          <a:p>
            <a:r>
              <a:rPr lang="en-US"/>
              <a:t>A Bad Example</a:t>
            </a:r>
          </a:p>
        </p:txBody>
      </p:sp>
      <p:cxnSp>
        <p:nvCxnSpPr>
          <p:cNvPr id="8"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6EC559-A8CD-42B0-8D74-4CE4F4D3EB14}"/>
              </a:ext>
            </a:extLst>
          </p:cNvPr>
          <p:cNvSpPr>
            <a:spLocks noGrp="1"/>
          </p:cNvSpPr>
          <p:nvPr>
            <p:ph idx="1"/>
          </p:nvPr>
        </p:nvSpPr>
        <p:spPr>
          <a:xfrm>
            <a:off x="695325" y="2260600"/>
            <a:ext cx="3587668" cy="4597400"/>
          </a:xfrm>
        </p:spPr>
        <p:txBody>
          <a:bodyPr vert="horz" lIns="91440" tIns="45720" rIns="91440" bIns="45720" rtlCol="0" anchor="t">
            <a:normAutofit/>
          </a:bodyPr>
          <a:lstStyle/>
          <a:p>
            <a:r>
              <a:rPr lang="en-US" dirty="0">
                <a:ea typeface="+mn-lt"/>
                <a:cs typeface="+mn-lt"/>
              </a:rPr>
              <a:t>Compare the previous results to the following collection of 55 random companies.</a:t>
            </a:r>
          </a:p>
          <a:p>
            <a:r>
              <a:rPr lang="en-US" dirty="0">
                <a:ea typeface="+mn-lt"/>
                <a:cs typeface="+mn-lt"/>
              </a:rPr>
              <a:t>Rank was 11.</a:t>
            </a:r>
          </a:p>
          <a:p>
            <a:r>
              <a:rPr lang="en-US" dirty="0">
                <a:ea typeface="+mn-lt"/>
                <a:cs typeface="+mn-lt"/>
              </a:rPr>
              <a:t>Condition value was extremely large.</a:t>
            </a:r>
          </a:p>
          <a:p>
            <a:r>
              <a:rPr lang="en-US" dirty="0">
                <a:ea typeface="+mn-lt"/>
                <a:cs typeface="+mn-lt"/>
              </a:rPr>
              <a:t>The ratio of its largest eigenvalue to smallest eigenvalue was completely different, making the matrix not </a:t>
            </a:r>
            <a:r>
              <a:rPr lang="en-US" b="1" dirty="0">
                <a:ea typeface="+mn-lt"/>
                <a:cs typeface="+mn-lt"/>
              </a:rPr>
              <a:t>normal.</a:t>
            </a:r>
          </a:p>
          <a:p>
            <a:endParaRPr lang="en-US" dirty="0">
              <a:ea typeface="+mn-lt"/>
              <a:cs typeface="+mn-lt"/>
            </a:endParaRPr>
          </a:p>
        </p:txBody>
      </p:sp>
      <p:pic>
        <p:nvPicPr>
          <p:cNvPr id="9" name="Picture 8">
            <a:extLst>
              <a:ext uri="{FF2B5EF4-FFF2-40B4-BE49-F238E27FC236}">
                <a16:creationId xmlns:a16="http://schemas.microsoft.com/office/drawing/2014/main" id="{79E29BAA-5040-4E6B-B6C1-CE26909CB6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82993" y="1266001"/>
            <a:ext cx="7213682" cy="4330402"/>
          </a:xfrm>
          <a:prstGeom prst="rect">
            <a:avLst/>
          </a:prstGeom>
          <a:noFill/>
          <a:ln>
            <a:noFill/>
          </a:ln>
        </p:spPr>
      </p:pic>
    </p:spTree>
    <p:extLst>
      <p:ext uri="{BB962C8B-B14F-4D97-AF65-F5344CB8AC3E}">
        <p14:creationId xmlns:p14="http://schemas.microsoft.com/office/powerpoint/2010/main" val="409089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90EE-75D7-4158-8BE7-D095026FA129}"/>
              </a:ext>
            </a:extLst>
          </p:cNvPr>
          <p:cNvSpPr>
            <a:spLocks noGrp="1"/>
          </p:cNvSpPr>
          <p:nvPr>
            <p:ph type="title"/>
          </p:nvPr>
        </p:nvSpPr>
        <p:spPr/>
        <p:txBody>
          <a:bodyPr vert="horz" lIns="91440" tIns="45720" rIns="91440" bIns="45720" rtlCol="0" anchor="ctr">
            <a:normAutofit/>
          </a:bodyPr>
          <a:lstStyle/>
          <a:p>
            <a:pPr algn="ctr"/>
            <a:r>
              <a:rPr lang="en-US" dirty="0"/>
              <a:t>Potential Solutions</a:t>
            </a:r>
          </a:p>
        </p:txBody>
      </p:sp>
      <p:sp>
        <p:nvSpPr>
          <p:cNvPr id="3" name="Content Placeholder 2">
            <a:extLst>
              <a:ext uri="{FF2B5EF4-FFF2-40B4-BE49-F238E27FC236}">
                <a16:creationId xmlns:a16="http://schemas.microsoft.com/office/drawing/2014/main" id="{EC158F68-671A-4408-B58F-3D97320C5330}"/>
              </a:ext>
            </a:extLst>
          </p:cNvPr>
          <p:cNvSpPr>
            <a:spLocks noGrp="1"/>
          </p:cNvSpPr>
          <p:nvPr>
            <p:ph idx="1"/>
          </p:nvPr>
        </p:nvSpPr>
        <p:spPr/>
        <p:txBody>
          <a:bodyPr vert="horz" lIns="91440" tIns="45720" rIns="91440" bIns="45720" rtlCol="0" anchor="t">
            <a:normAutofit/>
          </a:bodyPr>
          <a:lstStyle/>
          <a:p>
            <a:r>
              <a:rPr lang="en-US">
                <a:ea typeface="+mn-lt"/>
                <a:cs typeface="+mn-lt"/>
              </a:rPr>
              <a:t>A potential solution to this problem is to take a finite value, which shall be called alpha, and multiply the identity matrix of size </a:t>
            </a:r>
            <a:r>
              <a:rPr lang="en-US" i="1">
                <a:ea typeface="+mn-lt"/>
                <a:cs typeface="+mn-lt"/>
              </a:rPr>
              <a:t>n</a:t>
            </a:r>
            <a:r>
              <a:rPr lang="en-US">
                <a:ea typeface="+mn-lt"/>
                <a:cs typeface="+mn-lt"/>
              </a:rPr>
              <a:t> by it. </a:t>
            </a:r>
          </a:p>
          <a:p>
            <a:r>
              <a:rPr lang="en-US">
                <a:ea typeface="+mn-lt"/>
                <a:cs typeface="+mn-lt"/>
              </a:rPr>
              <a:t>After doing so this new matrix can be added to the covariance matrix (∑) in order to increase its eigenvalues, this process is known as regularization. </a:t>
            </a:r>
          </a:p>
          <a:p>
            <a:r>
              <a:rPr lang="en-US">
                <a:ea typeface="+mn-lt"/>
                <a:cs typeface="+mn-lt"/>
              </a:rPr>
              <a:t>By reconditioning the covariance matrix, the hope is to help it become full-rank and well-conditioned through changing is eigenvalues through alpha</a:t>
            </a:r>
          </a:p>
          <a:p>
            <a:r>
              <a:rPr lang="en-US"/>
              <a:t>We could also perfom row reduction on the transpose of the covariance matrix</a:t>
            </a:r>
            <a:endParaRPr lang="en-US" dirty="0"/>
          </a:p>
          <a:p>
            <a:r>
              <a:rPr lang="en-US"/>
              <a:t>We could also select companies one by one and see how the covariance matrix changes</a:t>
            </a:r>
            <a:endParaRPr lang="en-US" dirty="0"/>
          </a:p>
        </p:txBody>
      </p:sp>
    </p:spTree>
    <p:extLst>
      <p:ext uri="{BB962C8B-B14F-4D97-AF65-F5344CB8AC3E}">
        <p14:creationId xmlns:p14="http://schemas.microsoft.com/office/powerpoint/2010/main" val="2160222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CC60-843F-4584-B08B-ED716FDEAAF1}"/>
              </a:ext>
            </a:extLst>
          </p:cNvPr>
          <p:cNvSpPr>
            <a:spLocks noGrp="1"/>
          </p:cNvSpPr>
          <p:nvPr>
            <p:ph type="title"/>
          </p:nvPr>
        </p:nvSpPr>
        <p:spPr/>
        <p:txBody>
          <a:bodyPr vert="horz" lIns="91440" tIns="45720" rIns="91440" bIns="45720" rtlCol="0" anchor="ctr">
            <a:normAutofit/>
          </a:bodyPr>
          <a:lstStyle/>
          <a:p>
            <a:pPr algn="ctr"/>
            <a:r>
              <a:rPr lang="en-US" dirty="0"/>
              <a:t>Discussion</a:t>
            </a:r>
          </a:p>
        </p:txBody>
      </p:sp>
      <p:sp>
        <p:nvSpPr>
          <p:cNvPr id="3" name="Content Placeholder 2">
            <a:extLst>
              <a:ext uri="{FF2B5EF4-FFF2-40B4-BE49-F238E27FC236}">
                <a16:creationId xmlns:a16="http://schemas.microsoft.com/office/drawing/2014/main" id="{8F016A81-6C44-4CD4-AB19-C92C69640235}"/>
              </a:ext>
            </a:extLst>
          </p:cNvPr>
          <p:cNvSpPr>
            <a:spLocks noGrp="1"/>
          </p:cNvSpPr>
          <p:nvPr>
            <p:ph idx="1"/>
          </p:nvPr>
        </p:nvSpPr>
        <p:spPr/>
        <p:txBody>
          <a:bodyPr vert="horz" lIns="91440" tIns="45720" rIns="91440" bIns="45720" rtlCol="0" anchor="t">
            <a:normAutofit/>
          </a:bodyPr>
          <a:lstStyle/>
          <a:p>
            <a:r>
              <a:rPr lang="en-US" dirty="0">
                <a:ea typeface="+mn-lt"/>
                <a:cs typeface="+mn-lt"/>
              </a:rPr>
              <a:t>Overall, this study found that portfolios consisting of only stocks from the S&amp;P 500, taking a long position, are suboptimal. </a:t>
            </a:r>
          </a:p>
          <a:p>
            <a:r>
              <a:rPr lang="en-US" dirty="0">
                <a:ea typeface="+mn-lt"/>
                <a:cs typeface="+mn-lt"/>
              </a:rPr>
              <a:t>Portfolios consisting of stock and only stocks are unrealistic. </a:t>
            </a:r>
            <a:endParaRPr lang="en-US" dirty="0"/>
          </a:p>
          <a:p>
            <a:pPr algn="l" rtl="0" fontAlgn="base">
              <a:buFont typeface="Arial" panose="020B0604020202020204" pitchFamily="34" charset="0"/>
              <a:buChar char="•"/>
            </a:pPr>
            <a:r>
              <a:rPr lang="en-US" dirty="0"/>
              <a:t>Initial question led to problems that have </a:t>
            </a:r>
            <a:r>
              <a:rPr lang="en-US" b="0" i="0" u="none" strike="noStrike" dirty="0">
                <a:solidFill>
                  <a:srgbClr val="000000"/>
                </a:solidFill>
                <a:effectLst/>
                <a:latin typeface="Calisto MT" panose="02040603050505030304" pitchFamily="18" charset="0"/>
              </a:rPr>
              <a:t>spawned new questions:</a:t>
            </a:r>
            <a:r>
              <a:rPr lang="en-US" b="0" i="0" dirty="0">
                <a:solidFill>
                  <a:srgbClr val="000000"/>
                </a:solidFill>
                <a:effectLst/>
                <a:latin typeface="Calisto MT" panose="02040603050505030304" pitchFamily="18" charset="0"/>
              </a:rPr>
              <a:t>​</a:t>
            </a:r>
            <a:endParaRPr lang="en-US" b="0" i="0" dirty="0">
              <a:solidFill>
                <a:srgbClr val="000000"/>
              </a:solidFill>
              <a:effectLst/>
              <a:latin typeface="Arial" panose="020B0604020202020204" pitchFamily="34" charset="0"/>
            </a:endParaRPr>
          </a:p>
          <a:p>
            <a:pPr lvl="1" fontAlgn="base"/>
            <a:r>
              <a:rPr lang="en-US" b="0" i="0" u="none" strike="noStrike" dirty="0">
                <a:solidFill>
                  <a:srgbClr val="000000"/>
                </a:solidFill>
                <a:effectLst/>
                <a:latin typeface="Calisto MT" panose="02040603050505030304" pitchFamily="18" charset="0"/>
              </a:rPr>
              <a:t>“How do the rank and condition of a portfolio’s covariance matrix impact its volatility and return?” </a:t>
            </a:r>
            <a:r>
              <a:rPr lang="en-US" b="0" i="0" dirty="0">
                <a:solidFill>
                  <a:srgbClr val="000000"/>
                </a:solidFill>
                <a:effectLst/>
                <a:latin typeface="Calisto MT" panose="02040603050505030304" pitchFamily="18" charset="0"/>
              </a:rPr>
              <a:t>​</a:t>
            </a:r>
            <a:endParaRPr lang="en-US" b="0" i="0" dirty="0">
              <a:solidFill>
                <a:srgbClr val="000000"/>
              </a:solidFill>
              <a:effectLst/>
              <a:latin typeface="Arial" panose="020B0604020202020204" pitchFamily="34" charset="0"/>
            </a:endParaRPr>
          </a:p>
          <a:p>
            <a:pPr lvl="1" fontAlgn="base"/>
            <a:r>
              <a:rPr lang="en-US" b="0" i="0" u="none" strike="noStrike" dirty="0">
                <a:solidFill>
                  <a:srgbClr val="000000"/>
                </a:solidFill>
                <a:effectLst/>
                <a:latin typeface="Calisto MT" panose="02040603050505030304" pitchFamily="18" charset="0"/>
              </a:rPr>
              <a:t>“How can an ill-conditioned covariance matrices be reconditioned and used to improve a portfolios volatility and returns?” </a:t>
            </a:r>
            <a:r>
              <a:rPr lang="en-US" b="0" i="0" dirty="0">
                <a:solidFill>
                  <a:srgbClr val="000000"/>
                </a:solidFill>
                <a:effectLst/>
                <a:latin typeface="Calisto MT" panose="02040603050505030304" pitchFamily="18" charset="0"/>
              </a:rPr>
              <a:t>​</a:t>
            </a:r>
            <a:endParaRPr lang="en-US" b="0" i="0" dirty="0">
              <a:solidFill>
                <a:srgbClr val="000000"/>
              </a:solidFill>
              <a:effectLst/>
              <a:latin typeface="Arial" panose="020B0604020202020204" pitchFamily="34" charset="0"/>
            </a:endParaRPr>
          </a:p>
          <a:p>
            <a:pPr lvl="1" fontAlgn="base"/>
            <a:r>
              <a:rPr lang="en-US" b="0" i="0" u="none" strike="noStrike" dirty="0">
                <a:solidFill>
                  <a:srgbClr val="000000"/>
                </a:solidFill>
                <a:effectLst/>
                <a:latin typeface="Calisto MT" panose="02040603050505030304" pitchFamily="18" charset="0"/>
              </a:rPr>
              <a:t>"How can you construct a well-conditioned, full-rank covariance matrix efficiently?"</a:t>
            </a:r>
            <a:r>
              <a:rPr lang="en-US" b="0" i="0" dirty="0">
                <a:solidFill>
                  <a:srgbClr val="000000"/>
                </a:solidFill>
                <a:effectLst/>
                <a:latin typeface="Calisto MT" panose="02040603050505030304" pitchFamily="18" charset="0"/>
              </a:rPr>
              <a:t>​</a:t>
            </a:r>
            <a:endParaRPr lang="en-US"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08953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9C0C-F0D4-4734-9439-868BE406F86A}"/>
              </a:ext>
            </a:extLst>
          </p:cNvPr>
          <p:cNvSpPr>
            <a:spLocks noGrp="1"/>
          </p:cNvSpPr>
          <p:nvPr>
            <p:ph type="title"/>
          </p:nvPr>
        </p:nvSpPr>
        <p:spPr/>
        <p:txBody>
          <a:bodyPr vert="horz" lIns="91440" tIns="45720" rIns="91440" bIns="45720" rtlCol="0" anchor="ctr">
            <a:normAutofit/>
          </a:bodyPr>
          <a:lstStyle/>
          <a:p>
            <a:pPr algn="ctr"/>
            <a:r>
              <a:rPr lang="en-US" dirty="0"/>
              <a:t>The Question</a:t>
            </a:r>
          </a:p>
        </p:txBody>
      </p:sp>
      <p:sp>
        <p:nvSpPr>
          <p:cNvPr id="3" name="Content Placeholder 2">
            <a:extLst>
              <a:ext uri="{FF2B5EF4-FFF2-40B4-BE49-F238E27FC236}">
                <a16:creationId xmlns:a16="http://schemas.microsoft.com/office/drawing/2014/main" id="{849A0D24-62F4-4C6F-ABD9-A30652C2F86B}"/>
              </a:ext>
            </a:extLst>
          </p:cNvPr>
          <p:cNvSpPr>
            <a:spLocks noGrp="1"/>
          </p:cNvSpPr>
          <p:nvPr>
            <p:ph idx="1"/>
          </p:nvPr>
        </p:nvSpPr>
        <p:spPr/>
        <p:txBody>
          <a:bodyPr vert="horz" lIns="91440" tIns="45720" rIns="91440" bIns="45720" rtlCol="0" anchor="t">
            <a:normAutofit/>
          </a:bodyPr>
          <a:lstStyle/>
          <a:p>
            <a:r>
              <a:rPr lang="en-US" dirty="0">
                <a:ea typeface="+mn-lt"/>
                <a:cs typeface="+mn-lt"/>
              </a:rPr>
              <a:t>“How does portfolio volatility change at differing levels of return when its characteristics are determined by economic sector weight restrictions dictated by the S&amp;P 500 index?”</a:t>
            </a:r>
            <a:endParaRPr lang="en-US" dirty="0"/>
          </a:p>
        </p:txBody>
      </p:sp>
    </p:spTree>
    <p:extLst>
      <p:ext uri="{BB962C8B-B14F-4D97-AF65-F5344CB8AC3E}">
        <p14:creationId xmlns:p14="http://schemas.microsoft.com/office/powerpoint/2010/main" val="1152421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CC60-843F-4584-B08B-ED716FDEAAF1}"/>
              </a:ext>
            </a:extLst>
          </p:cNvPr>
          <p:cNvSpPr>
            <a:spLocks noGrp="1"/>
          </p:cNvSpPr>
          <p:nvPr>
            <p:ph type="title"/>
          </p:nvPr>
        </p:nvSpPr>
        <p:spPr/>
        <p:txBody>
          <a:bodyPr vert="horz" lIns="91440" tIns="45720" rIns="91440" bIns="45720" rtlCol="0" anchor="ctr">
            <a:normAutofit/>
          </a:bodyPr>
          <a:lstStyle/>
          <a:p>
            <a:pPr algn="ctr"/>
            <a:r>
              <a:rPr lang="en-US" dirty="0"/>
              <a:t>Take Away</a:t>
            </a:r>
          </a:p>
        </p:txBody>
      </p:sp>
      <p:sp>
        <p:nvSpPr>
          <p:cNvPr id="3" name="Content Placeholder 2">
            <a:extLst>
              <a:ext uri="{FF2B5EF4-FFF2-40B4-BE49-F238E27FC236}">
                <a16:creationId xmlns:a16="http://schemas.microsoft.com/office/drawing/2014/main" id="{8F016A81-6C44-4CD4-AB19-C92C69640235}"/>
              </a:ext>
            </a:extLst>
          </p:cNvPr>
          <p:cNvSpPr>
            <a:spLocks noGrp="1"/>
          </p:cNvSpPr>
          <p:nvPr>
            <p:ph idx="1"/>
          </p:nvPr>
        </p:nvSpPr>
        <p:spPr/>
        <p:txBody>
          <a:bodyPr vert="horz" lIns="91440" tIns="45720" rIns="91440" bIns="45720" rtlCol="0" anchor="t">
            <a:normAutofit/>
          </a:bodyPr>
          <a:lstStyle/>
          <a:p>
            <a:r>
              <a:rPr lang="en-US" dirty="0"/>
              <a:t>What I hope for everyone to understand is that quantifying risk through a covariance matrix in Portfolio Optimization is extremely complex and important.</a:t>
            </a:r>
          </a:p>
          <a:p>
            <a:r>
              <a:rPr lang="en-US" dirty="0"/>
              <a:t>Sometimes the results can be unexpected and abnormal, but that’s okay, it’s apart of the research process. </a:t>
            </a:r>
          </a:p>
        </p:txBody>
      </p:sp>
    </p:spTree>
    <p:extLst>
      <p:ext uri="{BB962C8B-B14F-4D97-AF65-F5344CB8AC3E}">
        <p14:creationId xmlns:p14="http://schemas.microsoft.com/office/powerpoint/2010/main" val="131478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3A5671F-D6B8-4286-A3BE-D2F0192C7A8F}"/>
              </a:ext>
            </a:extLst>
          </p:cNvPr>
          <p:cNvSpPr txBox="1"/>
          <p:nvPr/>
        </p:nvSpPr>
        <p:spPr>
          <a:xfrm>
            <a:off x="800102" y="960594"/>
            <a:ext cx="5828114" cy="49368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spcBef>
                <a:spcPct val="0"/>
              </a:spcBef>
              <a:spcAft>
                <a:spcPts val="600"/>
              </a:spcAft>
            </a:pPr>
            <a:r>
              <a:rPr lang="en-US" sz="5400" cap="all" spc="30" dirty="0">
                <a:latin typeface="+mj-lt"/>
                <a:ea typeface="+mj-ea"/>
                <a:cs typeface="+mj-cs"/>
              </a:rPr>
              <a:t>Questions?</a:t>
            </a:r>
          </a:p>
        </p:txBody>
      </p:sp>
      <p:cxnSp>
        <p:nvCxnSpPr>
          <p:cNvPr id="13" name="Straight Connector 12">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583C941-6153-46C8-BEB3-C433B64713EB}"/>
              </a:ext>
            </a:extLst>
          </p:cNvPr>
          <p:cNvSpPr txBox="1"/>
          <p:nvPr/>
        </p:nvSpPr>
        <p:spPr>
          <a:xfrm>
            <a:off x="7428318" y="4755118"/>
            <a:ext cx="4262596" cy="369332"/>
          </a:xfrm>
          <a:prstGeom prst="rect">
            <a:avLst/>
          </a:prstGeom>
          <a:noFill/>
        </p:spPr>
        <p:txBody>
          <a:bodyPr wrap="square" rtlCol="0">
            <a:spAutoFit/>
          </a:bodyPr>
          <a:lstStyle/>
          <a:p>
            <a:r>
              <a:rPr lang="en-US" dirty="0"/>
              <a:t>Slides available at:</a:t>
            </a:r>
          </a:p>
        </p:txBody>
      </p:sp>
    </p:spTree>
    <p:extLst>
      <p:ext uri="{BB962C8B-B14F-4D97-AF65-F5344CB8AC3E}">
        <p14:creationId xmlns:p14="http://schemas.microsoft.com/office/powerpoint/2010/main" val="3669531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71CA-C7D4-4C12-9CF4-5921C76A65D5}"/>
              </a:ext>
            </a:extLst>
          </p:cNvPr>
          <p:cNvSpPr>
            <a:spLocks noGrp="1"/>
          </p:cNvSpPr>
          <p:nvPr>
            <p:ph type="title"/>
          </p:nvPr>
        </p:nvSpPr>
        <p:spPr>
          <a:xfrm>
            <a:off x="700635" y="922096"/>
            <a:ext cx="10691265" cy="5007118"/>
          </a:xfrm>
        </p:spPr>
        <p:txBody>
          <a:bodyPr anchor="ctr">
            <a:normAutofit fontScale="90000"/>
          </a:bodyPr>
          <a:lstStyle/>
          <a:p>
            <a:pPr algn="ctr"/>
            <a:br>
              <a:rPr lang="en-US" sz="5400" dirty="0"/>
            </a:br>
            <a:br>
              <a:rPr lang="en-US" sz="5400" dirty="0"/>
            </a:br>
            <a:r>
              <a:rPr lang="en-US" sz="6000" dirty="0"/>
              <a:t>Special Thank you to Doctor Ahmad Bazzi</a:t>
            </a:r>
            <a:br>
              <a:rPr lang="en-US" sz="6000" dirty="0"/>
            </a:br>
            <a:br>
              <a:rPr lang="en-US" sz="4800" dirty="0"/>
            </a:br>
            <a:r>
              <a:rPr lang="en-US" sz="3000" dirty="0">
                <a:hlinkClick r:id="rId2"/>
              </a:rPr>
              <a:t>https://www.youtube.com/c/AhmadBazzi/about</a:t>
            </a:r>
            <a:br>
              <a:rPr lang="en-US" sz="4800" dirty="0"/>
            </a:br>
            <a:br>
              <a:rPr lang="en-US" sz="4800" dirty="0"/>
            </a:br>
            <a:endParaRPr lang="en-US" sz="4800" dirty="0"/>
          </a:p>
        </p:txBody>
      </p:sp>
    </p:spTree>
    <p:extLst>
      <p:ext uri="{BB962C8B-B14F-4D97-AF65-F5344CB8AC3E}">
        <p14:creationId xmlns:p14="http://schemas.microsoft.com/office/powerpoint/2010/main" val="196359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B5E1-4B8F-446B-82F2-F1619527CF7E}"/>
              </a:ext>
            </a:extLst>
          </p:cNvPr>
          <p:cNvSpPr>
            <a:spLocks noGrp="1"/>
          </p:cNvSpPr>
          <p:nvPr>
            <p:ph type="title"/>
          </p:nvPr>
        </p:nvSpPr>
        <p:spPr/>
        <p:txBody>
          <a:bodyPr vert="horz" lIns="91440" tIns="45720" rIns="91440" bIns="45720" rtlCol="0" anchor="ctr">
            <a:normAutofit/>
          </a:bodyPr>
          <a:lstStyle/>
          <a:p>
            <a:pPr algn="ctr"/>
            <a:r>
              <a:rPr lang="en-US" dirty="0"/>
              <a:t>The Motivation</a:t>
            </a:r>
          </a:p>
        </p:txBody>
      </p:sp>
      <p:sp>
        <p:nvSpPr>
          <p:cNvPr id="3" name="Content Placeholder 2">
            <a:extLst>
              <a:ext uri="{FF2B5EF4-FFF2-40B4-BE49-F238E27FC236}">
                <a16:creationId xmlns:a16="http://schemas.microsoft.com/office/drawing/2014/main" id="{D1D3D414-8E9A-49E8-9A37-9D86A24A9ED7}"/>
              </a:ext>
            </a:extLst>
          </p:cNvPr>
          <p:cNvSpPr>
            <a:spLocks noGrp="1"/>
          </p:cNvSpPr>
          <p:nvPr>
            <p:ph idx="1"/>
          </p:nvPr>
        </p:nvSpPr>
        <p:spPr/>
        <p:txBody>
          <a:bodyPr vert="horz" lIns="91440" tIns="45720" rIns="91440" bIns="45720" rtlCol="0" anchor="t">
            <a:normAutofit/>
          </a:bodyPr>
          <a:lstStyle/>
          <a:p>
            <a:r>
              <a:rPr lang="en-US" dirty="0">
                <a:ea typeface="+mn-lt"/>
                <a:cs typeface="+mn-lt"/>
              </a:rPr>
              <a:t>Today more than half of U.S. households have some form of direct or indirect investments in the stock market. </a:t>
            </a:r>
          </a:p>
          <a:p>
            <a:r>
              <a:rPr lang="en-US" dirty="0">
                <a:ea typeface="+mn-lt"/>
                <a:cs typeface="+mn-lt"/>
              </a:rPr>
              <a:t>This study aimed to determine how investing solely in stocks in the S&amp;P 500 can improve portfolio returns while minimizing risk.</a:t>
            </a:r>
          </a:p>
          <a:p>
            <a:r>
              <a:rPr lang="en-US" dirty="0">
                <a:ea typeface="+mn-lt"/>
                <a:cs typeface="+mn-lt"/>
              </a:rPr>
              <a:t>According to the Pew Research Center 14% of American families are directly involved in individual stocks while a majority, roughly 52%, have some level on involvement in the market. </a:t>
            </a:r>
            <a:endParaRPr lang="en-US" dirty="0"/>
          </a:p>
          <a:p>
            <a:pPr marL="0" indent="0">
              <a:buNone/>
            </a:pPr>
            <a:endParaRPr lang="en-US" dirty="0"/>
          </a:p>
        </p:txBody>
      </p:sp>
    </p:spTree>
    <p:extLst>
      <p:ext uri="{BB962C8B-B14F-4D97-AF65-F5344CB8AC3E}">
        <p14:creationId xmlns:p14="http://schemas.microsoft.com/office/powerpoint/2010/main" val="343177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2CBD-F5F4-4FD1-A08C-396324CFDD1D}"/>
              </a:ext>
            </a:extLst>
          </p:cNvPr>
          <p:cNvSpPr>
            <a:spLocks noGrp="1"/>
          </p:cNvSpPr>
          <p:nvPr>
            <p:ph type="title"/>
          </p:nvPr>
        </p:nvSpPr>
        <p:spPr/>
        <p:txBody>
          <a:bodyPr vert="horz" lIns="91440" tIns="45720" rIns="91440" bIns="45720" rtlCol="0" anchor="ctr">
            <a:normAutofit/>
          </a:bodyPr>
          <a:lstStyle/>
          <a:p>
            <a:pPr algn="ctr"/>
            <a:r>
              <a:rPr lang="en-US" dirty="0"/>
              <a:t>Methodology</a:t>
            </a:r>
          </a:p>
        </p:txBody>
      </p:sp>
      <p:sp>
        <p:nvSpPr>
          <p:cNvPr id="3" name="Content Placeholder 2">
            <a:extLst>
              <a:ext uri="{FF2B5EF4-FFF2-40B4-BE49-F238E27FC236}">
                <a16:creationId xmlns:a16="http://schemas.microsoft.com/office/drawing/2014/main" id="{86CCDFB9-B9CF-48E4-A4B9-701805E68D94}"/>
              </a:ext>
            </a:extLst>
          </p:cNvPr>
          <p:cNvSpPr>
            <a:spLocks noGrp="1"/>
          </p:cNvSpPr>
          <p:nvPr>
            <p:ph idx="1"/>
          </p:nvPr>
        </p:nvSpPr>
        <p:spPr/>
        <p:txBody>
          <a:bodyPr vert="horz" lIns="91440" tIns="45720" rIns="91440" bIns="45720" rtlCol="0" anchor="t">
            <a:normAutofit/>
          </a:bodyPr>
          <a:lstStyle/>
          <a:p>
            <a:r>
              <a:rPr lang="en-US" dirty="0">
                <a:ea typeface="+mn-lt"/>
                <a:cs typeface="+mn-lt"/>
              </a:rPr>
              <a:t>The question at hand was answered through comparing the volatility of portfolios that had been subjected to asset representation constraints with the volatility of portfolios that had no asset representation constraints. </a:t>
            </a:r>
          </a:p>
          <a:p>
            <a:r>
              <a:rPr lang="en-US" dirty="0">
                <a:ea typeface="+mn-lt"/>
                <a:cs typeface="+mn-lt"/>
              </a:rPr>
              <a:t>The mathematical models utilized came from the work put forth by Harry Markowitz which focused on utilizing mean-variance analysis. </a:t>
            </a:r>
          </a:p>
          <a:p>
            <a:r>
              <a:rPr lang="en-US" dirty="0">
                <a:ea typeface="+mn-lt"/>
                <a:cs typeface="+mn-lt"/>
              </a:rPr>
              <a:t>The simulation described was split into three parts based on agent investment methodologies: </a:t>
            </a:r>
            <a:r>
              <a:rPr lang="en-US" i="1" dirty="0">
                <a:ea typeface="+mn-lt"/>
                <a:cs typeface="+mn-lt"/>
              </a:rPr>
              <a:t>Random</a:t>
            </a:r>
            <a:r>
              <a:rPr lang="en-US" dirty="0">
                <a:ea typeface="+mn-lt"/>
                <a:cs typeface="+mn-lt"/>
              </a:rPr>
              <a:t>, </a:t>
            </a:r>
            <a:r>
              <a:rPr lang="en-US" i="1" dirty="0">
                <a:ea typeface="+mn-lt"/>
                <a:cs typeface="+mn-lt"/>
              </a:rPr>
              <a:t>Random Representation</a:t>
            </a:r>
            <a:r>
              <a:rPr lang="en-US" dirty="0">
                <a:ea typeface="+mn-lt"/>
                <a:cs typeface="+mn-lt"/>
              </a:rPr>
              <a:t> and </a:t>
            </a:r>
            <a:r>
              <a:rPr lang="en-US" i="1" dirty="0">
                <a:ea typeface="+mn-lt"/>
                <a:cs typeface="+mn-lt"/>
              </a:rPr>
              <a:t>Equal Representation</a:t>
            </a:r>
            <a:r>
              <a:rPr lang="en-US" dirty="0">
                <a:ea typeface="+mn-lt"/>
                <a:cs typeface="+mn-lt"/>
              </a:rPr>
              <a:t>. </a:t>
            </a:r>
            <a:endParaRPr lang="en-US" dirty="0"/>
          </a:p>
          <a:p>
            <a:endParaRPr lang="en-US" dirty="0"/>
          </a:p>
        </p:txBody>
      </p:sp>
    </p:spTree>
    <p:extLst>
      <p:ext uri="{BB962C8B-B14F-4D97-AF65-F5344CB8AC3E}">
        <p14:creationId xmlns:p14="http://schemas.microsoft.com/office/powerpoint/2010/main" val="394836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6290-55AF-468D-B0FB-127FAA06D562}"/>
              </a:ext>
            </a:extLst>
          </p:cNvPr>
          <p:cNvSpPr>
            <a:spLocks noGrp="1"/>
          </p:cNvSpPr>
          <p:nvPr>
            <p:ph type="title"/>
          </p:nvPr>
        </p:nvSpPr>
        <p:spPr/>
        <p:txBody>
          <a:bodyPr vert="horz" lIns="91440" tIns="45720" rIns="91440" bIns="45720" rtlCol="0" anchor="ctr">
            <a:normAutofit/>
          </a:bodyPr>
          <a:lstStyle/>
          <a:p>
            <a:pPr algn="ctr"/>
            <a:r>
              <a:rPr lang="en-US" dirty="0"/>
              <a:t>Investment strategies</a:t>
            </a:r>
          </a:p>
        </p:txBody>
      </p:sp>
      <p:sp>
        <p:nvSpPr>
          <p:cNvPr id="3" name="Content Placeholder 2">
            <a:extLst>
              <a:ext uri="{FF2B5EF4-FFF2-40B4-BE49-F238E27FC236}">
                <a16:creationId xmlns:a16="http://schemas.microsoft.com/office/drawing/2014/main" id="{1EF08075-5B13-4B29-874F-1101D57D0A4C}"/>
              </a:ext>
            </a:extLst>
          </p:cNvPr>
          <p:cNvSpPr>
            <a:spLocks noGrp="1"/>
          </p:cNvSpPr>
          <p:nvPr>
            <p:ph idx="1"/>
          </p:nvPr>
        </p:nvSpPr>
        <p:spPr/>
        <p:txBody>
          <a:bodyPr vert="horz" lIns="91440" tIns="45720" rIns="91440" bIns="45720" rtlCol="0" anchor="t">
            <a:normAutofit/>
          </a:bodyPr>
          <a:lstStyle/>
          <a:p>
            <a:r>
              <a:rPr lang="en-US" dirty="0">
                <a:ea typeface="+mn-lt"/>
                <a:cs typeface="+mn-lt"/>
              </a:rPr>
              <a:t>Portfolios constructed using the assets selected by the </a:t>
            </a:r>
            <a:r>
              <a:rPr lang="en-US" i="1" dirty="0">
                <a:ea typeface="+mn-lt"/>
                <a:cs typeface="+mn-lt"/>
              </a:rPr>
              <a:t>Random</a:t>
            </a:r>
            <a:r>
              <a:rPr lang="en-US" dirty="0">
                <a:ea typeface="+mn-lt"/>
                <a:cs typeface="+mn-lt"/>
              </a:rPr>
              <a:t> investment agent served as the control group, no restrictions were implemented when selecting assets from entire S&amp;P 500. </a:t>
            </a:r>
          </a:p>
          <a:p>
            <a:r>
              <a:rPr lang="en-US" dirty="0">
                <a:ea typeface="+mn-lt"/>
                <a:cs typeface="+mn-lt"/>
              </a:rPr>
              <a:t>For the </a:t>
            </a:r>
            <a:r>
              <a:rPr lang="en-US" i="1" dirty="0">
                <a:ea typeface="+mn-lt"/>
                <a:cs typeface="+mn-lt"/>
              </a:rPr>
              <a:t>Random Representation</a:t>
            </a:r>
            <a:r>
              <a:rPr lang="en-US" dirty="0">
                <a:ea typeface="+mn-lt"/>
                <a:cs typeface="+mn-lt"/>
              </a:rPr>
              <a:t> investment agent, an array of length 11 that summed to </a:t>
            </a:r>
            <a:r>
              <a:rPr lang="en-US" i="1" dirty="0">
                <a:ea typeface="+mn-lt"/>
                <a:cs typeface="+mn-lt"/>
              </a:rPr>
              <a:t>n</a:t>
            </a:r>
            <a:r>
              <a:rPr lang="en-US" dirty="0">
                <a:ea typeface="+mn-lt"/>
                <a:cs typeface="+mn-lt"/>
              </a:rPr>
              <a:t>, where </a:t>
            </a:r>
            <a:r>
              <a:rPr lang="en-US" i="1" dirty="0">
                <a:ea typeface="+mn-lt"/>
                <a:cs typeface="+mn-lt"/>
              </a:rPr>
              <a:t>n </a:t>
            </a:r>
            <a:r>
              <a:rPr lang="en-US" dirty="0">
                <a:ea typeface="+mn-lt"/>
                <a:cs typeface="+mn-lt"/>
              </a:rPr>
              <a:t>is the number of assets the agent can select, was randomly generated. </a:t>
            </a:r>
            <a:endParaRPr lang="en-US" dirty="0"/>
          </a:p>
          <a:p>
            <a:r>
              <a:rPr lang="en-US" dirty="0">
                <a:ea typeface="+mn-lt"/>
                <a:cs typeface="+mn-lt"/>
              </a:rPr>
              <a:t>For </a:t>
            </a:r>
            <a:r>
              <a:rPr lang="en-US" i="1" dirty="0">
                <a:ea typeface="+mn-lt"/>
                <a:cs typeface="+mn-lt"/>
              </a:rPr>
              <a:t>Equal Representation</a:t>
            </a:r>
            <a:r>
              <a:rPr lang="en-US" dirty="0">
                <a:ea typeface="+mn-lt"/>
                <a:cs typeface="+mn-lt"/>
              </a:rPr>
              <a:t> investment agent, an array of length 11, whose index values are all equal and sum to </a:t>
            </a:r>
            <a:r>
              <a:rPr lang="en-US" i="1" dirty="0">
                <a:ea typeface="+mn-lt"/>
                <a:cs typeface="+mn-lt"/>
              </a:rPr>
              <a:t>n</a:t>
            </a:r>
            <a:r>
              <a:rPr lang="en-US" dirty="0">
                <a:ea typeface="+mn-lt"/>
                <a:cs typeface="+mn-lt"/>
              </a:rPr>
              <a:t> will be randomly generated. </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35468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E13A-9C45-4F18-9B59-BCF27B42533F}"/>
              </a:ext>
            </a:extLst>
          </p:cNvPr>
          <p:cNvSpPr>
            <a:spLocks noGrp="1"/>
          </p:cNvSpPr>
          <p:nvPr>
            <p:ph type="title"/>
          </p:nvPr>
        </p:nvSpPr>
        <p:spPr/>
        <p:txBody>
          <a:bodyPr vert="horz" lIns="91440" tIns="45720" rIns="91440" bIns="45720" rtlCol="0" anchor="ctr">
            <a:normAutofit/>
          </a:bodyPr>
          <a:lstStyle/>
          <a:p>
            <a:pPr algn="ctr"/>
            <a:r>
              <a:rPr lang="en-US" dirty="0"/>
              <a:t>Model Outline - Returns</a:t>
            </a:r>
          </a:p>
        </p:txBody>
      </p:sp>
      <p:sp>
        <p:nvSpPr>
          <p:cNvPr id="3" name="Content Placeholder 2">
            <a:extLst>
              <a:ext uri="{FF2B5EF4-FFF2-40B4-BE49-F238E27FC236}">
                <a16:creationId xmlns:a16="http://schemas.microsoft.com/office/drawing/2014/main" id="{E2A0D8CE-D0D8-4AF7-A202-DD0ECCA92F95}"/>
              </a:ext>
            </a:extLst>
          </p:cNvPr>
          <p:cNvSpPr>
            <a:spLocks noGrp="1"/>
          </p:cNvSpPr>
          <p:nvPr>
            <p:ph idx="1"/>
          </p:nvPr>
        </p:nvSpPr>
        <p:spPr/>
        <p:txBody>
          <a:bodyPr vert="horz" lIns="91440" tIns="45720" rIns="91440" bIns="45720" rtlCol="0" anchor="t">
            <a:normAutofit/>
          </a:bodyPr>
          <a:lstStyle/>
          <a:p>
            <a:r>
              <a:rPr lang="en-US" dirty="0"/>
              <a:t>Each companies daily adjusted closing prices were converted into normalized daily return prices through the following formula:</a:t>
            </a:r>
          </a:p>
          <a:p>
            <a:endParaRPr lang="en-US" dirty="0"/>
          </a:p>
          <a:p>
            <a:pPr marL="0" indent="0">
              <a:buNone/>
            </a:pPr>
            <a:endParaRPr lang="en-US" dirty="0"/>
          </a:p>
          <a:p>
            <a:r>
              <a:rPr lang="en-US" dirty="0"/>
              <a:t>Log returns are symmetric compared to percentage change returns; in theory they lead to better results for most models.</a:t>
            </a:r>
          </a:p>
          <a:p>
            <a:r>
              <a:rPr lang="en-US" dirty="0"/>
              <a:t>These prices were then summed an averaged to determine each companies mean returns.</a:t>
            </a:r>
          </a:p>
          <a:p>
            <a:pPr marL="0" indent="0">
              <a:buNone/>
            </a:pPr>
            <a:endParaRPr lang="en-US" dirty="0"/>
          </a:p>
        </p:txBody>
      </p:sp>
      <p:pic>
        <p:nvPicPr>
          <p:cNvPr id="4" name="Picture 4" descr="Diagram&#10;&#10;Description automatically generated">
            <a:extLst>
              <a:ext uri="{FF2B5EF4-FFF2-40B4-BE49-F238E27FC236}">
                <a16:creationId xmlns:a16="http://schemas.microsoft.com/office/drawing/2014/main" id="{748ED807-BB42-4BF4-B067-6F3189162107}"/>
              </a:ext>
            </a:extLst>
          </p:cNvPr>
          <p:cNvPicPr>
            <a:picLocks noChangeAspect="1"/>
          </p:cNvPicPr>
          <p:nvPr/>
        </p:nvPicPr>
        <p:blipFill>
          <a:blip r:embed="rId2"/>
          <a:stretch>
            <a:fillRect/>
          </a:stretch>
        </p:blipFill>
        <p:spPr>
          <a:xfrm>
            <a:off x="4800600" y="3273276"/>
            <a:ext cx="2590800" cy="771525"/>
          </a:xfrm>
          <a:prstGeom prst="rect">
            <a:avLst/>
          </a:prstGeom>
        </p:spPr>
      </p:pic>
    </p:spTree>
    <p:extLst>
      <p:ext uri="{BB962C8B-B14F-4D97-AF65-F5344CB8AC3E}">
        <p14:creationId xmlns:p14="http://schemas.microsoft.com/office/powerpoint/2010/main" val="64724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4A7F-152F-4262-A621-CB852B8CBBEB}"/>
              </a:ext>
            </a:extLst>
          </p:cNvPr>
          <p:cNvSpPr>
            <a:spLocks noGrp="1"/>
          </p:cNvSpPr>
          <p:nvPr>
            <p:ph type="title"/>
          </p:nvPr>
        </p:nvSpPr>
        <p:spPr/>
        <p:txBody>
          <a:bodyPr vert="horz" lIns="91440" tIns="45720" rIns="91440" bIns="45720" rtlCol="0" anchor="ctr">
            <a:normAutofit/>
          </a:bodyPr>
          <a:lstStyle/>
          <a:p>
            <a:pPr algn="ctr"/>
            <a:r>
              <a:rPr lang="en-US" dirty="0"/>
              <a:t>Model Outline - Volatility</a:t>
            </a:r>
          </a:p>
        </p:txBody>
      </p:sp>
      <p:sp>
        <p:nvSpPr>
          <p:cNvPr id="3" name="Content Placeholder 2">
            <a:extLst>
              <a:ext uri="{FF2B5EF4-FFF2-40B4-BE49-F238E27FC236}">
                <a16:creationId xmlns:a16="http://schemas.microsoft.com/office/drawing/2014/main" id="{9A2DB982-5784-403E-AFED-49DCE3A9C55F}"/>
              </a:ext>
            </a:extLst>
          </p:cNvPr>
          <p:cNvSpPr>
            <a:spLocks noGrp="1"/>
          </p:cNvSpPr>
          <p:nvPr>
            <p:ph idx="1"/>
          </p:nvPr>
        </p:nvSpPr>
        <p:spPr/>
        <p:txBody>
          <a:bodyPr vert="horz" lIns="91440" tIns="45720" rIns="91440" bIns="45720" rtlCol="0" anchor="t">
            <a:normAutofit/>
          </a:bodyPr>
          <a:lstStyle/>
          <a:p>
            <a:r>
              <a:rPr lang="en-US" dirty="0">
                <a:ea typeface="+mn-lt"/>
                <a:cs typeface="+mn-lt"/>
              </a:rPr>
              <a:t>Using each stock’s mean log returns, their variance was calculated for each company:</a:t>
            </a:r>
          </a:p>
          <a:p>
            <a:pPr algn="ctr"/>
            <a:endParaRPr lang="en-US" dirty="0"/>
          </a:p>
        </p:txBody>
      </p:sp>
      <p:pic>
        <p:nvPicPr>
          <p:cNvPr id="4" name="Picture 4" descr="A picture containing text&#10;&#10;Description automatically generated">
            <a:extLst>
              <a:ext uri="{FF2B5EF4-FFF2-40B4-BE49-F238E27FC236}">
                <a16:creationId xmlns:a16="http://schemas.microsoft.com/office/drawing/2014/main" id="{B28C659E-F09A-4703-8FC5-432DA9DD0707}"/>
              </a:ext>
            </a:extLst>
          </p:cNvPr>
          <p:cNvPicPr>
            <a:picLocks noChangeAspect="1"/>
          </p:cNvPicPr>
          <p:nvPr/>
        </p:nvPicPr>
        <p:blipFill>
          <a:blip r:embed="rId2"/>
          <a:stretch>
            <a:fillRect/>
          </a:stretch>
        </p:blipFill>
        <p:spPr>
          <a:xfrm>
            <a:off x="4724400" y="3003331"/>
            <a:ext cx="2743200" cy="851338"/>
          </a:xfrm>
          <a:prstGeom prst="rect">
            <a:avLst/>
          </a:prstGeom>
        </p:spPr>
      </p:pic>
    </p:spTree>
    <p:extLst>
      <p:ext uri="{BB962C8B-B14F-4D97-AF65-F5344CB8AC3E}">
        <p14:creationId xmlns:p14="http://schemas.microsoft.com/office/powerpoint/2010/main" val="134771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19CD-FF98-4476-8052-D0CAC56EB009}"/>
              </a:ext>
            </a:extLst>
          </p:cNvPr>
          <p:cNvSpPr>
            <a:spLocks noGrp="1"/>
          </p:cNvSpPr>
          <p:nvPr>
            <p:ph type="title"/>
          </p:nvPr>
        </p:nvSpPr>
        <p:spPr/>
        <p:txBody>
          <a:bodyPr vert="horz" lIns="91440" tIns="45720" rIns="91440" bIns="45720" rtlCol="0" anchor="ctr">
            <a:normAutofit/>
          </a:bodyPr>
          <a:lstStyle/>
          <a:p>
            <a:pPr algn="ctr"/>
            <a:r>
              <a:rPr lang="en-US" dirty="0"/>
              <a:t>Model Outline – The Covariance Matrix</a:t>
            </a:r>
          </a:p>
        </p:txBody>
      </p:sp>
      <p:sp>
        <p:nvSpPr>
          <p:cNvPr id="3" name="Content Placeholder 2">
            <a:extLst>
              <a:ext uri="{FF2B5EF4-FFF2-40B4-BE49-F238E27FC236}">
                <a16:creationId xmlns:a16="http://schemas.microsoft.com/office/drawing/2014/main" id="{3E83380A-477C-45DF-89C4-D9ABECD6921B}"/>
              </a:ext>
            </a:extLst>
          </p:cNvPr>
          <p:cNvSpPr>
            <a:spLocks noGrp="1"/>
          </p:cNvSpPr>
          <p:nvPr>
            <p:ph idx="1"/>
          </p:nvPr>
        </p:nvSpPr>
        <p:spPr/>
        <p:txBody>
          <a:bodyPr vert="horz" lIns="91440" tIns="45720" rIns="91440" bIns="45720" rtlCol="0" anchor="t">
            <a:normAutofit/>
          </a:bodyPr>
          <a:lstStyle/>
          <a:p>
            <a:r>
              <a:rPr lang="en-US" dirty="0">
                <a:ea typeface="+mn-lt"/>
                <a:cs typeface="+mn-lt"/>
              </a:rPr>
              <a:t>Additionally, expected volatility () can also be expressed as a product of the portfolio’s covariance matrix:</a:t>
            </a:r>
          </a:p>
          <a:p>
            <a:endParaRPr lang="en-US" dirty="0">
              <a:ea typeface="+mn-lt"/>
              <a:cs typeface="+mn-lt"/>
            </a:endParaRPr>
          </a:p>
          <a:p>
            <a:r>
              <a:rPr lang="en-US" dirty="0">
                <a:ea typeface="+mn-lt"/>
                <a:cs typeface="+mn-lt"/>
              </a:rPr>
              <a:t>Where  represents the portfolios covariance matrix (note the terms beneath the radicand). </a:t>
            </a:r>
            <a:endParaRPr lang="en-US" dirty="0"/>
          </a:p>
        </p:txBody>
      </p:sp>
      <p:pic>
        <p:nvPicPr>
          <p:cNvPr id="4" name="Picture 4">
            <a:extLst>
              <a:ext uri="{FF2B5EF4-FFF2-40B4-BE49-F238E27FC236}">
                <a16:creationId xmlns:a16="http://schemas.microsoft.com/office/drawing/2014/main" id="{0D757FD3-6909-4197-A51D-EAEDC0B60716}"/>
              </a:ext>
            </a:extLst>
          </p:cNvPr>
          <p:cNvPicPr>
            <a:picLocks noChangeAspect="1"/>
          </p:cNvPicPr>
          <p:nvPr/>
        </p:nvPicPr>
        <p:blipFill>
          <a:blip r:embed="rId2"/>
          <a:stretch>
            <a:fillRect/>
          </a:stretch>
        </p:blipFill>
        <p:spPr>
          <a:xfrm>
            <a:off x="4991100" y="3062288"/>
            <a:ext cx="2209800" cy="733425"/>
          </a:xfrm>
          <a:prstGeom prst="rect">
            <a:avLst/>
          </a:prstGeom>
        </p:spPr>
      </p:pic>
    </p:spTree>
    <p:extLst>
      <p:ext uri="{BB962C8B-B14F-4D97-AF65-F5344CB8AC3E}">
        <p14:creationId xmlns:p14="http://schemas.microsoft.com/office/powerpoint/2010/main" val="110906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8E88-FE5E-4C7B-9A04-E7AAC93AA64A}"/>
              </a:ext>
            </a:extLst>
          </p:cNvPr>
          <p:cNvSpPr>
            <a:spLocks noGrp="1"/>
          </p:cNvSpPr>
          <p:nvPr>
            <p:ph type="title"/>
          </p:nvPr>
        </p:nvSpPr>
        <p:spPr/>
        <p:txBody>
          <a:bodyPr vert="horz" lIns="91440" tIns="45720" rIns="91440" bIns="45720" rtlCol="0" anchor="ctr">
            <a:normAutofit/>
          </a:bodyPr>
          <a:lstStyle/>
          <a:p>
            <a:pPr algn="ctr"/>
            <a:r>
              <a:rPr lang="en-US" dirty="0"/>
              <a:t>Model Outline – Markowitz Frontier</a:t>
            </a:r>
          </a:p>
        </p:txBody>
      </p:sp>
      <p:sp>
        <p:nvSpPr>
          <p:cNvPr id="3" name="Content Placeholder 2">
            <a:extLst>
              <a:ext uri="{FF2B5EF4-FFF2-40B4-BE49-F238E27FC236}">
                <a16:creationId xmlns:a16="http://schemas.microsoft.com/office/drawing/2014/main" id="{58D9C7D0-75C6-4E38-BD45-22ED0506D9C9}"/>
              </a:ext>
            </a:extLst>
          </p:cNvPr>
          <p:cNvSpPr>
            <a:spLocks noGrp="1"/>
          </p:cNvSpPr>
          <p:nvPr>
            <p:ph idx="1"/>
          </p:nvPr>
        </p:nvSpPr>
        <p:spPr>
          <a:xfrm>
            <a:off x="700635" y="2293125"/>
            <a:ext cx="10691265" cy="3802875"/>
          </a:xfrm>
        </p:spPr>
        <p:txBody>
          <a:bodyPr vert="horz" lIns="91440" tIns="45720" rIns="91440" bIns="45720" rtlCol="0" anchor="t">
            <a:normAutofit fontScale="92500" lnSpcReduction="10000"/>
          </a:bodyPr>
          <a:lstStyle/>
          <a:p>
            <a:r>
              <a:rPr lang="en-US" dirty="0">
                <a:ea typeface="+mn-lt"/>
                <a:cs typeface="+mn-lt"/>
              </a:rPr>
              <a:t>Markowitz's main insight was that you can minimize the risk you take for any level of return by diversifying a portfolio. </a:t>
            </a:r>
          </a:p>
          <a:p>
            <a:r>
              <a:rPr lang="en-US" dirty="0">
                <a:ea typeface="+mn-lt"/>
                <a:cs typeface="+mn-lt"/>
              </a:rPr>
              <a:t>Result is a positive definite quadratic form that demonstrates greater returns are associated with higher risk. </a:t>
            </a: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Where w, a weight vector, is always positive and sums to one, t</a:t>
            </a:r>
            <a:r>
              <a:rPr lang="en-US" dirty="0"/>
              <a:t>he vector of most importance is w.</a:t>
            </a:r>
            <a:r>
              <a:rPr lang="en-US" dirty="0">
                <a:ea typeface="+mn-lt"/>
                <a:cs typeface="+mn-lt"/>
              </a:rPr>
              <a:t> </a:t>
            </a:r>
            <a:endParaRPr lang="en-US" dirty="0"/>
          </a:p>
          <a:p>
            <a:endParaRPr lang="en-US" dirty="0"/>
          </a:p>
        </p:txBody>
      </p:sp>
      <p:pic>
        <p:nvPicPr>
          <p:cNvPr id="4" name="Picture 4" descr="Text, letter&#10;&#10;Description automatically generated">
            <a:extLst>
              <a:ext uri="{FF2B5EF4-FFF2-40B4-BE49-F238E27FC236}">
                <a16:creationId xmlns:a16="http://schemas.microsoft.com/office/drawing/2014/main" id="{30C6D9F5-97D0-46B0-A926-923D38E0AFBB}"/>
              </a:ext>
            </a:extLst>
          </p:cNvPr>
          <p:cNvPicPr>
            <a:picLocks noChangeAspect="1"/>
          </p:cNvPicPr>
          <p:nvPr/>
        </p:nvPicPr>
        <p:blipFill>
          <a:blip r:embed="rId3"/>
          <a:stretch>
            <a:fillRect/>
          </a:stretch>
        </p:blipFill>
        <p:spPr>
          <a:xfrm>
            <a:off x="4724400" y="3429000"/>
            <a:ext cx="2743200" cy="2087019"/>
          </a:xfrm>
          <a:prstGeom prst="rect">
            <a:avLst/>
          </a:prstGeom>
        </p:spPr>
      </p:pic>
    </p:spTree>
    <p:extLst>
      <p:ext uri="{BB962C8B-B14F-4D97-AF65-F5344CB8AC3E}">
        <p14:creationId xmlns:p14="http://schemas.microsoft.com/office/powerpoint/2010/main" val="2572892588"/>
      </p:ext>
    </p:extLst>
  </p:cSld>
  <p:clrMapOvr>
    <a:masterClrMapping/>
  </p:clrMapOvr>
</p:sld>
</file>

<file path=ppt/theme/theme1.xml><?xml version="1.0" encoding="utf-8"?>
<a:theme xmlns:a="http://schemas.openxmlformats.org/drawingml/2006/main" name="Chronic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Hudson Thesis Presentation</Template>
  <TotalTime>75</TotalTime>
  <Words>1450</Words>
  <Application>Microsoft Office PowerPoint</Application>
  <PresentationFormat>Widescreen</PresentationFormat>
  <Paragraphs>108</Paragraphs>
  <Slides>22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Calisto MT</vt:lpstr>
      <vt:lpstr>Nimbus Roman No9 L</vt:lpstr>
      <vt:lpstr>Univers Condensed</vt:lpstr>
      <vt:lpstr>ChronicleVTI</vt:lpstr>
      <vt:lpstr>Portfolio Optimization and the Case of the Diverging Markowitz Frontier</vt:lpstr>
      <vt:lpstr>The Question</vt:lpstr>
      <vt:lpstr>The Motivation</vt:lpstr>
      <vt:lpstr>Methodology</vt:lpstr>
      <vt:lpstr>Investment strategies</vt:lpstr>
      <vt:lpstr>Model Outline - Returns</vt:lpstr>
      <vt:lpstr>Model Outline - Volatility</vt:lpstr>
      <vt:lpstr>Model Outline – The Covariance Matrix</vt:lpstr>
      <vt:lpstr>Model Outline – Markowitz Frontier</vt:lpstr>
      <vt:lpstr>Markowitz Frontier Example</vt:lpstr>
      <vt:lpstr>PowerPoint Presentation</vt:lpstr>
      <vt:lpstr>The unanswerable why</vt:lpstr>
      <vt:lpstr>The Case Of  The Diverging Fronter</vt:lpstr>
      <vt:lpstr>The Linear Approach</vt:lpstr>
      <vt:lpstr>The Linear Apprach Continued</vt:lpstr>
      <vt:lpstr>A Good Example</vt:lpstr>
      <vt:lpstr>A Bad Example</vt:lpstr>
      <vt:lpstr>Potential Solutions</vt:lpstr>
      <vt:lpstr>Discussion</vt:lpstr>
      <vt:lpstr>Take Away</vt:lpstr>
      <vt:lpstr>PowerPoint Presentation</vt:lpstr>
      <vt:lpstr>  Special Thank you to Doctor Ahmad Bazzi  https://www.youtube.com/c/AhmadBazzi/about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Optimization and the Case of the Diverging Markowitz Frontier</dc:title>
  <dc:creator>Russo, James H</dc:creator>
  <cp:lastModifiedBy>Russo, James H</cp:lastModifiedBy>
  <cp:revision>11</cp:revision>
  <dcterms:created xsi:type="dcterms:W3CDTF">2021-04-05T16:27:00Z</dcterms:created>
  <dcterms:modified xsi:type="dcterms:W3CDTF">2021-04-07T16:39:49Z</dcterms:modified>
</cp:coreProperties>
</file>