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4.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2"/>
  </p:notesMasterIdLst>
  <p:sldIdLst>
    <p:sldId id="256" r:id="rId2"/>
    <p:sldId id="257" r:id="rId3"/>
    <p:sldId id="258" r:id="rId4"/>
    <p:sldId id="297" r:id="rId5"/>
    <p:sldId id="264" r:id="rId6"/>
    <p:sldId id="266" r:id="rId7"/>
    <p:sldId id="268" r:id="rId8"/>
    <p:sldId id="269" r:id="rId9"/>
    <p:sldId id="270" r:id="rId10"/>
    <p:sldId id="271" r:id="rId11"/>
    <p:sldId id="273" r:id="rId12"/>
    <p:sldId id="274" r:id="rId13"/>
    <p:sldId id="275" r:id="rId14"/>
    <p:sldId id="276" r:id="rId15"/>
    <p:sldId id="277" r:id="rId16"/>
    <p:sldId id="278" r:id="rId17"/>
    <p:sldId id="280" r:id="rId18"/>
    <p:sldId id="282" r:id="rId19"/>
    <p:sldId id="286" r:id="rId20"/>
    <p:sldId id="285" r:id="rId21"/>
    <p:sldId id="287" r:id="rId22"/>
    <p:sldId id="288" r:id="rId23"/>
    <p:sldId id="289" r:id="rId24"/>
    <p:sldId id="290" r:id="rId25"/>
    <p:sldId id="291" r:id="rId26"/>
    <p:sldId id="292" r:id="rId27"/>
    <p:sldId id="293" r:id="rId28"/>
    <p:sldId id="294" r:id="rId29"/>
    <p:sldId id="295" r:id="rId30"/>
    <p:sldId id="29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7382" autoAdjust="0"/>
  </p:normalViewPr>
  <p:slideViewPr>
    <p:cSldViewPr snapToGrid="0">
      <p:cViewPr varScale="1">
        <p:scale>
          <a:sx n="92" d="100"/>
          <a:sy n="92" d="100"/>
        </p:scale>
        <p:origin x="12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9T17:09:23.04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9T17:25:58.83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1T17:32:46.86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1T17:29:21.665"/>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3C1B28-7EC0-42A4-ADD6-E3F085EAD9F3}" type="datetimeFigureOut">
              <a:rPr lang="en-US" smtClean="0"/>
              <a:t>4/5/2021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73AA18-E37F-4845-AB1A-BA282C47B3CE}" type="slidenum">
              <a:rPr lang="en-US" smtClean="0"/>
              <a:t>‹#›</a:t>
            </a:fld>
            <a:endParaRPr lang="en-US"/>
          </a:p>
        </p:txBody>
      </p:sp>
    </p:spTree>
    <p:extLst>
      <p:ext uri="{BB962C8B-B14F-4D97-AF65-F5344CB8AC3E}">
        <p14:creationId xmlns:p14="http://schemas.microsoft.com/office/powerpoint/2010/main" val="4282081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1</a:t>
            </a:fld>
            <a:endParaRPr lang="en-US"/>
          </a:p>
        </p:txBody>
      </p:sp>
    </p:spTree>
    <p:extLst>
      <p:ext uri="{BB962C8B-B14F-4D97-AF65-F5344CB8AC3E}">
        <p14:creationId xmlns:p14="http://schemas.microsoft.com/office/powerpoint/2010/main" val="2792803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Consider for this exercise that the fee to short was $0</a:t>
            </a:r>
          </a:p>
        </p:txBody>
      </p:sp>
      <p:sp>
        <p:nvSpPr>
          <p:cNvPr id="4" name="Slide Number Placeholder 3"/>
          <p:cNvSpPr>
            <a:spLocks noGrp="1"/>
          </p:cNvSpPr>
          <p:nvPr>
            <p:ph type="sldNum" sz="quarter" idx="5"/>
          </p:nvPr>
        </p:nvSpPr>
        <p:spPr/>
        <p:txBody>
          <a:bodyPr/>
          <a:lstStyle/>
          <a:p>
            <a:fld id="{3673AA18-E37F-4845-AB1A-BA282C47B3CE}" type="slidenum">
              <a:rPr lang="en-US" smtClean="0"/>
              <a:t>15</a:t>
            </a:fld>
            <a:endParaRPr lang="en-US"/>
          </a:p>
        </p:txBody>
      </p:sp>
    </p:spTree>
    <p:extLst>
      <p:ext uri="{BB962C8B-B14F-4D97-AF65-F5344CB8AC3E}">
        <p14:creationId xmlns:p14="http://schemas.microsoft.com/office/powerpoint/2010/main" val="61790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a:ea typeface="+mn-lt"/>
                <a:cs typeface="+mn-lt"/>
              </a:rPr>
              <a:t>Naked shorting is the illegal practice of shorting shares that have not been affirmatively determined to exist.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a:ea typeface="+mn-lt"/>
                <a:cs typeface="+mn-lt"/>
              </a:rPr>
              <a:t>When an investor wants to short, brokerage services must determine if the stock they want to short can be borrowed before they can sell it (the float).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a:ea typeface="+mn-lt"/>
                <a:cs typeface="+mn-lt"/>
              </a:rPr>
              <a:t>At one point, prior to the squeeze, approximately 140% of GameStop shares were being shorted, allowing for the final condition for the short squeeze to occur. </a:t>
            </a: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16</a:t>
            </a:fld>
            <a:endParaRPr lang="en-US"/>
          </a:p>
        </p:txBody>
      </p:sp>
    </p:spTree>
    <p:extLst>
      <p:ext uri="{BB962C8B-B14F-4D97-AF65-F5344CB8AC3E}">
        <p14:creationId xmlns:p14="http://schemas.microsoft.com/office/powerpoint/2010/main" val="3555782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a:ea typeface="+mn-lt"/>
                <a:cs typeface="+mn-lt"/>
              </a:rPr>
              <a:t>What’s worse is that that the act of buying shares in a company adds more demand for that stock, so for an investor who shorts EI, their act of buying more shares results in the price per share to increase as well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latin typeface="Times" panose="02020603050405020304" pitchFamily="18" charset="0"/>
                <a:cs typeface="Times" panose="02020603050405020304" pitchFamily="18" charset="0"/>
              </a:rPr>
              <a:t>While the price per share of EI might be $20 when this investor goes to buy, by the end of it, when they have finished purchasing the 100 shares they own, the price of the stock could have increased in the meantime, costing the investor more money.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latin typeface="Times"/>
            </a:endParaRPr>
          </a:p>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17</a:t>
            </a:fld>
            <a:endParaRPr lang="en-US"/>
          </a:p>
        </p:txBody>
      </p:sp>
    </p:spTree>
    <p:extLst>
      <p:ext uri="{BB962C8B-B14F-4D97-AF65-F5344CB8AC3E}">
        <p14:creationId xmlns:p14="http://schemas.microsoft.com/office/powerpoint/2010/main" val="350482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latin typeface="Times"/>
                <a:ea typeface="+mn-lt"/>
                <a:cs typeface="Times"/>
              </a:rPr>
              <a:t>They borrowed, put down a deposit to cover potential losses through a margin requirement and sold shares.</a:t>
            </a:r>
          </a:p>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19</a:t>
            </a:fld>
            <a:endParaRPr lang="en-US"/>
          </a:p>
        </p:txBody>
      </p:sp>
    </p:spTree>
    <p:extLst>
      <p:ext uri="{BB962C8B-B14F-4D97-AF65-F5344CB8AC3E}">
        <p14:creationId xmlns:p14="http://schemas.microsoft.com/office/powerpoint/2010/main" val="493515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latin typeface="Times"/>
                <a:ea typeface="+mn-lt"/>
                <a:cs typeface="+mn-lt"/>
              </a:rPr>
              <a:t>If at the time of expiration, the asset is below the strike price, the call buyer losses the premium paid, the maximum loss.</a:t>
            </a:r>
          </a:p>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23</a:t>
            </a:fld>
            <a:endParaRPr lang="en-US"/>
          </a:p>
        </p:txBody>
      </p:sp>
    </p:spTree>
    <p:extLst>
      <p:ext uri="{BB962C8B-B14F-4D97-AF65-F5344CB8AC3E}">
        <p14:creationId xmlns:p14="http://schemas.microsoft.com/office/powerpoint/2010/main" val="3772657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latin typeface="Times"/>
                <a:ea typeface="+mn-lt"/>
                <a:cs typeface="+mn-lt"/>
              </a:rPr>
              <a:t>A retail investor on r/</a:t>
            </a:r>
            <a:r>
              <a:rPr lang="en-US" sz="1200" dirty="0" err="1">
                <a:latin typeface="Times"/>
                <a:ea typeface="+mn-lt"/>
                <a:cs typeface="+mn-lt"/>
              </a:rPr>
              <a:t>WallStreetBets</a:t>
            </a:r>
            <a:r>
              <a:rPr lang="en-US" sz="1200" dirty="0">
                <a:latin typeface="Times"/>
                <a:ea typeface="+mn-lt"/>
                <a:cs typeface="+mn-lt"/>
              </a:rPr>
              <a:t> will gamble on GME continuing to go up and buy the call option in hopes that the shares of GME they purchased the right to buy will be worth more than the strike price of $39 before the contract’s expiration date. (In the money)</a:t>
            </a:r>
            <a:endParaRPr lang="en-US" sz="1200" dirty="0">
              <a:latin typeface="Times"/>
            </a:endParaRPr>
          </a:p>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27</a:t>
            </a:fld>
            <a:endParaRPr lang="en-US"/>
          </a:p>
        </p:txBody>
      </p:sp>
    </p:spTree>
    <p:extLst>
      <p:ext uri="{BB962C8B-B14F-4D97-AF65-F5344CB8AC3E}">
        <p14:creationId xmlns:p14="http://schemas.microsoft.com/office/powerpoint/2010/main" val="2595641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Proft</a:t>
            </a:r>
            <a:r>
              <a:rPr lang="en-US" dirty="0"/>
              <a:t> – Cost / Cost</a:t>
            </a:r>
          </a:p>
        </p:txBody>
      </p:sp>
      <p:sp>
        <p:nvSpPr>
          <p:cNvPr id="4" name="Slide Number Placeholder 3"/>
          <p:cNvSpPr>
            <a:spLocks noGrp="1"/>
          </p:cNvSpPr>
          <p:nvPr>
            <p:ph type="sldNum" sz="quarter" idx="5"/>
          </p:nvPr>
        </p:nvSpPr>
        <p:spPr/>
        <p:txBody>
          <a:bodyPr/>
          <a:lstStyle/>
          <a:p>
            <a:fld id="{3673AA18-E37F-4845-AB1A-BA282C47B3CE}" type="slidenum">
              <a:rPr lang="en-US" smtClean="0"/>
              <a:t>28</a:t>
            </a:fld>
            <a:endParaRPr lang="en-US"/>
          </a:p>
        </p:txBody>
      </p:sp>
    </p:spTree>
    <p:extLst>
      <p:ext uri="{BB962C8B-B14F-4D97-AF65-F5344CB8AC3E}">
        <p14:creationId xmlns:p14="http://schemas.microsoft.com/office/powerpoint/2010/main" val="352771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latin typeface="Times"/>
                <a:ea typeface="+mn-lt"/>
                <a:cs typeface="+mn-lt"/>
              </a:rPr>
              <a:t>By early February, GME was floated at a price of around $50 a share. </a:t>
            </a:r>
          </a:p>
          <a:p>
            <a:r>
              <a:rPr lang="en-US" dirty="0">
                <a:latin typeface="Times"/>
                <a:ea typeface="+mn-lt"/>
                <a:cs typeface="+mn-lt"/>
              </a:rPr>
              <a:t>- Keith Gill, who bet his life savings ($53,000) back on late 2020, who at the height of the short squeeze had assumed an investment worth close to $50 million (a 94339% return on investment), has no regrets about not liquidating all his assets.</a:t>
            </a:r>
          </a:p>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29</a:t>
            </a:fld>
            <a:endParaRPr lang="en-US"/>
          </a:p>
        </p:txBody>
      </p:sp>
    </p:spTree>
    <p:extLst>
      <p:ext uri="{BB962C8B-B14F-4D97-AF65-F5344CB8AC3E}">
        <p14:creationId xmlns:p14="http://schemas.microsoft.com/office/powerpoint/2010/main" val="1657624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Citron, </a:t>
            </a:r>
            <a:r>
              <a:rPr lang="en-US" dirty="0">
                <a:latin typeface="Times New Roman"/>
                <a:ea typeface="+mn-lt"/>
                <a:cs typeface="+mn-lt"/>
              </a:rPr>
              <a:t>ran by famed and active short sell Andrew Left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ea typeface="+mn-lt"/>
                <a:cs typeface="+mn-lt"/>
              </a:rPr>
              <a:t>Citron claimed its models were currently predicting GME shares would go back to $20 (in mid-January it was trading actively at around $40 a share)</a:t>
            </a:r>
            <a:endParaRPr lang="en-US" dirty="0">
              <a:latin typeface="Times New Roman"/>
              <a:cs typeface="Times New Roman"/>
            </a:endParaRPr>
          </a:p>
        </p:txBody>
      </p:sp>
      <p:sp>
        <p:nvSpPr>
          <p:cNvPr id="4" name="Slide Number Placeholder 3"/>
          <p:cNvSpPr>
            <a:spLocks noGrp="1"/>
          </p:cNvSpPr>
          <p:nvPr>
            <p:ph type="sldNum" sz="quarter" idx="5"/>
          </p:nvPr>
        </p:nvSpPr>
        <p:spPr/>
        <p:txBody>
          <a:bodyPr/>
          <a:lstStyle/>
          <a:p>
            <a:fld id="{3673AA18-E37F-4845-AB1A-BA282C47B3CE}" type="slidenum">
              <a:rPr lang="en-US" smtClean="0"/>
              <a:t>2</a:t>
            </a:fld>
            <a:endParaRPr lang="en-US"/>
          </a:p>
        </p:txBody>
      </p:sp>
    </p:spTree>
    <p:extLst>
      <p:ext uri="{BB962C8B-B14F-4D97-AF65-F5344CB8AC3E}">
        <p14:creationId xmlns:p14="http://schemas.microsoft.com/office/powerpoint/2010/main" val="55849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-Driven by do-it-yourself brokerage apps like Robinhood </a:t>
            </a:r>
            <a:r>
              <a:rPr lang="en-US" sz="1200" dirty="0">
                <a:latin typeface="Times New Roman"/>
                <a:cs typeface="Times New Roman"/>
              </a:rPr>
              <a:t>GME was </a:t>
            </a:r>
            <a:r>
              <a:rPr lang="en-US" sz="1200" b="1" dirty="0">
                <a:latin typeface="Times New Roman"/>
                <a:cs typeface="Times New Roman"/>
              </a:rPr>
              <a:t>the </a:t>
            </a:r>
            <a:r>
              <a:rPr lang="en-US" sz="1200" dirty="0">
                <a:latin typeface="Times New Roman"/>
                <a:cs typeface="Times New Roman"/>
              </a:rPr>
              <a:t>highest traded stock on the market.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a:cs typeface="Times New Roman"/>
              </a:rPr>
              <a:t>- The change in GME’s price was over 2,000%</a:t>
            </a:r>
          </a:p>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3</a:t>
            </a:fld>
            <a:endParaRPr lang="en-US"/>
          </a:p>
        </p:txBody>
      </p:sp>
    </p:spTree>
    <p:extLst>
      <p:ext uri="{BB962C8B-B14F-4D97-AF65-F5344CB8AC3E}">
        <p14:creationId xmlns:p14="http://schemas.microsoft.com/office/powerpoint/2010/main" val="2524063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ea typeface="+mn-lt"/>
                <a:cs typeface="+mn-lt"/>
              </a:rPr>
              <a:t>In late 2020, Ryan Cohen, the former CEO of Chewy, built up a position in GameStop, managing to hold a 13% stake in the company effectively giving him three seats on the board of trustees.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ea typeface="+mn-lt"/>
                <a:cs typeface="+mn-lt"/>
              </a:rPr>
              <a:t>Many of these hedge funds were shorting GameStop at 140%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r/WSB: A</a:t>
            </a:r>
            <a:r>
              <a:rPr lang="en-US" dirty="0">
                <a:latin typeface="Times New Roman"/>
                <a:ea typeface="+mn-lt"/>
                <a:cs typeface="+mn-lt"/>
              </a:rPr>
              <a:t>n online community of retail investors who gather to share and trade investing advice. </a:t>
            </a:r>
            <a:r>
              <a:rPr lang="en-US" dirty="0">
                <a:latin typeface="Times New Roman"/>
                <a:cs typeface="Times New Roman"/>
              </a:rPr>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cs typeface="Times New Roman"/>
              </a:rPr>
              <a:t>In late 2020, Keith Gills invested his entire life saving into GameStop when it was priced at $20 a share. 50,000 shares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ea typeface="+mn-lt"/>
                <a:cs typeface="+mn-lt"/>
              </a:rPr>
              <a:t>Cohen advocated the idea that GameStop had the potential to become the Amazon of the video game industry.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ea typeface="+mn-lt"/>
                <a:cs typeface="+mn-lt"/>
              </a:rPr>
              <a:t>His vision lead many retail investors to rally behind GameStop, resulting in a surge in its stock value, bringing the timeline right into mid-January. </a:t>
            </a:r>
            <a:endParaRPr lang="en-US" dirty="0">
              <a:latin typeface="Times New Roman"/>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ea typeface="+mn-lt"/>
                <a:cs typeface="+mn-lt"/>
              </a:rPr>
              <a:t>This promoted Citron to response and then retail investors to counter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latin typeface="Times New Roman"/>
              <a:cs typeface="Times New Roman"/>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latin typeface="Times New Roman"/>
              <a:cs typeface="Times New Roman"/>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latin typeface="Times New Roman"/>
              <a:ea typeface="+mn-lt"/>
              <a:cs typeface="+mn-lt"/>
            </a:endParaRPr>
          </a:p>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4</a:t>
            </a:fld>
            <a:endParaRPr lang="en-US"/>
          </a:p>
        </p:txBody>
      </p:sp>
    </p:spTree>
    <p:extLst>
      <p:ext uri="{BB962C8B-B14F-4D97-AF65-F5344CB8AC3E}">
        <p14:creationId xmlns:p14="http://schemas.microsoft.com/office/powerpoint/2010/main" val="1842474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ea typeface="+mn-lt"/>
                <a:cs typeface="+mn-lt"/>
              </a:rPr>
              <a:t>Stocks can only be issued by companies that decided to go “public,” private companies do not sell shares in their company.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ea typeface="+mn-lt"/>
                <a:cs typeface="+mn-lt"/>
              </a:rPr>
              <a:t>In the early 1600’s The Dutch East India Company was the first corporation to be listed on an official stock exchange.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latin typeface="Times New Roman"/>
              <a:ea typeface="+mn-lt"/>
              <a:cs typeface="+mn-l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latin typeface="Times New Roman"/>
              <a:ea typeface="+mn-lt"/>
              <a:cs typeface="+mn-lt"/>
            </a:endParaRPr>
          </a:p>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5</a:t>
            </a:fld>
            <a:endParaRPr lang="en-US"/>
          </a:p>
        </p:txBody>
      </p:sp>
    </p:spTree>
    <p:extLst>
      <p:ext uri="{BB962C8B-B14F-4D97-AF65-F5344CB8AC3E}">
        <p14:creationId xmlns:p14="http://schemas.microsoft.com/office/powerpoint/2010/main" val="304040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dirty="0">
                <a:latin typeface="Times New Roman"/>
                <a:ea typeface="+mn-lt"/>
                <a:cs typeface="+mn-lt"/>
              </a:rPr>
              <a:t>In Economics, it’s regarded that the market determines stock prices.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Like all other known markets. </a:t>
            </a:r>
            <a:r>
              <a:rPr lang="en-US" sz="1200" dirty="0">
                <a:latin typeface="Times New Roman"/>
                <a:ea typeface="+mn-lt"/>
                <a:cs typeface="+mn-lt"/>
              </a:rPr>
              <a:t>Stocks are typically bought and sold on markets known 	as stock markets. </a:t>
            </a:r>
            <a:endParaRPr lang="en-US" dirty="0"/>
          </a:p>
          <a:p>
            <a:r>
              <a:rPr lang="en-US" dirty="0">
                <a:latin typeface="Times"/>
                <a:ea typeface="+mn-lt"/>
                <a:cs typeface="+mn-lt"/>
              </a:rPr>
              <a:t>- In Economics, the law of supply and demand is a theory that seeks to explain the 	relationship between the availability and desire for a product, such as a 	security, and its price. </a:t>
            </a:r>
          </a:p>
          <a:p>
            <a:r>
              <a:rPr lang="en-US" dirty="0">
                <a:latin typeface="Times"/>
                <a:ea typeface="+mn-lt"/>
                <a:cs typeface="+mn-lt"/>
              </a:rPr>
              <a:t>- Typically, low availability and high demand boost the price of an item and high 	availability and low demand reduce its price. </a:t>
            </a:r>
          </a:p>
          <a:p>
            <a:r>
              <a:rPr lang="en-US" dirty="0">
                <a:latin typeface="Times"/>
                <a:ea typeface="+mn-lt"/>
                <a:cs typeface="+mn-lt"/>
              </a:rPr>
              <a:t>- The law affects the stock market by determining the prices of the individual stocks that 	make up the market.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ea typeface="+mn-lt"/>
                <a:cs typeface="+mn-lt"/>
              </a:rPr>
              <a:t>This is commonly referred to as the Efficient Market Hypothesis.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New Roman"/>
                <a:ea typeface="+mn-lt"/>
                <a:cs typeface="+mn-lt"/>
              </a:rPr>
              <a:t>What makes the stock market so unique is the fact that everybody play’s every role 	including, mutual fund managers, informed investors, uninformed 	investors, computers, etc.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latin typeface="Times New Roman"/>
              <a:ea typeface="+mn-lt"/>
              <a:cs typeface="Times New Roman"/>
            </a:endParaRPr>
          </a:p>
          <a:p>
            <a:endParaRPr lang="en-US" dirty="0">
              <a:latin typeface="Times"/>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6</a:t>
            </a:fld>
            <a:endParaRPr lang="en-US"/>
          </a:p>
        </p:txBody>
      </p:sp>
    </p:spTree>
    <p:extLst>
      <p:ext uri="{BB962C8B-B14F-4D97-AF65-F5344CB8AC3E}">
        <p14:creationId xmlns:p14="http://schemas.microsoft.com/office/powerpoint/2010/main" val="3887940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10</a:t>
            </a:fld>
            <a:endParaRPr lang="en-US"/>
          </a:p>
        </p:txBody>
      </p:sp>
    </p:spTree>
    <p:extLst>
      <p:ext uri="{BB962C8B-B14F-4D97-AF65-F5344CB8AC3E}">
        <p14:creationId xmlns:p14="http://schemas.microsoft.com/office/powerpoint/2010/main" val="1622350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a:ea typeface="+mn-lt"/>
                <a:cs typeface="+mn-lt"/>
              </a:rPr>
              <a:t>For many of the billion-dollar hedge funds involved within the GameStop Short Squeeze, their involvement comes from the fact that their “bet” on GameStop was to short it.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latin typeface="Times"/>
                <a:ea typeface="+mn-lt"/>
                <a:cs typeface="+mn-lt"/>
              </a:rPr>
              <a:t>When</a:t>
            </a:r>
          </a:p>
          <a:p>
            <a:endParaRPr lang="en-US" dirty="0"/>
          </a:p>
        </p:txBody>
      </p:sp>
      <p:sp>
        <p:nvSpPr>
          <p:cNvPr id="4" name="Slide Number Placeholder 3"/>
          <p:cNvSpPr>
            <a:spLocks noGrp="1"/>
          </p:cNvSpPr>
          <p:nvPr>
            <p:ph type="sldNum" sz="quarter" idx="5"/>
          </p:nvPr>
        </p:nvSpPr>
        <p:spPr/>
        <p:txBody>
          <a:bodyPr/>
          <a:lstStyle/>
          <a:p>
            <a:fld id="{3673AA18-E37F-4845-AB1A-BA282C47B3CE}" type="slidenum">
              <a:rPr lang="en-US" smtClean="0"/>
              <a:t>13</a:t>
            </a:fld>
            <a:endParaRPr lang="en-US"/>
          </a:p>
        </p:txBody>
      </p:sp>
    </p:spTree>
    <p:extLst>
      <p:ext uri="{BB962C8B-B14F-4D97-AF65-F5344CB8AC3E}">
        <p14:creationId xmlns:p14="http://schemas.microsoft.com/office/powerpoint/2010/main" val="506883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Shorting is the right to sell shares you do not own</a:t>
            </a:r>
          </a:p>
        </p:txBody>
      </p:sp>
      <p:sp>
        <p:nvSpPr>
          <p:cNvPr id="4" name="Slide Number Placeholder 3"/>
          <p:cNvSpPr>
            <a:spLocks noGrp="1"/>
          </p:cNvSpPr>
          <p:nvPr>
            <p:ph type="sldNum" sz="quarter" idx="5"/>
          </p:nvPr>
        </p:nvSpPr>
        <p:spPr/>
        <p:txBody>
          <a:bodyPr/>
          <a:lstStyle/>
          <a:p>
            <a:fld id="{3673AA18-E37F-4845-AB1A-BA282C47B3CE}" type="slidenum">
              <a:rPr lang="en-US" smtClean="0"/>
              <a:t>14</a:t>
            </a:fld>
            <a:endParaRPr lang="en-US"/>
          </a:p>
        </p:txBody>
      </p:sp>
    </p:spTree>
    <p:extLst>
      <p:ext uri="{BB962C8B-B14F-4D97-AF65-F5344CB8AC3E}">
        <p14:creationId xmlns:p14="http://schemas.microsoft.com/office/powerpoint/2010/main" val="283286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4/5/2021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958467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4/5/2021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52759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4/5/2021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68134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4/5/2021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38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4/5/2021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41676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4/5/2021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26108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4/5/2021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65386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4/5/2021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42106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4/5/2021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04345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4/5/2021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4/5/2021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517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4/5/2021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06357272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3.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829215-4F1C-45DF-B68B-E372C0EE7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esh net in pink and purple hue forming a 3D outline">
            <a:extLst>
              <a:ext uri="{FF2B5EF4-FFF2-40B4-BE49-F238E27FC236}">
                <a16:creationId xmlns:a16="http://schemas.microsoft.com/office/drawing/2014/main" id="{F7F8FF7F-3B44-49B1-86D3-04B71B26C051}"/>
              </a:ext>
            </a:extLst>
          </p:cNvPr>
          <p:cNvPicPr>
            <a:picLocks noChangeAspect="1"/>
          </p:cNvPicPr>
          <p:nvPr/>
        </p:nvPicPr>
        <p:blipFill rotWithShape="1">
          <a:blip r:embed="rId3">
            <a:alphaModFix amt="67000"/>
          </a:blip>
          <a:srcRect r="7927" b="5"/>
          <a:stretch/>
        </p:blipFill>
        <p:spPr>
          <a:xfrm>
            <a:off x="20" y="10"/>
            <a:ext cx="12188931" cy="6857990"/>
          </a:xfrm>
          <a:prstGeom prst="rect">
            <a:avLst/>
          </a:prstGeom>
        </p:spPr>
      </p:pic>
      <p:sp>
        <p:nvSpPr>
          <p:cNvPr id="11" name="Freeform: Shape 10">
            <a:extLst>
              <a:ext uri="{FF2B5EF4-FFF2-40B4-BE49-F238E27FC236}">
                <a16:creationId xmlns:a16="http://schemas.microsoft.com/office/drawing/2014/main" id="{264D4509-EFC8-4812-861A-783863BFC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70902" y="1823454"/>
            <a:ext cx="5531319"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E72945"/>
          </a:solidFill>
          <a:ln w="12700" cap="flat">
            <a:noFill/>
            <a:prstDash val="solid"/>
            <a:miter/>
          </a:ln>
        </p:spPr>
        <p:txBody>
          <a:bodyPr rtlCol="0" anchor="ctr"/>
          <a:lstStyle/>
          <a:p>
            <a:endParaRPr lang="en-US"/>
          </a:p>
        </p:txBody>
      </p:sp>
      <p:sp>
        <p:nvSpPr>
          <p:cNvPr id="2" name="Title 1"/>
          <p:cNvSpPr>
            <a:spLocks noGrp="1"/>
          </p:cNvSpPr>
          <p:nvPr>
            <p:ph type="ctrTitle"/>
          </p:nvPr>
        </p:nvSpPr>
        <p:spPr>
          <a:xfrm>
            <a:off x="6810900" y="4133836"/>
            <a:ext cx="3767328" cy="1517904"/>
          </a:xfrm>
        </p:spPr>
        <p:txBody>
          <a:bodyPr>
            <a:normAutofit fontScale="90000"/>
          </a:bodyPr>
          <a:lstStyle/>
          <a:p>
            <a:pPr algn="ctr"/>
            <a:r>
              <a:rPr lang="en-US" sz="5200" dirty="0"/>
              <a:t>There's a GameStop on the Moon Now Apparently</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57B8-9329-45FC-A77C-30B8EA8FF24B}"/>
              </a:ext>
            </a:extLst>
          </p:cNvPr>
          <p:cNvSpPr>
            <a:spLocks noGrp="1"/>
          </p:cNvSpPr>
          <p:nvPr>
            <p:ph type="title"/>
          </p:nvPr>
        </p:nvSpPr>
        <p:spPr>
          <a:xfrm>
            <a:off x="838200" y="365125"/>
            <a:ext cx="4362090" cy="1268054"/>
          </a:xfrm>
        </p:spPr>
        <p:txBody>
          <a:bodyPr>
            <a:normAutofit/>
          </a:bodyPr>
          <a:lstStyle/>
          <a:p>
            <a:r>
              <a:rPr lang="en-US" dirty="0"/>
              <a:t>The Proof pt. 3</a:t>
            </a:r>
          </a:p>
        </p:txBody>
      </p:sp>
      <p:pic>
        <p:nvPicPr>
          <p:cNvPr id="3" name="Picture 4">
            <a:extLst>
              <a:ext uri="{FF2B5EF4-FFF2-40B4-BE49-F238E27FC236}">
                <a16:creationId xmlns:a16="http://schemas.microsoft.com/office/drawing/2014/main" id="{1A1405EB-88EE-4633-9F63-F9A40B2AC511}"/>
              </a:ext>
            </a:extLst>
          </p:cNvPr>
          <p:cNvPicPr>
            <a:picLocks noChangeAspect="1"/>
          </p:cNvPicPr>
          <p:nvPr/>
        </p:nvPicPr>
        <p:blipFill>
          <a:blip r:embed="rId3"/>
          <a:stretch>
            <a:fillRect/>
          </a:stretch>
        </p:blipFill>
        <p:spPr>
          <a:xfrm>
            <a:off x="352546" y="1865760"/>
            <a:ext cx="5848709" cy="1325592"/>
          </a:xfrm>
          <a:prstGeom prst="rect">
            <a:avLst/>
          </a:prstGeom>
        </p:spPr>
      </p:pic>
      <p:pic>
        <p:nvPicPr>
          <p:cNvPr id="5" name="Picture 5" descr="Text&#10;&#10;Description automatically generated">
            <a:extLst>
              <a:ext uri="{FF2B5EF4-FFF2-40B4-BE49-F238E27FC236}">
                <a16:creationId xmlns:a16="http://schemas.microsoft.com/office/drawing/2014/main" id="{61FF8183-8D16-4231-AC85-67F59EA121EA}"/>
              </a:ext>
            </a:extLst>
          </p:cNvPr>
          <p:cNvPicPr>
            <a:picLocks noChangeAspect="1"/>
          </p:cNvPicPr>
          <p:nvPr/>
        </p:nvPicPr>
        <p:blipFill>
          <a:blip r:embed="rId4"/>
          <a:stretch>
            <a:fillRect/>
          </a:stretch>
        </p:blipFill>
        <p:spPr>
          <a:xfrm>
            <a:off x="201467" y="3191352"/>
            <a:ext cx="5477100" cy="3666648"/>
          </a:xfrm>
          <a:prstGeom prst="rect">
            <a:avLst/>
          </a:prstGeom>
        </p:spPr>
      </p:pic>
      <p:pic>
        <p:nvPicPr>
          <p:cNvPr id="6" name="Picture 5">
            <a:extLst>
              <a:ext uri="{FF2B5EF4-FFF2-40B4-BE49-F238E27FC236}">
                <a16:creationId xmlns:a16="http://schemas.microsoft.com/office/drawing/2014/main" id="{03790D99-85C1-4214-A981-1CAA5892647C}"/>
              </a:ext>
            </a:extLst>
          </p:cNvPr>
          <p:cNvPicPr>
            <a:picLocks noChangeAspect="1"/>
          </p:cNvPicPr>
          <p:nvPr/>
        </p:nvPicPr>
        <p:blipFill>
          <a:blip r:embed="rId5"/>
          <a:stretch>
            <a:fillRect/>
          </a:stretch>
        </p:blipFill>
        <p:spPr>
          <a:xfrm>
            <a:off x="6201255" y="1865760"/>
            <a:ext cx="5983174" cy="4695907"/>
          </a:xfrm>
          <a:prstGeom prst="rect">
            <a:avLst/>
          </a:prstGeom>
        </p:spPr>
      </p:pic>
      <p:cxnSp>
        <p:nvCxnSpPr>
          <p:cNvPr id="9" name="Straight Connector 8">
            <a:extLst>
              <a:ext uri="{FF2B5EF4-FFF2-40B4-BE49-F238E27FC236}">
                <a16:creationId xmlns:a16="http://schemas.microsoft.com/office/drawing/2014/main" id="{B5A27587-1A90-4EFC-A92B-871645CE8672}"/>
              </a:ext>
            </a:extLst>
          </p:cNvPr>
          <p:cNvCxnSpPr>
            <a:cxnSpLocks/>
          </p:cNvCxnSpPr>
          <p:nvPr/>
        </p:nvCxnSpPr>
        <p:spPr>
          <a:xfrm>
            <a:off x="6074611" y="1691296"/>
            <a:ext cx="0" cy="516670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04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F6E9-0581-4749-B2CD-44A6947FD3EF}"/>
              </a:ext>
            </a:extLst>
          </p:cNvPr>
          <p:cNvSpPr>
            <a:spLocks noGrp="1"/>
          </p:cNvSpPr>
          <p:nvPr>
            <p:ph type="title"/>
          </p:nvPr>
        </p:nvSpPr>
        <p:spPr/>
        <p:txBody>
          <a:bodyPr/>
          <a:lstStyle/>
          <a:p>
            <a:r>
              <a:rPr lang="en-US" dirty="0"/>
              <a:t>When does price increase?</a:t>
            </a:r>
          </a:p>
        </p:txBody>
      </p:sp>
      <p:sp>
        <p:nvSpPr>
          <p:cNvPr id="3" name="Content Placeholder 2">
            <a:extLst>
              <a:ext uri="{FF2B5EF4-FFF2-40B4-BE49-F238E27FC236}">
                <a16:creationId xmlns:a16="http://schemas.microsoft.com/office/drawing/2014/main" id="{6ECEC2AE-129C-4E7F-98BE-0372B77A42B1}"/>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When dividends increase.</a:t>
            </a:r>
            <a:endParaRPr lang="en-US" dirty="0">
              <a:latin typeface="Times"/>
              <a:cs typeface="Times"/>
            </a:endParaRPr>
          </a:p>
          <a:p>
            <a:r>
              <a:rPr lang="en-US" dirty="0">
                <a:latin typeface="Times"/>
                <a:ea typeface="+mn-lt"/>
                <a:cs typeface="+mn-lt"/>
              </a:rPr>
              <a:t>When the growth of dividends increases. </a:t>
            </a:r>
            <a:endParaRPr lang="en-US" dirty="0">
              <a:latin typeface="Times"/>
              <a:cs typeface="Times"/>
            </a:endParaRPr>
          </a:p>
          <a:p>
            <a:r>
              <a:rPr lang="en-US" dirty="0">
                <a:latin typeface="Times"/>
                <a:ea typeface="+mn-lt"/>
                <a:cs typeface="+mn-lt"/>
              </a:rPr>
              <a:t>When the risk-free return and / or the risk premium decrease.  </a:t>
            </a:r>
            <a:endParaRPr lang="en-US" dirty="0">
              <a:latin typeface="Times"/>
            </a:endParaRPr>
          </a:p>
        </p:txBody>
      </p:sp>
    </p:spTree>
    <p:extLst>
      <p:ext uri="{BB962C8B-B14F-4D97-AF65-F5344CB8AC3E}">
        <p14:creationId xmlns:p14="http://schemas.microsoft.com/office/powerpoint/2010/main" val="3040059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B9322-1C5A-4BFA-8919-10D290324D93}"/>
              </a:ext>
            </a:extLst>
          </p:cNvPr>
          <p:cNvSpPr>
            <a:spLocks noGrp="1"/>
          </p:cNvSpPr>
          <p:nvPr>
            <p:ph type="title"/>
          </p:nvPr>
        </p:nvSpPr>
        <p:spPr/>
        <p:txBody>
          <a:bodyPr/>
          <a:lstStyle/>
          <a:p>
            <a:r>
              <a:rPr lang="en-US" dirty="0"/>
              <a:t>What does this mean?</a:t>
            </a:r>
          </a:p>
        </p:txBody>
      </p:sp>
      <p:sp>
        <p:nvSpPr>
          <p:cNvPr id="3" name="Content Placeholder 2">
            <a:extLst>
              <a:ext uri="{FF2B5EF4-FFF2-40B4-BE49-F238E27FC236}">
                <a16:creationId xmlns:a16="http://schemas.microsoft.com/office/drawing/2014/main" id="{1B4934D7-8DEA-41A0-8C2E-3DAB552A3B24}"/>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What’s unique about the GameStop Short Squeeze is that its increase in price cannot be tied to any components of the DDM. </a:t>
            </a:r>
          </a:p>
          <a:p>
            <a:r>
              <a:rPr lang="en-US" dirty="0">
                <a:latin typeface="Times"/>
                <a:ea typeface="+mn-lt"/>
                <a:cs typeface="+mn-lt"/>
              </a:rPr>
              <a:t>The Efficient Market Hypothesis dictates that the price of GameStop’s stock value should be represented within these components as they reflect all known information about the company. </a:t>
            </a:r>
          </a:p>
          <a:p>
            <a:r>
              <a:rPr lang="en-US" dirty="0">
                <a:latin typeface="Times"/>
                <a:ea typeface="+mn-lt"/>
                <a:cs typeface="+mn-lt"/>
              </a:rPr>
              <a:t>This was not the case; the GameStop short squeeze was not rooted in fundamentals. </a:t>
            </a:r>
            <a:endParaRPr lang="en-US" dirty="0">
              <a:latin typeface="Times"/>
            </a:endParaRPr>
          </a:p>
        </p:txBody>
      </p:sp>
    </p:spTree>
    <p:extLst>
      <p:ext uri="{BB962C8B-B14F-4D97-AF65-F5344CB8AC3E}">
        <p14:creationId xmlns:p14="http://schemas.microsoft.com/office/powerpoint/2010/main" val="4254670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BC98-5B40-4976-8135-52DB9FFFC613}"/>
              </a:ext>
            </a:extLst>
          </p:cNvPr>
          <p:cNvSpPr>
            <a:spLocks noGrp="1"/>
          </p:cNvSpPr>
          <p:nvPr>
            <p:ph type="title"/>
          </p:nvPr>
        </p:nvSpPr>
        <p:spPr/>
        <p:txBody>
          <a:bodyPr/>
          <a:lstStyle/>
          <a:p>
            <a:r>
              <a:rPr lang="en-US" dirty="0"/>
              <a:t>Shorting</a:t>
            </a:r>
          </a:p>
        </p:txBody>
      </p:sp>
      <p:sp>
        <p:nvSpPr>
          <p:cNvPr id="3" name="Content Placeholder 2">
            <a:extLst>
              <a:ext uri="{FF2B5EF4-FFF2-40B4-BE49-F238E27FC236}">
                <a16:creationId xmlns:a16="http://schemas.microsoft.com/office/drawing/2014/main" id="{6EEB8B4D-04CA-41C6-A360-3124B4D94D33}"/>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When an individual thinks a company that they like will do </a:t>
            </a:r>
            <a:r>
              <a:rPr lang="en-US" i="1" dirty="0">
                <a:latin typeface="Times"/>
                <a:ea typeface="+mn-lt"/>
                <a:cs typeface="+mn-lt"/>
              </a:rPr>
              <a:t>good</a:t>
            </a:r>
            <a:r>
              <a:rPr lang="en-US" dirty="0">
                <a:latin typeface="Times"/>
                <a:ea typeface="+mn-lt"/>
                <a:cs typeface="+mn-lt"/>
              </a:rPr>
              <a:t>, they buy stock in that company with the hopes it will increase in value so that they can sell for a profit. This is referred to as going </a:t>
            </a:r>
            <a:r>
              <a:rPr lang="en-US" b="1" dirty="0">
                <a:latin typeface="Times"/>
                <a:ea typeface="+mn-lt"/>
                <a:cs typeface="+mn-lt"/>
              </a:rPr>
              <a:t>long</a:t>
            </a:r>
            <a:r>
              <a:rPr lang="en-US" dirty="0">
                <a:latin typeface="Times"/>
                <a:ea typeface="+mn-lt"/>
                <a:cs typeface="+mn-lt"/>
              </a:rPr>
              <a:t>. </a:t>
            </a:r>
          </a:p>
          <a:p>
            <a:r>
              <a:rPr lang="en-US" dirty="0">
                <a:latin typeface="Times"/>
                <a:ea typeface="+mn-lt"/>
                <a:cs typeface="+mn-lt"/>
              </a:rPr>
              <a:t>When an individual thinks a company will do </a:t>
            </a:r>
            <a:r>
              <a:rPr lang="en-US" i="1" dirty="0">
                <a:latin typeface="Times"/>
                <a:ea typeface="+mn-lt"/>
                <a:cs typeface="+mn-lt"/>
              </a:rPr>
              <a:t>poorly </a:t>
            </a:r>
            <a:r>
              <a:rPr lang="en-US" dirty="0">
                <a:latin typeface="Times"/>
                <a:ea typeface="+mn-lt"/>
                <a:cs typeface="+mn-lt"/>
              </a:rPr>
              <a:t>in the future, they can sell shares of it now with the intent to purchase those shares later. This is referred to as going </a:t>
            </a:r>
            <a:r>
              <a:rPr lang="en-US" b="1" dirty="0">
                <a:latin typeface="Times"/>
                <a:ea typeface="+mn-lt"/>
                <a:cs typeface="+mn-lt"/>
              </a:rPr>
              <a:t>short</a:t>
            </a:r>
            <a:r>
              <a:rPr lang="en-US" dirty="0">
                <a:latin typeface="Times"/>
                <a:ea typeface="+mn-lt"/>
                <a:cs typeface="+mn-lt"/>
              </a:rPr>
              <a:t>. </a:t>
            </a:r>
          </a:p>
          <a:p>
            <a:r>
              <a:rPr lang="en-US" dirty="0">
                <a:latin typeface="Times"/>
                <a:cs typeface="Times"/>
              </a:rPr>
              <a:t>Hence shorting...</a:t>
            </a:r>
          </a:p>
        </p:txBody>
      </p:sp>
    </p:spTree>
    <p:extLst>
      <p:ext uri="{BB962C8B-B14F-4D97-AF65-F5344CB8AC3E}">
        <p14:creationId xmlns:p14="http://schemas.microsoft.com/office/powerpoint/2010/main" val="4149776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352C-CAF6-438B-AD89-635EDD8F0524}"/>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B9F34C1E-7D1F-47C6-BC97-7BF5EB5A29CE}"/>
              </a:ext>
            </a:extLst>
          </p:cNvPr>
          <p:cNvSpPr>
            <a:spLocks noGrp="1"/>
          </p:cNvSpPr>
          <p:nvPr>
            <p:ph idx="1"/>
          </p:nvPr>
        </p:nvSpPr>
        <p:spPr/>
        <p:txBody>
          <a:bodyPr vert="horz" lIns="91440" tIns="45720" rIns="91440" bIns="45720" rtlCol="0" anchor="t">
            <a:normAutofit fontScale="92500" lnSpcReduction="10000"/>
          </a:bodyPr>
          <a:lstStyle/>
          <a:p>
            <a:r>
              <a:rPr lang="en-US" dirty="0">
                <a:latin typeface="Times"/>
                <a:ea typeface="+mn-lt"/>
                <a:cs typeface="+mn-lt"/>
              </a:rPr>
              <a:t>Euler Incorporation (EI) is a struggling technology company, an investor, who feels that EI’s next invention is going to flop decides to short 100 shares of the company. </a:t>
            </a:r>
          </a:p>
          <a:p>
            <a:r>
              <a:rPr lang="en-US" dirty="0">
                <a:latin typeface="Times"/>
                <a:ea typeface="+mn-lt"/>
                <a:cs typeface="+mn-lt"/>
              </a:rPr>
              <a:t>Through a miscellaneous brokerage service this investor decides to sell 100 shares at $10 per share (the market value), earning them $1,000. </a:t>
            </a:r>
          </a:p>
          <a:p>
            <a:r>
              <a:rPr lang="en-US" dirty="0">
                <a:latin typeface="Times"/>
                <a:ea typeface="+mn-lt"/>
                <a:cs typeface="+mn-lt"/>
              </a:rPr>
              <a:t>This investor also must pay a small borrowing fee and put down a deposit worth 150% of the financial transaction, called a margin agreement. </a:t>
            </a:r>
          </a:p>
          <a:p>
            <a:r>
              <a:rPr lang="en-US" dirty="0">
                <a:latin typeface="Times"/>
                <a:ea typeface="+mn-lt"/>
                <a:cs typeface="+mn-lt"/>
              </a:rPr>
              <a:t>It’s important to note that this investor does </a:t>
            </a:r>
            <a:r>
              <a:rPr lang="en-US" i="1" dirty="0">
                <a:latin typeface="Times"/>
                <a:ea typeface="+mn-lt"/>
                <a:cs typeface="+mn-lt"/>
              </a:rPr>
              <a:t>not </a:t>
            </a:r>
            <a:r>
              <a:rPr lang="en-US" dirty="0">
                <a:latin typeface="Times"/>
                <a:ea typeface="+mn-lt"/>
                <a:cs typeface="+mn-lt"/>
              </a:rPr>
              <a:t>own these 100 shares, in fact, they belong to </a:t>
            </a:r>
            <a:r>
              <a:rPr lang="en-US" i="1" dirty="0">
                <a:latin typeface="Times"/>
                <a:ea typeface="+mn-lt"/>
                <a:cs typeface="+mn-lt"/>
              </a:rPr>
              <a:t>someone </a:t>
            </a:r>
            <a:r>
              <a:rPr lang="en-US" dirty="0">
                <a:latin typeface="Times"/>
                <a:ea typeface="+mn-lt"/>
                <a:cs typeface="+mn-lt"/>
              </a:rPr>
              <a:t>else entirely.</a:t>
            </a:r>
            <a:endParaRPr lang="en-US" dirty="0">
              <a:latin typeface="Times"/>
            </a:endParaRPr>
          </a:p>
        </p:txBody>
      </p:sp>
    </p:spTree>
    <p:extLst>
      <p:ext uri="{BB962C8B-B14F-4D97-AF65-F5344CB8AC3E}">
        <p14:creationId xmlns:p14="http://schemas.microsoft.com/office/powerpoint/2010/main" val="168319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5D72-9AA3-4478-8AC2-0A10CCBC1DEA}"/>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BB20B8A4-C603-49A5-A134-082969233441}"/>
              </a:ext>
            </a:extLst>
          </p:cNvPr>
          <p:cNvSpPr>
            <a:spLocks noGrp="1"/>
          </p:cNvSpPr>
          <p:nvPr>
            <p:ph idx="1"/>
          </p:nvPr>
        </p:nvSpPr>
        <p:spPr/>
        <p:txBody>
          <a:bodyPr vert="horz" lIns="91440" tIns="45720" rIns="91440" bIns="45720" rtlCol="0" anchor="t">
            <a:normAutofit fontScale="92500" lnSpcReduction="10000"/>
          </a:bodyPr>
          <a:lstStyle/>
          <a:p>
            <a:r>
              <a:rPr lang="en-US" dirty="0">
                <a:latin typeface="Times" panose="02020603050405020304" pitchFamily="18" charset="0"/>
                <a:ea typeface="+mn-lt"/>
                <a:cs typeface="Times" panose="02020603050405020304" pitchFamily="18" charset="0"/>
              </a:rPr>
              <a:t>This investor now owes 100 shares of EI to some anonymous investor in </a:t>
            </a:r>
            <a:r>
              <a:rPr lang="en-US" i="1" dirty="0">
                <a:latin typeface="Times" panose="02020603050405020304" pitchFamily="18" charset="0"/>
                <a:ea typeface="+mn-lt"/>
                <a:cs typeface="Times" panose="02020603050405020304" pitchFamily="18" charset="0"/>
              </a:rPr>
              <a:t>n </a:t>
            </a:r>
            <a:r>
              <a:rPr lang="en-US" dirty="0">
                <a:latin typeface="Times" panose="02020603050405020304" pitchFamily="18" charset="0"/>
                <a:ea typeface="+mn-lt"/>
                <a:cs typeface="Times" panose="02020603050405020304" pitchFamily="18" charset="0"/>
              </a:rPr>
              <a:t>days. </a:t>
            </a:r>
          </a:p>
          <a:p>
            <a:r>
              <a:rPr lang="en-US" dirty="0">
                <a:latin typeface="Times" panose="02020603050405020304" pitchFamily="18" charset="0"/>
                <a:ea typeface="+mn-lt"/>
                <a:cs typeface="Times" panose="02020603050405020304" pitchFamily="18" charset="0"/>
              </a:rPr>
              <a:t>After </a:t>
            </a:r>
            <a:r>
              <a:rPr lang="en-US" i="1" dirty="0">
                <a:latin typeface="Times" panose="02020603050405020304" pitchFamily="18" charset="0"/>
                <a:ea typeface="+mn-lt"/>
                <a:cs typeface="Times" panose="02020603050405020304" pitchFamily="18" charset="0"/>
              </a:rPr>
              <a:t>n </a:t>
            </a:r>
            <a:r>
              <a:rPr lang="en-US" dirty="0">
                <a:latin typeface="Times" panose="02020603050405020304" pitchFamily="18" charset="0"/>
                <a:ea typeface="+mn-lt"/>
                <a:cs typeface="Times" panose="02020603050405020304" pitchFamily="18" charset="0"/>
              </a:rPr>
              <a:t>days, the price of EI has fallen to $2 a share, their recent invention was a huge flop. </a:t>
            </a:r>
          </a:p>
          <a:p>
            <a:r>
              <a:rPr lang="en-US" dirty="0">
                <a:latin typeface="Times" panose="02020603050405020304" pitchFamily="18" charset="0"/>
                <a:ea typeface="+mn-lt"/>
                <a:cs typeface="Times" panose="02020603050405020304" pitchFamily="18" charset="0"/>
              </a:rPr>
              <a:t>This investor then enters the market and buys 100 shares of EI for a total cost of $200 and returns those 100 shares to whomever they borrowed them from through their brokerage service. </a:t>
            </a:r>
          </a:p>
          <a:p>
            <a:r>
              <a:rPr lang="en-US" dirty="0">
                <a:latin typeface="Times" panose="02020603050405020304" pitchFamily="18" charset="0"/>
                <a:ea typeface="+mn-lt"/>
                <a:cs typeface="Times" panose="02020603050405020304" pitchFamily="18" charset="0"/>
              </a:rPr>
              <a:t>This investor’s profits of their short position is now:  $1000 - $200 = $800</a:t>
            </a:r>
            <a:endParaRPr lang="en-US" dirty="0">
              <a:latin typeface="Times" panose="02020603050405020304" pitchFamily="18" charset="0"/>
              <a:cs typeface="Times" panose="02020603050405020304" pitchFamily="18" charset="0"/>
            </a:endParaRPr>
          </a:p>
          <a:p>
            <a:r>
              <a:rPr lang="en-US" dirty="0">
                <a:latin typeface="Times" panose="02020603050405020304" pitchFamily="18" charset="0"/>
                <a:ea typeface="+mn-lt"/>
                <a:cs typeface="Times" panose="02020603050405020304" pitchFamily="18" charset="0"/>
              </a:rPr>
              <a:t>Their return on investment is: 800 / 1000 *100 = 80%</a:t>
            </a:r>
            <a:endParaRPr lang="en-US" dirty="0">
              <a:latin typeface="Times" panose="02020603050405020304" pitchFamily="18" charset="0"/>
              <a:cs typeface="Times" panose="02020603050405020304" pitchFamily="18" charset="0"/>
            </a:endParaRPr>
          </a:p>
          <a:p>
            <a:endParaRPr lang="en-US" dirty="0"/>
          </a:p>
        </p:txBody>
      </p:sp>
    </p:spTree>
    <p:extLst>
      <p:ext uri="{BB962C8B-B14F-4D97-AF65-F5344CB8AC3E}">
        <p14:creationId xmlns:p14="http://schemas.microsoft.com/office/powerpoint/2010/main" val="311492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ABC7-C945-4BE3-972E-34D7A4EB755C}"/>
              </a:ext>
            </a:extLst>
          </p:cNvPr>
          <p:cNvSpPr>
            <a:spLocks noGrp="1"/>
          </p:cNvSpPr>
          <p:nvPr>
            <p:ph type="title"/>
          </p:nvPr>
        </p:nvSpPr>
        <p:spPr/>
        <p:txBody>
          <a:bodyPr/>
          <a:lstStyle/>
          <a:p>
            <a:r>
              <a:rPr lang="en-US" dirty="0"/>
              <a:t>Example Continued</a:t>
            </a:r>
          </a:p>
        </p:txBody>
      </p:sp>
      <p:sp>
        <p:nvSpPr>
          <p:cNvPr id="3" name="Content Placeholder 2">
            <a:extLst>
              <a:ext uri="{FF2B5EF4-FFF2-40B4-BE49-F238E27FC236}">
                <a16:creationId xmlns:a16="http://schemas.microsoft.com/office/drawing/2014/main" id="{71AE82F8-DF63-4C49-85A3-91F2D1BDEC45}"/>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Since stocks can never be priced at $0 a share, it’s impossible to achieve a 100% return on investment when shorting, despite the potential for a stock to increase or decrease over 100% in value. </a:t>
            </a:r>
          </a:p>
          <a:p>
            <a:r>
              <a:rPr lang="en-US" dirty="0">
                <a:latin typeface="Times"/>
                <a:ea typeface="+mn-lt"/>
                <a:cs typeface="+mn-lt"/>
              </a:rPr>
              <a:t>Since shorting allows investors to sell stock they do not directly own, it makes it possible for a situation called </a:t>
            </a:r>
            <a:r>
              <a:rPr lang="en-US" i="1" dirty="0">
                <a:latin typeface="Times"/>
                <a:ea typeface="+mn-lt"/>
                <a:cs typeface="+mn-lt"/>
              </a:rPr>
              <a:t>naked shorting</a:t>
            </a:r>
            <a:r>
              <a:rPr lang="en-US" dirty="0">
                <a:latin typeface="Times"/>
                <a:ea typeface="+mn-lt"/>
                <a:cs typeface="+mn-lt"/>
              </a:rPr>
              <a:t> to occur. </a:t>
            </a:r>
            <a:endParaRPr lang="en-US" dirty="0">
              <a:ea typeface="+mn-lt"/>
              <a:cs typeface="+mn-lt"/>
            </a:endParaRPr>
          </a:p>
          <a:p>
            <a:pPr marL="0" indent="0">
              <a:buNone/>
            </a:pPr>
            <a:endParaRPr lang="en-US" dirty="0">
              <a:ea typeface="+mn-lt"/>
              <a:cs typeface="+mn-lt"/>
            </a:endParaRPr>
          </a:p>
          <a:p>
            <a:pPr marL="0" indent="0">
              <a:buNone/>
            </a:pPr>
            <a:endParaRPr lang="en-US" dirty="0"/>
          </a:p>
        </p:txBody>
      </p:sp>
    </p:spTree>
    <p:extLst>
      <p:ext uri="{BB962C8B-B14F-4D97-AF65-F5344CB8AC3E}">
        <p14:creationId xmlns:p14="http://schemas.microsoft.com/office/powerpoint/2010/main" val="75989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9FE0E-03DF-4274-8852-319F2ACF48D2}"/>
              </a:ext>
            </a:extLst>
          </p:cNvPr>
          <p:cNvSpPr>
            <a:spLocks noGrp="1"/>
          </p:cNvSpPr>
          <p:nvPr>
            <p:ph type="title"/>
          </p:nvPr>
        </p:nvSpPr>
        <p:spPr/>
        <p:txBody>
          <a:bodyPr/>
          <a:lstStyle/>
          <a:p>
            <a:r>
              <a:rPr lang="en-US" dirty="0"/>
              <a:t>What is a Short Squeeze</a:t>
            </a:r>
          </a:p>
        </p:txBody>
      </p:sp>
      <p:sp>
        <p:nvSpPr>
          <p:cNvPr id="3" name="Content Placeholder 2">
            <a:extLst>
              <a:ext uri="{FF2B5EF4-FFF2-40B4-BE49-F238E27FC236}">
                <a16:creationId xmlns:a16="http://schemas.microsoft.com/office/drawing/2014/main" id="{228571A0-5C6D-45A3-8939-93E9E6922197}"/>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Let’s now say that, instead, after the </a:t>
            </a:r>
            <a:r>
              <a:rPr lang="en-US" i="1" dirty="0">
                <a:latin typeface="Times"/>
                <a:ea typeface="+mn-lt"/>
                <a:cs typeface="+mn-lt"/>
              </a:rPr>
              <a:t>n </a:t>
            </a:r>
            <a:r>
              <a:rPr lang="en-US" dirty="0">
                <a:latin typeface="Times"/>
                <a:ea typeface="+mn-lt"/>
                <a:cs typeface="+mn-lt"/>
              </a:rPr>
              <a:t>days are up, EI’s invention was actually a huge success, resulting in the value of their stock to skyrocket. </a:t>
            </a:r>
          </a:p>
          <a:p>
            <a:r>
              <a:rPr lang="en-US" dirty="0">
                <a:latin typeface="Times"/>
                <a:ea typeface="+mn-lt"/>
                <a:cs typeface="+mn-lt"/>
              </a:rPr>
              <a:t>An investor who shorts, after whatever number of days, no matter what price, </a:t>
            </a:r>
            <a:r>
              <a:rPr lang="en-US" i="1" dirty="0">
                <a:latin typeface="Times"/>
                <a:ea typeface="+mn-lt"/>
                <a:cs typeface="+mn-lt"/>
              </a:rPr>
              <a:t>must</a:t>
            </a:r>
            <a:r>
              <a:rPr lang="en-US" dirty="0">
                <a:latin typeface="Times"/>
                <a:ea typeface="+mn-lt"/>
                <a:cs typeface="+mn-lt"/>
              </a:rPr>
              <a:t> pay back the shares they owe.</a:t>
            </a:r>
          </a:p>
          <a:p>
            <a:r>
              <a:rPr lang="en-US" dirty="0">
                <a:latin typeface="Times"/>
                <a:ea typeface="+mn-lt"/>
                <a:cs typeface="+mn-lt"/>
              </a:rPr>
              <a:t>EI’s stock has shot up to $20 a share, a 100% increase in value, since there is no technical limit to how high a stock can increase in value, there’s no limit to how much an investor could lose when shorting. </a:t>
            </a:r>
          </a:p>
        </p:txBody>
      </p:sp>
    </p:spTree>
    <p:extLst>
      <p:ext uri="{BB962C8B-B14F-4D97-AF65-F5344CB8AC3E}">
        <p14:creationId xmlns:p14="http://schemas.microsoft.com/office/powerpoint/2010/main" val="4171445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C546-A525-4B1F-A69B-F36188F321E4}"/>
              </a:ext>
            </a:extLst>
          </p:cNvPr>
          <p:cNvSpPr>
            <a:spLocks noGrp="1"/>
          </p:cNvSpPr>
          <p:nvPr>
            <p:ph type="title"/>
          </p:nvPr>
        </p:nvSpPr>
        <p:spPr/>
        <p:txBody>
          <a:bodyPr/>
          <a:lstStyle/>
          <a:p>
            <a:r>
              <a:rPr lang="en-US" dirty="0"/>
              <a:t>Short Squeeze Continued </a:t>
            </a:r>
          </a:p>
        </p:txBody>
      </p:sp>
      <p:sp>
        <p:nvSpPr>
          <p:cNvPr id="3" name="Content Placeholder 2">
            <a:extLst>
              <a:ext uri="{FF2B5EF4-FFF2-40B4-BE49-F238E27FC236}">
                <a16:creationId xmlns:a16="http://schemas.microsoft.com/office/drawing/2014/main" id="{4FEC7285-F67C-4AB3-83A7-5F2A3F9676DF}"/>
              </a:ext>
            </a:extLst>
          </p:cNvPr>
          <p:cNvSpPr>
            <a:spLocks noGrp="1"/>
          </p:cNvSpPr>
          <p:nvPr>
            <p:ph idx="1"/>
          </p:nvPr>
        </p:nvSpPr>
        <p:spPr/>
        <p:txBody>
          <a:bodyPr vert="horz" lIns="91440" tIns="45720" rIns="91440" bIns="45720" rtlCol="0" anchor="t">
            <a:normAutofit lnSpcReduction="10000"/>
          </a:bodyPr>
          <a:lstStyle/>
          <a:p>
            <a:r>
              <a:rPr lang="en-US" dirty="0">
                <a:latin typeface="Times"/>
                <a:ea typeface="+mn-lt"/>
                <a:cs typeface="+mn-lt"/>
              </a:rPr>
              <a:t>If the price per share gets high enough, the individual whom this investor borrowed from might </a:t>
            </a:r>
            <a:r>
              <a:rPr lang="en-US" b="1" dirty="0">
                <a:latin typeface="Times"/>
                <a:ea typeface="+mn-lt"/>
                <a:cs typeface="+mn-lt"/>
              </a:rPr>
              <a:t>margin call </a:t>
            </a:r>
            <a:r>
              <a:rPr lang="en-US" dirty="0">
                <a:latin typeface="Times"/>
                <a:ea typeface="+mn-lt"/>
                <a:cs typeface="+mn-lt"/>
              </a:rPr>
              <a:t>them. </a:t>
            </a:r>
          </a:p>
          <a:p>
            <a:r>
              <a:rPr lang="en-US" dirty="0">
                <a:latin typeface="Times"/>
                <a:ea typeface="+mn-lt"/>
                <a:cs typeface="+mn-lt"/>
              </a:rPr>
              <a:t>In this case, the value of the investors deposit was $1,500. If the price of EI goes above 50% of its original price ($10) – above $15 – then this investors original $1,500 deposit no longer cover’s their potential loses. </a:t>
            </a:r>
          </a:p>
          <a:p>
            <a:r>
              <a:rPr lang="en-US" dirty="0">
                <a:latin typeface="Times"/>
                <a:ea typeface="+mn-lt"/>
                <a:cs typeface="+mn-lt"/>
              </a:rPr>
              <a:t>This would result in the investor having to put down more money, this is a margin call, this investor’s short position is now “squeezing” them out of money. </a:t>
            </a:r>
          </a:p>
          <a:p>
            <a:pPr marL="0" indent="0">
              <a:buNone/>
            </a:pPr>
            <a:endParaRPr lang="en-US" dirty="0">
              <a:latin typeface="Times"/>
              <a:cs typeface="Times"/>
            </a:endParaRPr>
          </a:p>
        </p:txBody>
      </p:sp>
    </p:spTree>
    <p:extLst>
      <p:ext uri="{BB962C8B-B14F-4D97-AF65-F5344CB8AC3E}">
        <p14:creationId xmlns:p14="http://schemas.microsoft.com/office/powerpoint/2010/main" val="4150374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CC546-A525-4B1F-A69B-F36188F321E4}"/>
              </a:ext>
            </a:extLst>
          </p:cNvPr>
          <p:cNvSpPr>
            <a:spLocks noGrp="1"/>
          </p:cNvSpPr>
          <p:nvPr>
            <p:ph type="title"/>
          </p:nvPr>
        </p:nvSpPr>
        <p:spPr/>
        <p:txBody>
          <a:bodyPr/>
          <a:lstStyle/>
          <a:p>
            <a:r>
              <a:rPr lang="en-US" dirty="0"/>
              <a:t>The Case with GameStop</a:t>
            </a:r>
          </a:p>
        </p:txBody>
      </p:sp>
      <p:sp>
        <p:nvSpPr>
          <p:cNvPr id="3" name="Content Placeholder 2">
            <a:extLst>
              <a:ext uri="{FF2B5EF4-FFF2-40B4-BE49-F238E27FC236}">
                <a16:creationId xmlns:a16="http://schemas.microsoft.com/office/drawing/2014/main" id="{4FEC7285-F67C-4AB3-83A7-5F2A3F9676DF}"/>
              </a:ext>
            </a:extLst>
          </p:cNvPr>
          <p:cNvSpPr>
            <a:spLocks noGrp="1"/>
          </p:cNvSpPr>
          <p:nvPr>
            <p:ph idx="1"/>
          </p:nvPr>
        </p:nvSpPr>
        <p:spPr/>
        <p:txBody>
          <a:bodyPr vert="horz" lIns="91440" tIns="45720" rIns="91440" bIns="45720" rtlCol="0" anchor="t">
            <a:normAutofit/>
          </a:bodyPr>
          <a:lstStyle/>
          <a:p>
            <a:r>
              <a:rPr lang="en-US" dirty="0">
                <a:latin typeface="Times"/>
                <a:ea typeface="+mn-lt"/>
                <a:cs typeface="Times"/>
              </a:rPr>
              <a:t>Described is exactly what happened with GameStop, Hedge Funds such as Melvin and Citron, shorted GameStop. </a:t>
            </a:r>
            <a:endParaRPr lang="en-US" dirty="0"/>
          </a:p>
          <a:p>
            <a:r>
              <a:rPr lang="en-US" dirty="0">
                <a:latin typeface="Times"/>
                <a:ea typeface="+mn-lt"/>
                <a:cs typeface="+mn-lt"/>
              </a:rPr>
              <a:t>By January 28</a:t>
            </a:r>
            <a:r>
              <a:rPr lang="en-US" baseline="30000" dirty="0">
                <a:latin typeface="Times"/>
                <a:ea typeface="+mn-lt"/>
                <a:cs typeface="+mn-lt"/>
              </a:rPr>
              <a:t>th</a:t>
            </a:r>
            <a:r>
              <a:rPr lang="en-US" dirty="0">
                <a:latin typeface="Times"/>
                <a:ea typeface="+mn-lt"/>
                <a:cs typeface="+mn-lt"/>
              </a:rPr>
              <a:t>, Melvin Capital had already lost 30 percent of its value since the start of 2021, by the end of January a loss of 53% of its investments had occurred. </a:t>
            </a:r>
            <a:endParaRPr lang="en-US" dirty="0">
              <a:latin typeface="Times"/>
              <a:ea typeface="+mn-lt"/>
              <a:cs typeface="Times"/>
            </a:endParaRPr>
          </a:p>
          <a:p>
            <a:pPr marL="0" indent="0">
              <a:buNone/>
            </a:pPr>
            <a:endParaRPr lang="en-US" dirty="0">
              <a:latin typeface="Times"/>
              <a:cs typeface="Times"/>
            </a:endParaRPr>
          </a:p>
          <a:p>
            <a:pPr marL="0" indent="0">
              <a:buNone/>
            </a:pPr>
            <a:endParaRPr lang="en-US" dirty="0">
              <a:latin typeface="Times"/>
              <a:cs typeface="Times"/>
            </a:endParaRPr>
          </a:p>
        </p:txBody>
      </p:sp>
    </p:spTree>
    <p:extLst>
      <p:ext uri="{BB962C8B-B14F-4D97-AF65-F5344CB8AC3E}">
        <p14:creationId xmlns:p14="http://schemas.microsoft.com/office/powerpoint/2010/main" val="847081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C67E-BAAC-4ADC-8F3F-4C81AD3A283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C2A425F5-69A1-4BA1-A2BA-0CC059E70B0C}"/>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In January of 2021, </a:t>
            </a:r>
            <a:r>
              <a:rPr lang="en-US" dirty="0">
                <a:latin typeface="Times New Roman"/>
                <a:ea typeface="+mn-lt"/>
                <a:cs typeface="+mn-lt"/>
              </a:rPr>
              <a:t>Citron Research announced on Twitter that it would be hosting an event laying out the short case again GameStop (GME). </a:t>
            </a:r>
          </a:p>
          <a:p>
            <a:r>
              <a:rPr lang="en-US" dirty="0">
                <a:latin typeface="Times New Roman"/>
                <a:cs typeface="Times New Roman"/>
              </a:rPr>
              <a:t>Later that month, a major financial short squeeze occurred, centered predominantly around GME and other securities.</a:t>
            </a:r>
          </a:p>
          <a:p>
            <a:endParaRPr lang="en-US" dirty="0">
              <a:latin typeface="Times New Roman"/>
              <a:ea typeface="+mn-lt"/>
              <a:cs typeface="+mn-lt"/>
            </a:endParaRPr>
          </a:p>
        </p:txBody>
      </p:sp>
    </p:spTree>
    <p:extLst>
      <p:ext uri="{BB962C8B-B14F-4D97-AF65-F5344CB8AC3E}">
        <p14:creationId xmlns:p14="http://schemas.microsoft.com/office/powerpoint/2010/main" val="2046700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3" name="Rectangle 22">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B6025-DB9F-45A8-8BA4-638E89509C98}"/>
              </a:ext>
            </a:extLst>
          </p:cNvPr>
          <p:cNvSpPr>
            <a:spLocks noGrp="1"/>
          </p:cNvSpPr>
          <p:nvPr>
            <p:ph type="title"/>
          </p:nvPr>
        </p:nvSpPr>
        <p:spPr>
          <a:xfrm>
            <a:off x="630936" y="640823"/>
            <a:ext cx="3419856" cy="5583148"/>
          </a:xfrm>
        </p:spPr>
        <p:txBody>
          <a:bodyPr vert="horz" lIns="91440" tIns="45720" rIns="91440" bIns="45720" rtlCol="0" anchor="ctr">
            <a:normAutofit/>
          </a:bodyPr>
          <a:lstStyle/>
          <a:p>
            <a:pPr algn="ctr"/>
            <a:r>
              <a:rPr lang="en-US" sz="5100" dirty="0"/>
              <a:t>GameStop Squeeze</a:t>
            </a:r>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2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0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E72945"/>
          </a:solidFill>
          <a:ln w="34925">
            <a:solidFill>
              <a:srgbClr val="E7294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475EEAED-CCEE-4840-8D93-EBDB06E5332B}"/>
              </a:ext>
            </a:extLst>
          </p:cNvPr>
          <p:cNvSpPr>
            <a:spLocks noGrp="1"/>
          </p:cNvSpPr>
          <p:nvPr>
            <p:ph type="body" sz="half" idx="2"/>
          </p:nvPr>
        </p:nvSpPr>
        <p:spPr>
          <a:xfrm>
            <a:off x="4654296" y="5306917"/>
            <a:ext cx="6894576" cy="1428487"/>
          </a:xfrm>
        </p:spPr>
        <p:txBody>
          <a:bodyPr vert="horz" lIns="91440" tIns="45720" rIns="91440" bIns="45720" rtlCol="0" anchor="ctr">
            <a:noAutofit/>
          </a:bodyPr>
          <a:lstStyle/>
          <a:p>
            <a:pPr marL="457200" indent="-228600">
              <a:buFont typeface="Arial" panose="020B0604020202020204" pitchFamily="34" charset="0"/>
              <a:buChar char="•"/>
            </a:pPr>
            <a:r>
              <a:rPr lang="en-US" sz="2800" dirty="0">
                <a:latin typeface="Times" panose="02020603050405020304" pitchFamily="18" charset="0"/>
                <a:cs typeface="Times" panose="02020603050405020304" pitchFamily="18" charset="0"/>
              </a:rPr>
              <a:t>Current analysis of the situation calculated losses on short positions in U.S. firms to be greater than $70 billion.</a:t>
            </a:r>
          </a:p>
        </p:txBody>
      </p:sp>
      <p:pic>
        <p:nvPicPr>
          <p:cNvPr id="6" name="Picture 5">
            <a:extLst>
              <a:ext uri="{FF2B5EF4-FFF2-40B4-BE49-F238E27FC236}">
                <a16:creationId xmlns:a16="http://schemas.microsoft.com/office/drawing/2014/main" id="{D039328B-B2E9-4F3E-ABDB-F7EDC91BEF21}"/>
              </a:ext>
            </a:extLst>
          </p:cNvPr>
          <p:cNvPicPr>
            <a:picLocks noChangeAspect="1"/>
          </p:cNvPicPr>
          <p:nvPr/>
        </p:nvPicPr>
        <p:blipFill>
          <a:blip r:embed="rId4"/>
          <a:stretch>
            <a:fillRect/>
          </a:stretch>
        </p:blipFill>
        <p:spPr>
          <a:xfrm>
            <a:off x="4461394" y="367125"/>
            <a:ext cx="7658592" cy="4939792"/>
          </a:xfrm>
          <a:prstGeom prst="rect">
            <a:avLst/>
          </a:prstGeom>
        </p:spPr>
      </p:pic>
    </p:spTree>
    <p:extLst>
      <p:ext uri="{BB962C8B-B14F-4D97-AF65-F5344CB8AC3E}">
        <p14:creationId xmlns:p14="http://schemas.microsoft.com/office/powerpoint/2010/main" val="372640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7786-8D37-450A-89F3-3ED4B398686B}"/>
              </a:ext>
            </a:extLst>
          </p:cNvPr>
          <p:cNvSpPr>
            <a:spLocks noGrp="1"/>
          </p:cNvSpPr>
          <p:nvPr>
            <p:ph type="title"/>
          </p:nvPr>
        </p:nvSpPr>
        <p:spPr/>
        <p:txBody>
          <a:bodyPr/>
          <a:lstStyle/>
          <a:p>
            <a:r>
              <a:rPr lang="en-US" dirty="0"/>
              <a:t>Options</a:t>
            </a:r>
          </a:p>
        </p:txBody>
      </p:sp>
      <p:sp>
        <p:nvSpPr>
          <p:cNvPr id="3" name="Content Placeholder 2">
            <a:extLst>
              <a:ext uri="{FF2B5EF4-FFF2-40B4-BE49-F238E27FC236}">
                <a16:creationId xmlns:a16="http://schemas.microsoft.com/office/drawing/2014/main" id="{DC49B79D-11BC-4CBC-875B-16B65B6464ED}"/>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With nearly a $70 billion dollars in losses, where exactly did all this money go?</a:t>
            </a:r>
          </a:p>
          <a:p>
            <a:r>
              <a:rPr lang="en-US" dirty="0">
                <a:latin typeface="Times"/>
                <a:ea typeface="+mn-lt"/>
                <a:cs typeface="+mn-lt"/>
              </a:rPr>
              <a:t>Options are financial derivatives that give buyers the right, but not the obligation, to buy or sell an underlying asset at an agreed-upon price and date.</a:t>
            </a:r>
          </a:p>
          <a:p>
            <a:endParaRPr lang="en-US" dirty="0"/>
          </a:p>
        </p:txBody>
      </p:sp>
    </p:spTree>
    <p:extLst>
      <p:ext uri="{BB962C8B-B14F-4D97-AF65-F5344CB8AC3E}">
        <p14:creationId xmlns:p14="http://schemas.microsoft.com/office/powerpoint/2010/main" val="3948475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3BD6-10C3-4DAD-8E2A-8437703C1F0E}"/>
              </a:ext>
            </a:extLst>
          </p:cNvPr>
          <p:cNvSpPr>
            <a:spLocks noGrp="1"/>
          </p:cNvSpPr>
          <p:nvPr>
            <p:ph type="title"/>
          </p:nvPr>
        </p:nvSpPr>
        <p:spPr/>
        <p:txBody>
          <a:bodyPr/>
          <a:lstStyle/>
          <a:p>
            <a:r>
              <a:rPr lang="en-US" dirty="0"/>
              <a:t>Call Options</a:t>
            </a:r>
          </a:p>
        </p:txBody>
      </p:sp>
      <p:sp>
        <p:nvSpPr>
          <p:cNvPr id="3" name="Content Placeholder 2">
            <a:extLst>
              <a:ext uri="{FF2B5EF4-FFF2-40B4-BE49-F238E27FC236}">
                <a16:creationId xmlns:a16="http://schemas.microsoft.com/office/drawing/2014/main" id="{832CE323-7457-4CA8-804D-83583ECA3A2B}"/>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A Call Option is a contract between a seller (called the writer) and a buyer. </a:t>
            </a:r>
          </a:p>
          <a:p>
            <a:r>
              <a:rPr lang="en-US" dirty="0">
                <a:latin typeface="Times"/>
                <a:ea typeface="+mn-lt"/>
                <a:cs typeface="+mn-lt"/>
              </a:rPr>
              <a:t>The buyer has the right, but not the obligation, to buy from the seller (call for) a stock at a fixed price called the exercise or strike price. </a:t>
            </a:r>
          </a:p>
          <a:p>
            <a:r>
              <a:rPr lang="en-US" dirty="0">
                <a:latin typeface="Times"/>
                <a:ea typeface="+mn-lt"/>
                <a:cs typeface="+mn-lt"/>
              </a:rPr>
              <a:t>Generally, for options on stocks, Call Options give the holder the right to buy 100 shares of a company at the strike price up until or on the expiration date depending on the call. </a:t>
            </a:r>
          </a:p>
        </p:txBody>
      </p:sp>
    </p:spTree>
    <p:extLst>
      <p:ext uri="{BB962C8B-B14F-4D97-AF65-F5344CB8AC3E}">
        <p14:creationId xmlns:p14="http://schemas.microsoft.com/office/powerpoint/2010/main" val="335884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32C71-57C3-49C8-81E3-2A1735D6797E}"/>
              </a:ext>
            </a:extLst>
          </p:cNvPr>
          <p:cNvSpPr>
            <a:spLocks noGrp="1"/>
          </p:cNvSpPr>
          <p:nvPr>
            <p:ph type="title"/>
          </p:nvPr>
        </p:nvSpPr>
        <p:spPr/>
        <p:txBody>
          <a:bodyPr/>
          <a:lstStyle/>
          <a:p>
            <a:r>
              <a:rPr lang="en-US" dirty="0"/>
              <a:t>Call Options Continued</a:t>
            </a:r>
          </a:p>
        </p:txBody>
      </p:sp>
      <p:sp>
        <p:nvSpPr>
          <p:cNvPr id="3" name="Content Placeholder 2">
            <a:extLst>
              <a:ext uri="{FF2B5EF4-FFF2-40B4-BE49-F238E27FC236}">
                <a16:creationId xmlns:a16="http://schemas.microsoft.com/office/drawing/2014/main" id="{8A273781-FFF3-4F7C-924E-F3EBE081AA1B}"/>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The market price of a Call Option is called the premium, the price paid for the rights that the call option provides. </a:t>
            </a:r>
          </a:p>
          <a:p>
            <a:r>
              <a:rPr lang="en-US" dirty="0">
                <a:latin typeface="Times"/>
                <a:ea typeface="+mn-lt"/>
                <a:cs typeface="+mn-lt"/>
              </a:rPr>
              <a:t>If it’s above, the profit is the current stock price minus the strike price and premium. </a:t>
            </a:r>
          </a:p>
          <a:p>
            <a:pPr lvl="1"/>
            <a:r>
              <a:rPr lang="en-US" dirty="0">
                <a:latin typeface="Times"/>
                <a:ea typeface="+mn-lt"/>
                <a:cs typeface="+mn-lt"/>
              </a:rPr>
              <a:t>This is then multiplied by how many shares the option buyer controls.</a:t>
            </a:r>
          </a:p>
          <a:p>
            <a:pPr lvl="1"/>
            <a:r>
              <a:rPr lang="en-US" dirty="0">
                <a:latin typeface="Times"/>
                <a:ea typeface="+mn-lt"/>
                <a:cs typeface="+mn-lt"/>
              </a:rPr>
              <a:t>Referred to as, “In the money.”   </a:t>
            </a:r>
            <a:endParaRPr lang="en-US" dirty="0">
              <a:latin typeface="Times"/>
            </a:endParaRPr>
          </a:p>
        </p:txBody>
      </p:sp>
    </p:spTree>
    <p:extLst>
      <p:ext uri="{BB962C8B-B14F-4D97-AF65-F5344CB8AC3E}">
        <p14:creationId xmlns:p14="http://schemas.microsoft.com/office/powerpoint/2010/main" val="1195674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C68B-F328-47A5-B1F7-07325FA12817}"/>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4641015F-73E9-4406-B738-A7887C31B9E3}"/>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Consider a single Call Option that may give a holder the right to buy 100 shares of EI at $10 up until the expiry date. </a:t>
            </a:r>
          </a:p>
          <a:p>
            <a:r>
              <a:rPr lang="en-US" dirty="0">
                <a:latin typeface="Times"/>
                <a:ea typeface="+mn-lt"/>
                <a:cs typeface="+mn-lt"/>
              </a:rPr>
              <a:t>If EI is trading at $20 at the date of expiration, the strike price is $10, and the options cost the buyer $1, the profit is:  $20-($10+$1) = $9</a:t>
            </a:r>
          </a:p>
          <a:p>
            <a:r>
              <a:rPr lang="en-US" dirty="0">
                <a:latin typeface="Times"/>
                <a:ea typeface="+mn-lt"/>
                <a:cs typeface="+mn-lt"/>
              </a:rPr>
              <a:t>If the buyer bough one contract, that equates to $9 * 100 = $900, per contract. </a:t>
            </a:r>
          </a:p>
          <a:p>
            <a:r>
              <a:rPr lang="en-US" dirty="0">
                <a:latin typeface="Times"/>
                <a:ea typeface="+mn-lt"/>
                <a:cs typeface="+mn-lt"/>
              </a:rPr>
              <a:t>If at the date of expiration, the price of EI is below $10, then the option buyer loses $1 * 100 = $100 for each contract bought.</a:t>
            </a:r>
          </a:p>
          <a:p>
            <a:pPr marL="0" indent="0">
              <a:buNone/>
            </a:pPr>
            <a:endParaRPr lang="en-US" dirty="0"/>
          </a:p>
        </p:txBody>
      </p:sp>
    </p:spTree>
    <p:extLst>
      <p:ext uri="{BB962C8B-B14F-4D97-AF65-F5344CB8AC3E}">
        <p14:creationId xmlns:p14="http://schemas.microsoft.com/office/powerpoint/2010/main" val="3701267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F3E06-87F3-4AF7-8437-66CE8143278D}"/>
              </a:ext>
            </a:extLst>
          </p:cNvPr>
          <p:cNvSpPr>
            <a:spLocks noGrp="1"/>
          </p:cNvSpPr>
          <p:nvPr>
            <p:ph type="title"/>
          </p:nvPr>
        </p:nvSpPr>
        <p:spPr/>
        <p:txBody>
          <a:bodyPr/>
          <a:lstStyle/>
          <a:p>
            <a:r>
              <a:rPr lang="en-US" dirty="0"/>
              <a:t>Example 2 Continued</a:t>
            </a:r>
          </a:p>
        </p:txBody>
      </p:sp>
      <p:sp>
        <p:nvSpPr>
          <p:cNvPr id="3" name="Content Placeholder 2">
            <a:extLst>
              <a:ext uri="{FF2B5EF4-FFF2-40B4-BE49-F238E27FC236}">
                <a16:creationId xmlns:a16="http://schemas.microsoft.com/office/drawing/2014/main" id="{57E034AB-9978-4008-81DE-B268E359E30D}"/>
              </a:ext>
            </a:extLst>
          </p:cNvPr>
          <p:cNvSpPr>
            <a:spLocks noGrp="1"/>
          </p:cNvSpPr>
          <p:nvPr>
            <p:ph idx="1"/>
          </p:nvPr>
        </p:nvSpPr>
        <p:spPr/>
        <p:txBody>
          <a:bodyPr vert="horz" lIns="91440" tIns="45720" rIns="91440" bIns="45720" rtlCol="0" anchor="t">
            <a:normAutofit fontScale="92500"/>
          </a:bodyPr>
          <a:lstStyle/>
          <a:p>
            <a:r>
              <a:rPr lang="en-US" dirty="0">
                <a:latin typeface="Times"/>
                <a:ea typeface="+mn-lt"/>
                <a:cs typeface="+mn-lt"/>
              </a:rPr>
              <a:t>Call Options are generally used to generate income, speculation, and tax management. </a:t>
            </a:r>
          </a:p>
          <a:p>
            <a:r>
              <a:rPr lang="en-US" dirty="0">
                <a:latin typeface="Times"/>
                <a:ea typeface="+mn-lt"/>
                <a:cs typeface="+mn-lt"/>
              </a:rPr>
              <a:t>Responsible short sellers use call options as a hedge (reduction in risk) against the trade falling apart on them. </a:t>
            </a:r>
          </a:p>
          <a:p>
            <a:r>
              <a:rPr lang="en-US" dirty="0">
                <a:latin typeface="Times"/>
                <a:ea typeface="+mn-lt"/>
                <a:cs typeface="+mn-lt"/>
              </a:rPr>
              <a:t>An investor who shorts 100 shares of EI at $10 a share might also buy the option to purchase 100 shares of EI at $10 for $1 per contract.</a:t>
            </a:r>
          </a:p>
          <a:p>
            <a:r>
              <a:rPr lang="en-US" dirty="0">
                <a:latin typeface="Times"/>
                <a:ea typeface="+mn-lt"/>
                <a:cs typeface="+mn-lt"/>
              </a:rPr>
              <a:t> If EI were to run to $20 (rather than decrease), the trader can exercise the option and pay the lender back with the stock received on exercise. </a:t>
            </a:r>
            <a:endParaRPr lang="en-US" dirty="0">
              <a:latin typeface="Times"/>
            </a:endParaRPr>
          </a:p>
        </p:txBody>
      </p:sp>
    </p:spTree>
    <p:extLst>
      <p:ext uri="{BB962C8B-B14F-4D97-AF65-F5344CB8AC3E}">
        <p14:creationId xmlns:p14="http://schemas.microsoft.com/office/powerpoint/2010/main" val="3480957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E05A-317A-4A72-8318-91C7E96B3556}"/>
              </a:ext>
            </a:extLst>
          </p:cNvPr>
          <p:cNvSpPr>
            <a:spLocks noGrp="1"/>
          </p:cNvSpPr>
          <p:nvPr>
            <p:ph type="title"/>
          </p:nvPr>
        </p:nvSpPr>
        <p:spPr/>
        <p:txBody>
          <a:bodyPr/>
          <a:lstStyle/>
          <a:p>
            <a:r>
              <a:rPr lang="en-US" dirty="0"/>
              <a:t>The Gamble</a:t>
            </a:r>
          </a:p>
        </p:txBody>
      </p:sp>
      <p:sp>
        <p:nvSpPr>
          <p:cNvPr id="3" name="Content Placeholder 2">
            <a:extLst>
              <a:ext uri="{FF2B5EF4-FFF2-40B4-BE49-F238E27FC236}">
                <a16:creationId xmlns:a16="http://schemas.microsoft.com/office/drawing/2014/main" id="{13D7241D-8A9D-41F7-AEF8-CC5D7515ECCA}"/>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Hedges eat into profits, so shorts with conviction do not buy options to hedge, such was the case with GameStop. </a:t>
            </a:r>
            <a:endParaRPr lang="en-US" dirty="0">
              <a:latin typeface="Times"/>
              <a:ea typeface="+mn-lt"/>
              <a:cs typeface="Times"/>
            </a:endParaRPr>
          </a:p>
          <a:p>
            <a:r>
              <a:rPr lang="en-US" dirty="0">
                <a:latin typeface="Times"/>
                <a:ea typeface="+mn-lt"/>
                <a:cs typeface="+mn-lt"/>
              </a:rPr>
              <a:t>Retail investors on r/</a:t>
            </a:r>
            <a:r>
              <a:rPr lang="en-US" dirty="0" err="1">
                <a:latin typeface="Times"/>
                <a:ea typeface="+mn-lt"/>
                <a:cs typeface="+mn-lt"/>
              </a:rPr>
              <a:t>WallStreetBets</a:t>
            </a:r>
            <a:r>
              <a:rPr lang="en-US" dirty="0">
                <a:latin typeface="Times"/>
                <a:ea typeface="+mn-lt"/>
                <a:cs typeface="+mn-lt"/>
              </a:rPr>
              <a:t> realized this gamble and jumped into the Options game in order to generate income on the potential squeeze by buying GME call options.</a:t>
            </a:r>
            <a:endParaRPr lang="en-US" dirty="0">
              <a:latin typeface="Times"/>
              <a:ea typeface="+mn-lt"/>
              <a:cs typeface="Times"/>
            </a:endParaRPr>
          </a:p>
          <a:p>
            <a:r>
              <a:rPr lang="en-US" dirty="0">
                <a:latin typeface="Times"/>
                <a:ea typeface="+mn-lt"/>
                <a:cs typeface="+mn-lt"/>
              </a:rPr>
              <a:t> This gave them a stake in the squeeze and the upward momentum without having to buy GME stock out of the market.</a:t>
            </a:r>
            <a:endParaRPr lang="en-US" dirty="0">
              <a:latin typeface="Times"/>
              <a:cs typeface="Times"/>
            </a:endParaRPr>
          </a:p>
        </p:txBody>
      </p:sp>
    </p:spTree>
    <p:extLst>
      <p:ext uri="{BB962C8B-B14F-4D97-AF65-F5344CB8AC3E}">
        <p14:creationId xmlns:p14="http://schemas.microsoft.com/office/powerpoint/2010/main" val="3327960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3" name="Rectangle 2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8DD224-BC0E-4402-BB9D-738B9D99EB52}"/>
              </a:ext>
            </a:extLst>
          </p:cNvPr>
          <p:cNvSpPr>
            <a:spLocks noGrp="1"/>
          </p:cNvSpPr>
          <p:nvPr>
            <p:ph type="title"/>
          </p:nvPr>
        </p:nvSpPr>
        <p:spPr>
          <a:xfrm>
            <a:off x="630936" y="630936"/>
            <a:ext cx="3419856" cy="1463040"/>
          </a:xfrm>
        </p:spPr>
        <p:txBody>
          <a:bodyPr vert="horz" lIns="91440" tIns="45720" rIns="91440" bIns="45720" rtlCol="0" anchor="ctr">
            <a:normAutofit/>
          </a:bodyPr>
          <a:lstStyle/>
          <a:p>
            <a:pPr algn="ctr">
              <a:lnSpc>
                <a:spcPct val="90000"/>
              </a:lnSpc>
            </a:pPr>
            <a:r>
              <a:rPr lang="en-US" sz="4800" dirty="0"/>
              <a:t>GameStop Options</a:t>
            </a:r>
          </a:p>
        </p:txBody>
      </p:sp>
      <p:sp>
        <p:nvSpPr>
          <p:cNvPr id="4" name="Text Placeholder 3">
            <a:extLst>
              <a:ext uri="{FF2B5EF4-FFF2-40B4-BE49-F238E27FC236}">
                <a16:creationId xmlns:a16="http://schemas.microsoft.com/office/drawing/2014/main" id="{DA62094E-6855-47AA-ADA5-5FF970CA82A9}"/>
              </a:ext>
            </a:extLst>
          </p:cNvPr>
          <p:cNvSpPr>
            <a:spLocks noGrp="1"/>
          </p:cNvSpPr>
          <p:nvPr>
            <p:ph type="body" sz="half" idx="2"/>
          </p:nvPr>
        </p:nvSpPr>
        <p:spPr>
          <a:xfrm>
            <a:off x="4597480" y="855821"/>
            <a:ext cx="6894576" cy="1708213"/>
          </a:xfrm>
        </p:spPr>
        <p:txBody>
          <a:bodyPr vert="horz" lIns="91440" tIns="45720" rIns="91440" bIns="45720" rtlCol="0" anchor="ctr">
            <a:normAutofit/>
          </a:bodyPr>
          <a:lstStyle/>
          <a:p>
            <a:pPr indent="-228600">
              <a:buFont typeface="Arial" panose="020B0604020202020204" pitchFamily="34" charset="0"/>
              <a:buChar char="•"/>
            </a:pPr>
            <a:r>
              <a:rPr lang="en-US" sz="2800" dirty="0">
                <a:latin typeface="Times" panose="02020603050405020304" pitchFamily="18" charset="0"/>
                <a:cs typeface="Times" panose="02020603050405020304" pitchFamily="18" charset="0"/>
              </a:rPr>
              <a:t>Jan 29</a:t>
            </a:r>
            <a:r>
              <a:rPr lang="en-US" sz="2800" baseline="30000" dirty="0">
                <a:latin typeface="Times" panose="02020603050405020304" pitchFamily="18" charset="0"/>
                <a:cs typeface="Times" panose="02020603050405020304" pitchFamily="18" charset="0"/>
              </a:rPr>
              <a:t>th</a:t>
            </a:r>
            <a:r>
              <a:rPr lang="en-US" sz="2800" dirty="0">
                <a:latin typeface="Times" panose="02020603050405020304" pitchFamily="18" charset="0"/>
                <a:cs typeface="Times" panose="02020603050405020304" pitchFamily="18" charset="0"/>
              </a:rPr>
              <a:t>, Expiry date.</a:t>
            </a:r>
          </a:p>
          <a:p>
            <a:pPr indent="-228600">
              <a:buFont typeface="Arial" panose="020B0604020202020204" pitchFamily="34" charset="0"/>
              <a:buChar char="•"/>
            </a:pPr>
            <a:r>
              <a:rPr lang="en-US" sz="2800" dirty="0">
                <a:latin typeface="Times" panose="02020603050405020304" pitchFamily="18" charset="0"/>
                <a:cs typeface="Times" panose="02020603050405020304" pitchFamily="18" charset="0"/>
              </a:rPr>
              <a:t>A $39 Strike Price trading at $42.00 per contract.</a:t>
            </a:r>
          </a:p>
          <a:p>
            <a:pPr indent="-228600">
              <a:buFont typeface="Arial" panose="020B0604020202020204" pitchFamily="34" charset="0"/>
              <a:buChar char="•"/>
            </a:pPr>
            <a:endParaRPr lang="en-US" sz="2000" dirty="0"/>
          </a:p>
          <a:p>
            <a:pPr indent="-228600">
              <a:buFont typeface="Arial" panose="020B0604020202020204" pitchFamily="34" charset="0"/>
              <a:buChar char="•"/>
            </a:pPr>
            <a:endParaRPr lang="en-US" sz="2000" dirty="0"/>
          </a:p>
        </p:txBody>
      </p:sp>
      <mc:AlternateContent xmlns:mc="http://schemas.openxmlformats.org/markup-compatibility/2006" xmlns:p14="http://schemas.microsoft.com/office/powerpoint/2010/main">
        <mc:Choice Requires="p14">
          <p:contentPart p14:bwMode="auto" r:id="rId3">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sp>
        <p:nvSpPr>
          <p:cNvPr id="27"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E72945"/>
          </a:solidFill>
          <a:ln w="34925">
            <a:solidFill>
              <a:srgbClr val="E7294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8696D2C-8B68-4063-9449-A803E9C321E0}"/>
              </a:ext>
            </a:extLst>
          </p:cNvPr>
          <p:cNvPicPr>
            <a:picLocks noChangeAspect="1"/>
          </p:cNvPicPr>
          <p:nvPr/>
        </p:nvPicPr>
        <p:blipFill>
          <a:blip r:embed="rId5"/>
          <a:stretch>
            <a:fillRect/>
          </a:stretch>
        </p:blipFill>
        <p:spPr>
          <a:xfrm>
            <a:off x="1397934" y="2207958"/>
            <a:ext cx="9396130" cy="4510142"/>
          </a:xfrm>
          <a:prstGeom prst="rect">
            <a:avLst/>
          </a:prstGeom>
        </p:spPr>
      </p:pic>
    </p:spTree>
    <p:extLst>
      <p:ext uri="{BB962C8B-B14F-4D97-AF65-F5344CB8AC3E}">
        <p14:creationId xmlns:p14="http://schemas.microsoft.com/office/powerpoint/2010/main" val="2556271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71ED-3D6E-41B7-99B6-E9818480E179}"/>
              </a:ext>
            </a:extLst>
          </p:cNvPr>
          <p:cNvSpPr>
            <a:spLocks noGrp="1"/>
          </p:cNvSpPr>
          <p:nvPr>
            <p:ph type="title"/>
          </p:nvPr>
        </p:nvSpPr>
        <p:spPr/>
        <p:txBody>
          <a:bodyPr/>
          <a:lstStyle/>
          <a:p>
            <a:r>
              <a:rPr lang="en-US" dirty="0"/>
              <a:t>The Payout</a:t>
            </a:r>
          </a:p>
        </p:txBody>
      </p:sp>
      <p:sp>
        <p:nvSpPr>
          <p:cNvPr id="3" name="Content Placeholder 2">
            <a:extLst>
              <a:ext uri="{FF2B5EF4-FFF2-40B4-BE49-F238E27FC236}">
                <a16:creationId xmlns:a16="http://schemas.microsoft.com/office/drawing/2014/main" id="{8490D7E2-D364-481A-873F-1E2BF767C0E0}"/>
              </a:ext>
            </a:extLst>
          </p:cNvPr>
          <p:cNvSpPr>
            <a:spLocks noGrp="1"/>
          </p:cNvSpPr>
          <p:nvPr>
            <p:ph idx="1"/>
          </p:nvPr>
        </p:nvSpPr>
        <p:spPr/>
        <p:txBody>
          <a:bodyPr vert="horz" lIns="91440" tIns="45720" rIns="91440" bIns="45720" rtlCol="0" anchor="t">
            <a:normAutofit/>
          </a:bodyPr>
          <a:lstStyle/>
          <a:p>
            <a:r>
              <a:rPr lang="en-US" dirty="0">
                <a:latin typeface="Times" panose="02020603050405020304" pitchFamily="18" charset="0"/>
                <a:ea typeface="+mn-lt"/>
                <a:cs typeface="Times" panose="02020603050405020304" pitchFamily="18" charset="0"/>
              </a:rPr>
              <a:t>The $39 GME Call Option, expiring on 29</a:t>
            </a:r>
            <a:r>
              <a:rPr lang="en-US" baseline="30000" dirty="0">
                <a:latin typeface="Times" panose="02020603050405020304" pitchFamily="18" charset="0"/>
                <a:ea typeface="+mn-lt"/>
                <a:cs typeface="Times" panose="02020603050405020304" pitchFamily="18" charset="0"/>
              </a:rPr>
              <a:t>th</a:t>
            </a:r>
            <a:r>
              <a:rPr lang="en-US" dirty="0">
                <a:latin typeface="Times" panose="02020603050405020304" pitchFamily="18" charset="0"/>
                <a:ea typeface="+mn-lt"/>
                <a:cs typeface="Times" panose="02020603050405020304" pitchFamily="18" charset="0"/>
              </a:rPr>
              <a:t>, was trading for $42, a cost of $3 for the call options, so their profit is:</a:t>
            </a:r>
          </a:p>
          <a:p>
            <a:pPr lvl="1"/>
            <a:r>
              <a:rPr lang="en-US" sz="2400" dirty="0">
                <a:latin typeface="Times" panose="02020603050405020304" pitchFamily="18" charset="0"/>
                <a:ea typeface="+mn-lt"/>
                <a:cs typeface="Times" panose="02020603050405020304" pitchFamily="18" charset="0"/>
              </a:rPr>
              <a:t>$76.79 – ($39 + $3) = $34.79</a:t>
            </a:r>
            <a:r>
              <a:rPr lang="en-US" dirty="0">
                <a:latin typeface="Times" panose="02020603050405020304" pitchFamily="18" charset="0"/>
                <a:ea typeface="+mn-lt"/>
                <a:cs typeface="Times" panose="02020603050405020304" pitchFamily="18" charset="0"/>
              </a:rPr>
              <a:t> </a:t>
            </a:r>
          </a:p>
          <a:p>
            <a:r>
              <a:rPr lang="en-US" dirty="0">
                <a:latin typeface="Times" panose="02020603050405020304" pitchFamily="18" charset="0"/>
                <a:ea typeface="+mn-lt"/>
                <a:cs typeface="Times" panose="02020603050405020304" pitchFamily="18" charset="0"/>
              </a:rPr>
              <a:t>If they bought one contract that equates to $3479 ($34.79 * 100)</a:t>
            </a:r>
          </a:p>
          <a:p>
            <a:r>
              <a:rPr lang="en-US" dirty="0">
                <a:latin typeface="Times" panose="02020603050405020304" pitchFamily="18" charset="0"/>
                <a:ea typeface="+mn-lt"/>
                <a:cs typeface="Times" panose="02020603050405020304" pitchFamily="18" charset="0"/>
              </a:rPr>
              <a:t>An individual who bought this option at $3 would then have seen a return on investment of:</a:t>
            </a:r>
          </a:p>
          <a:p>
            <a:pPr lvl="1"/>
            <a:r>
              <a:rPr lang="en-US" dirty="0">
                <a:latin typeface="Times" panose="02020603050405020304" pitchFamily="18" charset="0"/>
                <a:ea typeface="+mn-lt"/>
                <a:cs typeface="Times" panose="02020603050405020304" pitchFamily="18" charset="0"/>
              </a:rPr>
              <a:t>(3479 / 300)  * 100 = 1160% </a:t>
            </a:r>
          </a:p>
          <a:p>
            <a:pPr marL="0" indent="0">
              <a:buNone/>
            </a:pP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731606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D3AF-6156-430E-9271-A1786CFC0C96}"/>
              </a:ext>
            </a:extLst>
          </p:cNvPr>
          <p:cNvSpPr>
            <a:spLocks noGrp="1"/>
          </p:cNvSpPr>
          <p:nvPr>
            <p:ph type="title"/>
          </p:nvPr>
        </p:nvSpPr>
        <p:spPr/>
        <p:txBody>
          <a:bodyPr/>
          <a:lstStyle/>
          <a:p>
            <a:r>
              <a:rPr lang="en-US" dirty="0"/>
              <a:t>The Role of Mathematics</a:t>
            </a:r>
          </a:p>
        </p:txBody>
      </p:sp>
      <p:sp>
        <p:nvSpPr>
          <p:cNvPr id="3" name="Content Placeholder 2">
            <a:extLst>
              <a:ext uri="{FF2B5EF4-FFF2-40B4-BE49-F238E27FC236}">
                <a16:creationId xmlns:a16="http://schemas.microsoft.com/office/drawing/2014/main" id="{5E4FEE78-BB01-411C-BBE3-FECFE7E2B647}"/>
              </a:ext>
            </a:extLst>
          </p:cNvPr>
          <p:cNvSpPr>
            <a:spLocks noGrp="1"/>
          </p:cNvSpPr>
          <p:nvPr>
            <p:ph idx="1"/>
          </p:nvPr>
        </p:nvSpPr>
        <p:spPr/>
        <p:txBody>
          <a:bodyPr vert="horz" lIns="91440" tIns="45720" rIns="91440" bIns="45720" rtlCol="0" anchor="t">
            <a:normAutofit/>
          </a:bodyPr>
          <a:lstStyle/>
          <a:p>
            <a:r>
              <a:rPr lang="en-US" dirty="0">
                <a:latin typeface="Times"/>
                <a:ea typeface="+mn-lt"/>
                <a:cs typeface="+mn-lt"/>
              </a:rPr>
              <a:t>Moving forward it's important for established investors to not forget where much of modern finances draws its roots from, mathematics, so that next time, Hedge Funds with decades worth of financial experience do not find themselves out $70 billion, lost to some stranger behind a screen whose username is “Roaring Kitty.”      </a:t>
            </a:r>
            <a:r>
              <a:rPr lang="en-US" dirty="0">
                <a:ea typeface="+mn-lt"/>
                <a:cs typeface="+mn-lt"/>
              </a:rPr>
              <a:t>  </a:t>
            </a:r>
            <a:endParaRPr lang="en-US" dirty="0"/>
          </a:p>
        </p:txBody>
      </p:sp>
    </p:spTree>
    <p:extLst>
      <p:ext uri="{BB962C8B-B14F-4D97-AF65-F5344CB8AC3E}">
        <p14:creationId xmlns:p14="http://schemas.microsoft.com/office/powerpoint/2010/main" val="348797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EA708-6534-44A2-90A2-AABF7E764835}"/>
              </a:ext>
            </a:extLst>
          </p:cNvPr>
          <p:cNvSpPr>
            <a:spLocks noGrp="1"/>
          </p:cNvSpPr>
          <p:nvPr>
            <p:ph type="title"/>
          </p:nvPr>
        </p:nvSpPr>
        <p:spPr>
          <a:xfrm>
            <a:off x="247507" y="639520"/>
            <a:ext cx="4202571" cy="1719072"/>
          </a:xfrm>
        </p:spPr>
        <p:txBody>
          <a:bodyPr vert="horz" lIns="91440" tIns="45720" rIns="91440" bIns="45720" rtlCol="0" anchor="b">
            <a:normAutofit fontScale="90000"/>
          </a:bodyPr>
          <a:lstStyle/>
          <a:p>
            <a:pPr algn="ctr"/>
            <a:r>
              <a:rPr lang="en-US" sz="5400" dirty="0"/>
              <a:t>GameStop </a:t>
            </a:r>
            <a:br>
              <a:rPr lang="en-US" sz="5400" dirty="0"/>
            </a:br>
            <a:r>
              <a:rPr lang="en-US" sz="5400" dirty="0"/>
              <a:t>Change</a:t>
            </a:r>
          </a:p>
        </p:txBody>
      </p:sp>
      <p:sp>
        <p:nvSpPr>
          <p:cNvPr id="17"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E72945"/>
          </a:solidFill>
          <a:ln w="38100" cap="rnd">
            <a:solidFill>
              <a:srgbClr val="E7294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D716F7A-731A-41C2-8A4B-C404A8A964A5}"/>
              </a:ext>
            </a:extLst>
          </p:cNvPr>
          <p:cNvSpPr>
            <a:spLocks noGrp="1"/>
          </p:cNvSpPr>
          <p:nvPr>
            <p:ph type="body" sz="half" idx="2"/>
          </p:nvPr>
        </p:nvSpPr>
        <p:spPr>
          <a:xfrm>
            <a:off x="630936" y="2807208"/>
            <a:ext cx="3583554" cy="3410712"/>
          </a:xfrm>
        </p:spPr>
        <p:txBody>
          <a:bodyPr vert="horz" lIns="91440" tIns="45720" rIns="91440" bIns="45720" rtlCol="0" anchor="t">
            <a:normAutofit fontScale="77500" lnSpcReduction="20000"/>
          </a:bodyPr>
          <a:lstStyle/>
          <a:p>
            <a:pPr indent="-228600">
              <a:buFont typeface="Arial" panose="020B0604020202020204" pitchFamily="34" charset="0"/>
              <a:buChar char="•"/>
            </a:pPr>
            <a:r>
              <a:rPr lang="en-US" dirty="0">
                <a:latin typeface="Times New Roman"/>
                <a:cs typeface="Times New Roman"/>
              </a:rPr>
              <a:t>At the height of the Squeeze, GME’s price per share had reached a pre-market value of over $500 per share. </a:t>
            </a:r>
          </a:p>
          <a:p>
            <a:pPr indent="-228600">
              <a:buFont typeface="Arial" panose="020B0604020202020204" pitchFamily="34" charset="0"/>
              <a:buChar char="•"/>
            </a:pPr>
            <a:r>
              <a:rPr lang="en-US" dirty="0">
                <a:latin typeface="Times New Roman"/>
                <a:cs typeface="Times New Roman"/>
              </a:rPr>
              <a:t>Nearly 30 times the $17.25 valuation it had at the beginning of January. </a:t>
            </a:r>
          </a:p>
          <a:p>
            <a:pPr indent="-228600">
              <a:buFont typeface="Arial" panose="020B0604020202020204" pitchFamily="34" charset="0"/>
              <a:buChar char="•"/>
            </a:pPr>
            <a:endParaRPr lang="en-US" b="1" dirty="0">
              <a:latin typeface="Times New Roman"/>
              <a:cs typeface="Times New Roman"/>
            </a:endParaRP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9" name="Ink 18">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8" name="Picture 8" descr="Chart, line chart&#10;&#10;Description automatically generated">
            <a:extLst>
              <a:ext uri="{FF2B5EF4-FFF2-40B4-BE49-F238E27FC236}">
                <a16:creationId xmlns:a16="http://schemas.microsoft.com/office/drawing/2014/main" id="{5AAE6E31-43EE-4476-9686-094A118C4A35}"/>
              </a:ext>
            </a:extLst>
          </p:cNvPr>
          <p:cNvPicPr>
            <a:picLocks noChangeAspect="1"/>
          </p:cNvPicPr>
          <p:nvPr/>
        </p:nvPicPr>
        <p:blipFill>
          <a:blip r:embed="rId5"/>
          <a:stretch>
            <a:fillRect/>
          </a:stretch>
        </p:blipFill>
        <p:spPr>
          <a:xfrm>
            <a:off x="4654295" y="1418291"/>
            <a:ext cx="7428611" cy="4327166"/>
          </a:xfrm>
          <a:prstGeom prst="rect">
            <a:avLst/>
          </a:prstGeom>
        </p:spPr>
      </p:pic>
    </p:spTree>
    <p:extLst>
      <p:ext uri="{BB962C8B-B14F-4D97-AF65-F5344CB8AC3E}">
        <p14:creationId xmlns:p14="http://schemas.microsoft.com/office/powerpoint/2010/main" val="576394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96C3C-3FD3-4797-BD63-A810C4E5EFD7}"/>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973977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C67E-BAAC-4ADC-8F3F-4C81AD3A2831}"/>
              </a:ext>
            </a:extLst>
          </p:cNvPr>
          <p:cNvSpPr>
            <a:spLocks noGrp="1"/>
          </p:cNvSpPr>
          <p:nvPr>
            <p:ph type="title"/>
          </p:nvPr>
        </p:nvSpPr>
        <p:spPr/>
        <p:txBody>
          <a:bodyPr/>
          <a:lstStyle/>
          <a:p>
            <a:r>
              <a:rPr lang="en-US" dirty="0"/>
              <a:t>The Players</a:t>
            </a:r>
          </a:p>
        </p:txBody>
      </p:sp>
      <p:sp>
        <p:nvSpPr>
          <p:cNvPr id="3" name="Content Placeholder 2">
            <a:extLst>
              <a:ext uri="{FF2B5EF4-FFF2-40B4-BE49-F238E27FC236}">
                <a16:creationId xmlns:a16="http://schemas.microsoft.com/office/drawing/2014/main" id="{C2A425F5-69A1-4BA1-A2BA-0CC059E70B0C}"/>
              </a:ext>
            </a:extLst>
          </p:cNvPr>
          <p:cNvSpPr>
            <a:spLocks noGrp="1"/>
          </p:cNvSpPr>
          <p:nvPr>
            <p:ph idx="1"/>
          </p:nvPr>
        </p:nvSpPr>
        <p:spPr/>
        <p:txBody>
          <a:bodyPr vert="horz" lIns="91440" tIns="45720" rIns="91440" bIns="45720" rtlCol="0" anchor="t">
            <a:normAutofit/>
          </a:bodyPr>
          <a:lstStyle/>
          <a:p>
            <a:r>
              <a:rPr lang="en-US" dirty="0">
                <a:latin typeface="Times New Roman"/>
                <a:ea typeface="+mn-lt"/>
                <a:cs typeface="+mn-lt"/>
              </a:rPr>
              <a:t>GameStop: An American high street shop that sells game, consoles, 	and other electronics. </a:t>
            </a:r>
          </a:p>
          <a:p>
            <a:r>
              <a:rPr lang="en-US" dirty="0">
                <a:latin typeface="Times New Roman"/>
                <a:ea typeface="+mn-lt"/>
                <a:cs typeface="+mn-lt"/>
              </a:rPr>
              <a:t>Hedge Funds: A fancy name for an investment partnership that has 	freer rein to invest aggressively compared to mutual funds.</a:t>
            </a:r>
          </a:p>
          <a:p>
            <a:r>
              <a:rPr lang="en-US" dirty="0">
                <a:latin typeface="Times New Roman"/>
                <a:ea typeface="+mn-lt"/>
                <a:cs typeface="+mn-lt"/>
              </a:rPr>
              <a:t>Retail investors: Non-professional investors who conduct their 	transactions through online platforms they control themselves.</a:t>
            </a:r>
          </a:p>
          <a:p>
            <a:pPr lvl="1"/>
            <a:r>
              <a:rPr lang="en-US" dirty="0">
                <a:latin typeface="Times New Roman"/>
                <a:cs typeface="Times New Roman"/>
              </a:rPr>
              <a:t>Many of which frequented the </a:t>
            </a:r>
            <a:r>
              <a:rPr lang="en-US" dirty="0">
                <a:latin typeface="Times New Roman"/>
                <a:ea typeface="+mn-lt"/>
                <a:cs typeface="+mn-lt"/>
              </a:rPr>
              <a:t>r/</a:t>
            </a:r>
            <a:r>
              <a:rPr lang="en-US" dirty="0" err="1">
                <a:latin typeface="Times New Roman"/>
                <a:ea typeface="+mn-lt"/>
                <a:cs typeface="+mn-lt"/>
              </a:rPr>
              <a:t>WallStreetBets</a:t>
            </a:r>
            <a:r>
              <a:rPr lang="en-US" dirty="0">
                <a:latin typeface="Times New Roman"/>
                <a:ea typeface="+mn-lt"/>
                <a:cs typeface="+mn-lt"/>
              </a:rPr>
              <a:t> subreddit.</a:t>
            </a:r>
          </a:p>
          <a:p>
            <a:pPr marL="0" indent="0">
              <a:buNone/>
            </a:pPr>
            <a:endParaRPr lang="en-US" dirty="0">
              <a:latin typeface="Times New Roman"/>
              <a:ea typeface="+mn-lt"/>
              <a:cs typeface="+mn-lt"/>
            </a:endParaRPr>
          </a:p>
          <a:p>
            <a:endParaRPr lang="en-US" dirty="0">
              <a:latin typeface="Times New Roman"/>
              <a:ea typeface="+mn-lt"/>
              <a:cs typeface="+mn-lt"/>
            </a:endParaRPr>
          </a:p>
          <a:p>
            <a:pPr marL="0" indent="0">
              <a:buNone/>
            </a:pPr>
            <a:endParaRPr lang="en-US" dirty="0"/>
          </a:p>
        </p:txBody>
      </p:sp>
    </p:spTree>
    <p:extLst>
      <p:ext uri="{BB962C8B-B14F-4D97-AF65-F5344CB8AC3E}">
        <p14:creationId xmlns:p14="http://schemas.microsoft.com/office/powerpoint/2010/main" val="322933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99C4A-2645-45D7-B98A-77CD816C1129}"/>
              </a:ext>
            </a:extLst>
          </p:cNvPr>
          <p:cNvSpPr>
            <a:spLocks noGrp="1"/>
          </p:cNvSpPr>
          <p:nvPr>
            <p:ph type="title"/>
          </p:nvPr>
        </p:nvSpPr>
        <p:spPr/>
        <p:txBody>
          <a:bodyPr/>
          <a:lstStyle/>
          <a:p>
            <a:r>
              <a:rPr lang="en-US" dirty="0"/>
              <a:t>What even is a stock?</a:t>
            </a:r>
          </a:p>
        </p:txBody>
      </p:sp>
      <p:sp>
        <p:nvSpPr>
          <p:cNvPr id="3" name="Content Placeholder 2">
            <a:extLst>
              <a:ext uri="{FF2B5EF4-FFF2-40B4-BE49-F238E27FC236}">
                <a16:creationId xmlns:a16="http://schemas.microsoft.com/office/drawing/2014/main" id="{A19C01D7-1187-468B-81BE-41BD8C368BF9}"/>
              </a:ext>
            </a:extLst>
          </p:cNvPr>
          <p:cNvSpPr>
            <a:spLocks noGrp="1"/>
          </p:cNvSpPr>
          <p:nvPr>
            <p:ph idx="1"/>
          </p:nvPr>
        </p:nvSpPr>
        <p:spPr/>
        <p:txBody>
          <a:bodyPr vert="horz" lIns="91440" tIns="45720" rIns="91440" bIns="45720" rtlCol="0" anchor="t">
            <a:normAutofit/>
          </a:bodyPr>
          <a:lstStyle/>
          <a:p>
            <a:r>
              <a:rPr lang="en-US" dirty="0">
                <a:latin typeface="Times New Roman"/>
                <a:ea typeface="+mn-lt"/>
                <a:cs typeface="+mn-lt"/>
              </a:rPr>
              <a:t>A stock is an investment, when an individual purchases a company’s stock, they are purchasing a small piece of ownership in that company, called a share.</a:t>
            </a:r>
          </a:p>
          <a:p>
            <a:r>
              <a:rPr lang="en-US" dirty="0">
                <a:latin typeface="Times New Roman"/>
                <a:ea typeface="+mn-lt"/>
                <a:cs typeface="+mn-lt"/>
              </a:rPr>
              <a:t>Stocks carry more risk than other investments, but they also have the potential to reap higher rewards, making them an attractive investment opportunity. </a:t>
            </a:r>
            <a:endParaRPr lang="en-US" dirty="0"/>
          </a:p>
        </p:txBody>
      </p:sp>
    </p:spTree>
    <p:extLst>
      <p:ext uri="{BB962C8B-B14F-4D97-AF65-F5344CB8AC3E}">
        <p14:creationId xmlns:p14="http://schemas.microsoft.com/office/powerpoint/2010/main" val="797940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9EA708-6534-44A2-90A2-AABF7E764835}"/>
              </a:ext>
            </a:extLst>
          </p:cNvPr>
          <p:cNvSpPr>
            <a:spLocks noGrp="1"/>
          </p:cNvSpPr>
          <p:nvPr>
            <p:ph type="title"/>
          </p:nvPr>
        </p:nvSpPr>
        <p:spPr>
          <a:xfrm>
            <a:off x="0" y="671402"/>
            <a:ext cx="4754944" cy="1719072"/>
          </a:xfrm>
        </p:spPr>
        <p:txBody>
          <a:bodyPr vert="horz" lIns="91440" tIns="45720" rIns="91440" bIns="45720" rtlCol="0" anchor="ctr">
            <a:normAutofit/>
          </a:bodyPr>
          <a:lstStyle/>
          <a:p>
            <a:pPr algn="ctr">
              <a:lnSpc>
                <a:spcPct val="90000"/>
              </a:lnSpc>
            </a:pPr>
            <a:r>
              <a:rPr lang="en-US" sz="5400" dirty="0"/>
              <a:t>The Market</a:t>
            </a:r>
          </a:p>
        </p:txBody>
      </p:sp>
      <p:sp>
        <p:nvSpPr>
          <p:cNvPr id="2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E72945"/>
          </a:solidFill>
          <a:ln w="38100" cap="rnd">
            <a:solidFill>
              <a:srgbClr val="E72945"/>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D716F7A-731A-41C2-8A4B-C404A8A964A5}"/>
              </a:ext>
            </a:extLst>
          </p:cNvPr>
          <p:cNvSpPr>
            <a:spLocks noGrp="1"/>
          </p:cNvSpPr>
          <p:nvPr>
            <p:ph type="body" sz="half" idx="2"/>
          </p:nvPr>
        </p:nvSpPr>
        <p:spPr>
          <a:xfrm>
            <a:off x="630936" y="2807208"/>
            <a:ext cx="5121226" cy="4050792"/>
          </a:xfrm>
        </p:spPr>
        <p:txBody>
          <a:bodyPr vert="horz" lIns="91440" tIns="45720" rIns="91440" bIns="45720" rtlCol="0" anchor="t">
            <a:normAutofit/>
          </a:bodyPr>
          <a:lstStyle/>
          <a:p>
            <a:pPr marL="342900" indent="-342900">
              <a:buFont typeface="Arial" panose="020B0604020202020204" pitchFamily="34" charset="0"/>
              <a:buChar char="•"/>
            </a:pPr>
            <a:r>
              <a:rPr lang="en-US" sz="2800" dirty="0">
                <a:latin typeface="Times New Roman"/>
                <a:ea typeface="+mn-lt"/>
                <a:cs typeface="+mn-lt"/>
              </a:rPr>
              <a:t> It’s believed that the stock market is “efficient,” since all market prices theoretically reflect all given knowledge available about the stock. </a:t>
            </a:r>
          </a:p>
          <a:p>
            <a:pPr marL="342900" indent="-342900">
              <a:buFont typeface="Arial" panose="020B0604020202020204" pitchFamily="34" charset="0"/>
              <a:buChar char="•"/>
            </a:pPr>
            <a:r>
              <a:rPr lang="en-US" sz="2800" dirty="0">
                <a:latin typeface="Times New Roman"/>
                <a:ea typeface="+mn-lt"/>
                <a:cs typeface="+mn-lt"/>
              </a:rPr>
              <a:t>When do stocks increase or decrease in value then? </a:t>
            </a:r>
          </a:p>
          <a:p>
            <a:pPr marL="342900" indent="-342900">
              <a:buFont typeface="Arial" panose="020B0604020202020204" pitchFamily="34" charset="0"/>
              <a:buChar char="•"/>
            </a:pPr>
            <a:endParaRPr lang="en-US" sz="2400" dirty="0">
              <a:latin typeface="Times New Roman"/>
            </a:endParaRPr>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30" name="Ink 29">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4">
            <a:extLst>
              <a:ext uri="{FF2B5EF4-FFF2-40B4-BE49-F238E27FC236}">
                <a16:creationId xmlns:a16="http://schemas.microsoft.com/office/drawing/2014/main" id="{33638470-750B-45E0-B868-CF4FE5BE0EBD}"/>
              </a:ext>
            </a:extLst>
          </p:cNvPr>
          <p:cNvPicPr>
            <a:picLocks noChangeAspect="1"/>
          </p:cNvPicPr>
          <p:nvPr/>
        </p:nvPicPr>
        <p:blipFill>
          <a:blip r:embed="rId5"/>
          <a:stretch>
            <a:fillRect/>
          </a:stretch>
        </p:blipFill>
        <p:spPr>
          <a:xfrm>
            <a:off x="6017636" y="875412"/>
            <a:ext cx="5495280" cy="5107176"/>
          </a:xfrm>
          <a:prstGeom prst="rect">
            <a:avLst/>
          </a:prstGeom>
        </p:spPr>
      </p:pic>
    </p:spTree>
    <p:extLst>
      <p:ext uri="{BB962C8B-B14F-4D97-AF65-F5344CB8AC3E}">
        <p14:creationId xmlns:p14="http://schemas.microsoft.com/office/powerpoint/2010/main" val="359637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C473-AEA8-4F89-BDB1-18BAEF1336EF}"/>
              </a:ext>
            </a:extLst>
          </p:cNvPr>
          <p:cNvSpPr>
            <a:spLocks noGrp="1"/>
          </p:cNvSpPr>
          <p:nvPr>
            <p:ph type="title"/>
          </p:nvPr>
        </p:nvSpPr>
        <p:spPr/>
        <p:txBody>
          <a:bodyPr/>
          <a:lstStyle/>
          <a:p>
            <a:r>
              <a:rPr lang="en-US" dirty="0"/>
              <a:t>The Dividend Discount Model</a:t>
            </a:r>
          </a:p>
        </p:txBody>
      </p:sp>
      <p:sp>
        <p:nvSpPr>
          <p:cNvPr id="3" name="Content Placeholder 2">
            <a:extLst>
              <a:ext uri="{FF2B5EF4-FFF2-40B4-BE49-F238E27FC236}">
                <a16:creationId xmlns:a16="http://schemas.microsoft.com/office/drawing/2014/main" id="{AFB4B554-8581-4693-B2F8-C2144CC7293C}"/>
              </a:ext>
            </a:extLst>
          </p:cNvPr>
          <p:cNvSpPr>
            <a:spLocks noGrp="1"/>
          </p:cNvSpPr>
          <p:nvPr>
            <p:ph idx="1"/>
          </p:nvPr>
        </p:nvSpPr>
        <p:spPr/>
        <p:txBody>
          <a:bodyPr vert="horz" lIns="91440" tIns="45720" rIns="91440" bIns="45720" rtlCol="0" anchor="t">
            <a:normAutofit/>
          </a:bodyPr>
          <a:lstStyle/>
          <a:p>
            <a:r>
              <a:rPr lang="en-US" dirty="0">
                <a:latin typeface="Times New Roman"/>
                <a:ea typeface="+mn-lt"/>
                <a:cs typeface="+mn-lt"/>
              </a:rPr>
              <a:t>The dividend discount model (DDM) is a quantitative method used to predict the price of a company’s stock based on the theory that its stock’s present-day worth is the sum of all its future dividend payments, discounted back to their present value. </a:t>
            </a:r>
            <a:endParaRPr lang="en-US" dirty="0"/>
          </a:p>
        </p:txBody>
      </p:sp>
    </p:spTree>
    <p:extLst>
      <p:ext uri="{BB962C8B-B14F-4D97-AF65-F5344CB8AC3E}">
        <p14:creationId xmlns:p14="http://schemas.microsoft.com/office/powerpoint/2010/main" val="213655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57B8-9329-45FC-A77C-30B8EA8FF24B}"/>
              </a:ext>
            </a:extLst>
          </p:cNvPr>
          <p:cNvSpPr>
            <a:spLocks noGrp="1"/>
          </p:cNvSpPr>
          <p:nvPr>
            <p:ph type="title"/>
          </p:nvPr>
        </p:nvSpPr>
        <p:spPr>
          <a:xfrm>
            <a:off x="838200" y="365125"/>
            <a:ext cx="4290204" cy="1268054"/>
          </a:xfrm>
        </p:spPr>
        <p:txBody>
          <a:bodyPr>
            <a:normAutofit/>
          </a:bodyPr>
          <a:lstStyle/>
          <a:p>
            <a:r>
              <a:rPr lang="en-US" dirty="0"/>
              <a:t>The Proof pt. 1</a:t>
            </a:r>
          </a:p>
        </p:txBody>
      </p:sp>
      <p:pic>
        <p:nvPicPr>
          <p:cNvPr id="5" name="Picture 5" descr="A picture containing diagram&#10;&#10;Description automatically generated">
            <a:extLst>
              <a:ext uri="{FF2B5EF4-FFF2-40B4-BE49-F238E27FC236}">
                <a16:creationId xmlns:a16="http://schemas.microsoft.com/office/drawing/2014/main" id="{8241AA68-938D-4AF6-8A9A-D00CDD480927}"/>
              </a:ext>
            </a:extLst>
          </p:cNvPr>
          <p:cNvPicPr>
            <a:picLocks noChangeAspect="1"/>
          </p:cNvPicPr>
          <p:nvPr/>
        </p:nvPicPr>
        <p:blipFill>
          <a:blip r:embed="rId2"/>
          <a:stretch>
            <a:fillRect/>
          </a:stretch>
        </p:blipFill>
        <p:spPr>
          <a:xfrm>
            <a:off x="2704379" y="2043378"/>
            <a:ext cx="6797614" cy="1385622"/>
          </a:xfrm>
          <a:prstGeom prst="rect">
            <a:avLst/>
          </a:prstGeom>
        </p:spPr>
      </p:pic>
      <p:pic>
        <p:nvPicPr>
          <p:cNvPr id="6" name="Picture 6" descr="Text, letter&#10;&#10;Description automatically generated">
            <a:extLst>
              <a:ext uri="{FF2B5EF4-FFF2-40B4-BE49-F238E27FC236}">
                <a16:creationId xmlns:a16="http://schemas.microsoft.com/office/drawing/2014/main" id="{E27CEC48-1444-44CE-B47D-1D7C6A525001}"/>
              </a:ext>
            </a:extLst>
          </p:cNvPr>
          <p:cNvPicPr>
            <a:picLocks noChangeAspect="1"/>
          </p:cNvPicPr>
          <p:nvPr/>
        </p:nvPicPr>
        <p:blipFill>
          <a:blip r:embed="rId3"/>
          <a:stretch>
            <a:fillRect/>
          </a:stretch>
        </p:blipFill>
        <p:spPr>
          <a:xfrm>
            <a:off x="2690002" y="3569112"/>
            <a:ext cx="6811991" cy="2923763"/>
          </a:xfrm>
          <a:prstGeom prst="rect">
            <a:avLst/>
          </a:prstGeom>
        </p:spPr>
      </p:pic>
    </p:spTree>
    <p:extLst>
      <p:ext uri="{BB962C8B-B14F-4D97-AF65-F5344CB8AC3E}">
        <p14:creationId xmlns:p14="http://schemas.microsoft.com/office/powerpoint/2010/main" val="2192766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57B8-9329-45FC-A77C-30B8EA8FF24B}"/>
              </a:ext>
            </a:extLst>
          </p:cNvPr>
          <p:cNvSpPr>
            <a:spLocks noGrp="1"/>
          </p:cNvSpPr>
          <p:nvPr>
            <p:ph type="title"/>
          </p:nvPr>
        </p:nvSpPr>
        <p:spPr>
          <a:xfrm>
            <a:off x="838200" y="365125"/>
            <a:ext cx="4203939" cy="1268054"/>
          </a:xfrm>
        </p:spPr>
        <p:txBody>
          <a:bodyPr>
            <a:normAutofit/>
          </a:bodyPr>
          <a:lstStyle/>
          <a:p>
            <a:r>
              <a:rPr lang="en-US" dirty="0"/>
              <a:t>The Proof pt. 2</a:t>
            </a:r>
          </a:p>
        </p:txBody>
      </p:sp>
      <p:pic>
        <p:nvPicPr>
          <p:cNvPr id="7" name="Picture 7">
            <a:extLst>
              <a:ext uri="{FF2B5EF4-FFF2-40B4-BE49-F238E27FC236}">
                <a16:creationId xmlns:a16="http://schemas.microsoft.com/office/drawing/2014/main" id="{E6D48726-71BA-4280-8D6A-11DEF72B3DD2}"/>
              </a:ext>
            </a:extLst>
          </p:cNvPr>
          <p:cNvPicPr>
            <a:picLocks noChangeAspect="1"/>
          </p:cNvPicPr>
          <p:nvPr/>
        </p:nvPicPr>
        <p:blipFill>
          <a:blip r:embed="rId2"/>
          <a:stretch>
            <a:fillRect/>
          </a:stretch>
        </p:blipFill>
        <p:spPr>
          <a:xfrm>
            <a:off x="3164456" y="1856306"/>
            <a:ext cx="5863087" cy="2558006"/>
          </a:xfrm>
          <a:prstGeom prst="rect">
            <a:avLst/>
          </a:prstGeom>
        </p:spPr>
      </p:pic>
      <p:pic>
        <p:nvPicPr>
          <p:cNvPr id="4" name="Picture 7" descr="Text&#10;&#10;Description automatically generated">
            <a:extLst>
              <a:ext uri="{FF2B5EF4-FFF2-40B4-BE49-F238E27FC236}">
                <a16:creationId xmlns:a16="http://schemas.microsoft.com/office/drawing/2014/main" id="{11DE47E2-27D9-48DB-8BB4-C62EF237F2A0}"/>
              </a:ext>
            </a:extLst>
          </p:cNvPr>
          <p:cNvPicPr>
            <a:picLocks noChangeAspect="1"/>
          </p:cNvPicPr>
          <p:nvPr/>
        </p:nvPicPr>
        <p:blipFill>
          <a:blip r:embed="rId3"/>
          <a:stretch>
            <a:fillRect/>
          </a:stretch>
        </p:blipFill>
        <p:spPr>
          <a:xfrm>
            <a:off x="3092569" y="4414312"/>
            <a:ext cx="6006859" cy="2443222"/>
          </a:xfrm>
          <a:prstGeom prst="rect">
            <a:avLst/>
          </a:prstGeom>
        </p:spPr>
      </p:pic>
    </p:spTree>
    <p:extLst>
      <p:ext uri="{BB962C8B-B14F-4D97-AF65-F5344CB8AC3E}">
        <p14:creationId xmlns:p14="http://schemas.microsoft.com/office/powerpoint/2010/main" val="2798712417"/>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E1835"/>
      </a:dk2>
      <a:lt2>
        <a:srgbClr val="F0F3F3"/>
      </a:lt2>
      <a:accent1>
        <a:srgbClr val="E72945"/>
      </a:accent1>
      <a:accent2>
        <a:srgbClr val="D51782"/>
      </a:accent2>
      <a:accent3>
        <a:srgbClr val="E729E3"/>
      </a:accent3>
      <a:accent4>
        <a:srgbClr val="8917D5"/>
      </a:accent4>
      <a:accent5>
        <a:srgbClr val="4C29E7"/>
      </a:accent5>
      <a:accent6>
        <a:srgbClr val="1743D5"/>
      </a:accent6>
      <a:hlink>
        <a:srgbClr val="784FC4"/>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GameStop Short Squeeze Presentation</Template>
  <TotalTime>1543</TotalTime>
  <Words>2656</Words>
  <Application>Microsoft Office PowerPoint</Application>
  <PresentationFormat>Widescreen</PresentationFormat>
  <Paragraphs>158</Paragraphs>
  <Slides>30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Modern Love</vt:lpstr>
      <vt:lpstr>The Hand</vt:lpstr>
      <vt:lpstr>Times</vt:lpstr>
      <vt:lpstr>Times New Roman</vt:lpstr>
      <vt:lpstr>SketchyVTI</vt:lpstr>
      <vt:lpstr>There's a GameStop on the Moon Now Apparently</vt:lpstr>
      <vt:lpstr>Introduction</vt:lpstr>
      <vt:lpstr>GameStop  Change</vt:lpstr>
      <vt:lpstr>The Players</vt:lpstr>
      <vt:lpstr>What even is a stock?</vt:lpstr>
      <vt:lpstr>The Market</vt:lpstr>
      <vt:lpstr>The Dividend Discount Model</vt:lpstr>
      <vt:lpstr>The Proof pt. 1</vt:lpstr>
      <vt:lpstr>The Proof pt. 2</vt:lpstr>
      <vt:lpstr>The Proof pt. 3</vt:lpstr>
      <vt:lpstr>When does price increase?</vt:lpstr>
      <vt:lpstr>What does this mean?</vt:lpstr>
      <vt:lpstr>Shorting</vt:lpstr>
      <vt:lpstr>An Example</vt:lpstr>
      <vt:lpstr>Example Continued</vt:lpstr>
      <vt:lpstr>Example Continued</vt:lpstr>
      <vt:lpstr>What is a Short Squeeze</vt:lpstr>
      <vt:lpstr>Short Squeeze Continued </vt:lpstr>
      <vt:lpstr>The Case with GameStop</vt:lpstr>
      <vt:lpstr>GameStop Squeeze</vt:lpstr>
      <vt:lpstr>Options</vt:lpstr>
      <vt:lpstr>Call Options</vt:lpstr>
      <vt:lpstr>Call Options Continued</vt:lpstr>
      <vt:lpstr>Example 2</vt:lpstr>
      <vt:lpstr>Example 2 Continued</vt:lpstr>
      <vt:lpstr>The Gamble</vt:lpstr>
      <vt:lpstr>GameStop Options</vt:lpstr>
      <vt:lpstr>The Payout</vt:lpstr>
      <vt:lpstr>The Role of Mathematics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There's a GameStop on the Moon Now Apparently</dc:title>
  <dc:creator>Russo, James H</dc:creator>
  <cp:lastModifiedBy>Russo, James H</cp:lastModifiedBy>
  <cp:revision>29</cp:revision>
  <dcterms:created xsi:type="dcterms:W3CDTF">2021-03-31T22:29:39Z</dcterms:created>
  <dcterms:modified xsi:type="dcterms:W3CDTF">2021-04-06T18:18:12Z</dcterms:modified>
</cp:coreProperties>
</file>