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chivo Black" charset="1" panose="020B0A03020202020B04"/>
      <p:regular r:id="rId18"/>
    </p:embeddedFont>
    <p:embeddedFont>
      <p:font typeface="Open Sans 1 Bold" charset="1" panose="00000000000000000000"/>
      <p:regular r:id="rId19"/>
    </p:embeddedFont>
    <p:embeddedFont>
      <p:font typeface="Open Sans 2 Bold" charset="1" panose="020B08060305040202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7.png" Type="http://schemas.openxmlformats.org/officeDocument/2006/relationships/image"/><Relationship Id="rId4" Target="../media/image8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3849424" y="-5572151"/>
            <a:ext cx="12055108" cy="21431303"/>
          </a:xfrm>
          <a:custGeom>
            <a:avLst/>
            <a:gdLst/>
            <a:ahLst/>
            <a:cxnLst/>
            <a:rect r="r" b="b" t="t" l="l"/>
            <a:pathLst>
              <a:path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3"/>
                </a:lnTo>
                <a:lnTo>
                  <a:pt x="0" y="214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7" r="0" b="-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27619" y="6746172"/>
            <a:ext cx="4590267" cy="2512128"/>
          </a:xfrm>
          <a:custGeom>
            <a:avLst/>
            <a:gdLst/>
            <a:ahLst/>
            <a:cxnLst/>
            <a:rect r="r" b="b" t="t" l="l"/>
            <a:pathLst>
              <a:path h="2512128" w="4590267">
                <a:moveTo>
                  <a:pt x="0" y="0"/>
                </a:moveTo>
                <a:lnTo>
                  <a:pt x="4590267" y="0"/>
                </a:lnTo>
                <a:lnTo>
                  <a:pt x="4590267" y="2512128"/>
                </a:lnTo>
                <a:lnTo>
                  <a:pt x="0" y="25121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230" r="0" b="-23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09660" y="-884054"/>
            <a:ext cx="3987826" cy="2182428"/>
          </a:xfrm>
          <a:custGeom>
            <a:avLst/>
            <a:gdLst/>
            <a:ahLst/>
            <a:cxnLst/>
            <a:rect r="r" b="b" t="t" l="l"/>
            <a:pathLst>
              <a:path h="2182428" w="3987826">
                <a:moveTo>
                  <a:pt x="0" y="0"/>
                </a:moveTo>
                <a:lnTo>
                  <a:pt x="3987826" y="0"/>
                </a:lnTo>
                <a:lnTo>
                  <a:pt x="3987826" y="2182428"/>
                </a:lnTo>
                <a:lnTo>
                  <a:pt x="0" y="2182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151" r="0" b="-15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4517446" y="7410703"/>
            <a:ext cx="924037" cy="2619692"/>
          </a:xfrm>
          <a:custGeom>
            <a:avLst/>
            <a:gdLst/>
            <a:ahLst/>
            <a:cxnLst/>
            <a:rect r="r" b="b" t="t" l="l"/>
            <a:pathLst>
              <a:path h="2619692" w="924037">
                <a:moveTo>
                  <a:pt x="0" y="0"/>
                </a:moveTo>
                <a:lnTo>
                  <a:pt x="924037" y="0"/>
                </a:lnTo>
                <a:lnTo>
                  <a:pt x="924037" y="2619692"/>
                </a:lnTo>
                <a:lnTo>
                  <a:pt x="0" y="2619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332" t="0" r="-33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9876" y="4111406"/>
            <a:ext cx="11175220" cy="1854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75"/>
              </a:lnSpc>
            </a:pPr>
            <a:r>
              <a:rPr lang="en-US" sz="4981" spc="-27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Gestão de Resíduos Sólidos e Sustentabilidade Ambiental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08872" y="7256854"/>
            <a:ext cx="6536211" cy="2266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83"/>
              </a:lnSpc>
            </a:pPr>
            <a:r>
              <a:rPr lang="en-US" sz="413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Emanuel Rodrigues</a:t>
            </a:r>
          </a:p>
          <a:p>
            <a:pPr algn="ctr">
              <a:lnSpc>
                <a:spcPts val="5783"/>
              </a:lnSpc>
            </a:pPr>
            <a:r>
              <a:rPr lang="en-US" sz="413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𖧹 Júlio César Reis</a:t>
            </a:r>
          </a:p>
          <a:p>
            <a:pPr algn="ctr">
              <a:lnSpc>
                <a:spcPts val="5783"/>
              </a:lnSpc>
            </a:pPr>
            <a:r>
              <a:rPr lang="en-US" sz="413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22/05/2025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9606" y="1438029"/>
            <a:ext cx="13029902" cy="2476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445"/>
              </a:lnSpc>
            </a:pPr>
            <a:r>
              <a:rPr lang="en-US" sz="674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Simulador de Coleta de Lixo para Teresina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3849424" y="-5572151"/>
            <a:ext cx="12055108" cy="21431303"/>
          </a:xfrm>
          <a:custGeom>
            <a:avLst/>
            <a:gdLst/>
            <a:ahLst/>
            <a:cxnLst/>
            <a:rect r="r" b="b" t="t" l="l"/>
            <a:pathLst>
              <a:path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3"/>
                </a:lnTo>
                <a:lnTo>
                  <a:pt x="0" y="21431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7" r="0" b="-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838674" y="645850"/>
            <a:ext cx="6908146" cy="726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3"/>
              </a:lnSpc>
            </a:pPr>
            <a:r>
              <a:rPr lang="en-US" sz="704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Desafios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3990" y="2612396"/>
            <a:ext cx="15148168" cy="741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Esclarecer o simulador de forma coesiva no terminal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3990" y="3570355"/>
            <a:ext cx="11303061" cy="1989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Implementação de calculos para a coleta de lixo e eficiencia da simulação</a:t>
            </a:r>
          </a:p>
          <a:p>
            <a:pPr algn="ctr">
              <a:lnSpc>
                <a:spcPts val="532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-2276404" y="1623067"/>
            <a:ext cx="15673690" cy="741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Dificuldades em integrar gráficos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3990" y="6637015"/>
            <a:ext cx="12663538" cy="140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Dificuldade em manter uma lógica padrão para a coleta de lixo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977" y="8083544"/>
            <a:ext cx="15725181" cy="140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Havia incoerência com a espera dos caminhões grandes e as atividades dos caminhões pequenos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189223"/>
            <a:ext cx="13152703" cy="140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O método de configuração não era calculado de forma realista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3849424" y="-5572151"/>
            <a:ext cx="12055108" cy="21431303"/>
          </a:xfrm>
          <a:custGeom>
            <a:avLst/>
            <a:gdLst/>
            <a:ahLst/>
            <a:cxnLst/>
            <a:rect r="r" b="b" t="t" l="l"/>
            <a:pathLst>
              <a:path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3"/>
                </a:lnTo>
                <a:lnTo>
                  <a:pt x="0" y="21431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7" r="0" b="-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272273" y="648580"/>
            <a:ext cx="6908146" cy="726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3"/>
              </a:lnSpc>
            </a:pPr>
            <a:r>
              <a:rPr lang="en-US" sz="704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Resultados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117605" y="1801976"/>
            <a:ext cx="15148168" cy="741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Terminal detalhado com relatorio por hora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04104" y="6616543"/>
            <a:ext cx="12663538" cy="140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Fila, lista e pilha própria sem utilização de biblioteca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9408" y="8244047"/>
            <a:ext cx="15725181" cy="140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Relatório final com detalhamento da compilação, cálculo de quantidade de caminhões necessárias para a cidade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-838674" y="2843693"/>
            <a:ext cx="13152703" cy="741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Geração aleátoria de lixo por zonas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9408" y="3809209"/>
            <a:ext cx="13152703" cy="1408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Interação dos caminhões pequenos e grandes com status de atividade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83990" y="5446238"/>
            <a:ext cx="13152703" cy="741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𖧹 Parâmetros customizáveis na classe config.java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623" r="0" b="-14623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4241992" y="-5572151"/>
            <a:ext cx="12055108" cy="21431303"/>
          </a:xfrm>
          <a:custGeom>
            <a:avLst/>
            <a:gdLst/>
            <a:ahLst/>
            <a:cxnLst/>
            <a:rect r="r" b="b" t="t" l="l"/>
            <a:pathLst>
              <a:path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3"/>
                </a:lnTo>
                <a:lnTo>
                  <a:pt x="0" y="21431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7" r="0" b="-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238739" y="4828745"/>
            <a:ext cx="16611286" cy="2207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447"/>
              </a:lnSpc>
            </a:pPr>
            <a:r>
              <a:rPr lang="en-US" sz="17403" spc="-95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OBRIGADO!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420191" y="560852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204" r="0" b="-204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810409" y="8185158"/>
            <a:ext cx="4897781" cy="2680422"/>
          </a:xfrm>
          <a:custGeom>
            <a:avLst/>
            <a:gdLst/>
            <a:ahLst/>
            <a:cxnLst/>
            <a:rect r="r" b="b" t="t" l="l"/>
            <a:pathLst>
              <a:path h="2680422" w="4897781">
                <a:moveTo>
                  <a:pt x="0" y="0"/>
                </a:moveTo>
                <a:lnTo>
                  <a:pt x="4897781" y="0"/>
                </a:lnTo>
                <a:lnTo>
                  <a:pt x="4897781" y="2680422"/>
                </a:lnTo>
                <a:lnTo>
                  <a:pt x="0" y="26804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204" r="0" b="-204"/>
            </a:stretch>
          </a:blipFill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241992" y="-5572151"/>
            <a:ext cx="12055108" cy="21431303"/>
          </a:xfrm>
          <a:custGeom>
            <a:avLst/>
            <a:gdLst/>
            <a:ahLst/>
            <a:cxnLst/>
            <a:rect r="r" b="b" t="t" l="l"/>
            <a:pathLst>
              <a:path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3"/>
                </a:lnTo>
                <a:lnTo>
                  <a:pt x="0" y="214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7" r="0" b="-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53982" y="2515870"/>
            <a:ext cx="12451550" cy="674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Baseado em relatórios, tendo inspiração aos logs de correios e de rastreamento.</a:t>
            </a:r>
          </a:p>
          <a:p>
            <a:pPr algn="just">
              <a:lnSpc>
                <a:spcPts val="5320"/>
              </a:lnSpc>
            </a:pPr>
          </a:p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Foco em relatorios por hora em terminal, mostrando os status das zonas e dos caminhões em cada relatorio.</a:t>
            </a:r>
          </a:p>
          <a:p>
            <a:pPr algn="just">
              <a:lnSpc>
                <a:spcPts val="5320"/>
              </a:lnSpc>
            </a:pPr>
          </a:p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Pensado em ser um simulador simples e direto, como uma atividade em andamento pelo dia.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7747" y="485291"/>
            <a:ext cx="11405949" cy="1373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69"/>
              </a:lnSpc>
            </a:pPr>
            <a:r>
              <a:rPr lang="en-US" sz="7050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Modelagem do Sistema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241992" y="-5572151"/>
            <a:ext cx="12055108" cy="21431303"/>
          </a:xfrm>
          <a:custGeom>
            <a:avLst/>
            <a:gdLst/>
            <a:ahLst/>
            <a:cxnLst/>
            <a:rect r="r" b="b" t="t" l="l"/>
            <a:pathLst>
              <a:path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3"/>
                </a:lnTo>
                <a:lnTo>
                  <a:pt x="0" y="214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7" r="0" b="-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6994" y="806833"/>
            <a:ext cx="7671895" cy="1409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3"/>
              </a:lnSpc>
            </a:pPr>
            <a:r>
              <a:rPr lang="en-US" sz="7050" spc="-38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Estruturas de Dados Utilizadas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98024" y="2343242"/>
            <a:ext cx="14187168" cy="762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3"/>
              </a:lnSpc>
            </a:pPr>
            <a:r>
              <a:rPr lang="en-US" sz="330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Utilizamos estruturas primitivas como int, boolean e string</a:t>
            </a:r>
          </a:p>
          <a:p>
            <a:pPr algn="just">
              <a:lnSpc>
                <a:spcPts val="4623"/>
              </a:lnSpc>
            </a:pPr>
          </a:p>
          <a:p>
            <a:pPr algn="just">
              <a:lnSpc>
                <a:spcPts val="4623"/>
              </a:lnSpc>
            </a:pPr>
            <a:r>
              <a:rPr lang="en-US" sz="330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Matrizes para representar os intervalos entre os tempos de viagem e horários</a:t>
            </a:r>
          </a:p>
          <a:p>
            <a:pPr algn="just">
              <a:lnSpc>
                <a:spcPts val="4623"/>
              </a:lnSpc>
            </a:pPr>
          </a:p>
          <a:p>
            <a:pPr algn="just">
              <a:lnSpc>
                <a:spcPts val="4623"/>
              </a:lnSpc>
            </a:pPr>
            <a:r>
              <a:rPr lang="en-US" sz="330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Arrays unidimensionais para armazenar a informação em uma classe para ser usada</a:t>
            </a:r>
          </a:p>
          <a:p>
            <a:pPr algn="just">
              <a:lnSpc>
                <a:spcPts val="4623"/>
              </a:lnSpc>
            </a:pPr>
          </a:p>
          <a:p>
            <a:pPr algn="just">
              <a:lnSpc>
                <a:spcPts val="4623"/>
              </a:lnSpc>
            </a:pPr>
            <a:r>
              <a:rPr lang="en-US" sz="330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Filas personalizadas com estruturas primitivas e unidimensionais</a:t>
            </a:r>
          </a:p>
          <a:p>
            <a:pPr algn="just">
              <a:lnSpc>
                <a:spcPts val="4623"/>
              </a:lnSpc>
            </a:pPr>
          </a:p>
          <a:p>
            <a:pPr algn="just">
              <a:lnSpc>
                <a:spcPts val="4623"/>
              </a:lnSpc>
            </a:pPr>
            <a:r>
              <a:rPr lang="en-US" sz="3302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Biblioteca Random apenas para alterar os valores e garantir aleatóriedade a cada compilação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241992" y="-5572151"/>
            <a:ext cx="12055108" cy="21431303"/>
          </a:xfrm>
          <a:custGeom>
            <a:avLst/>
            <a:gdLst/>
            <a:ahLst/>
            <a:cxnLst/>
            <a:rect r="r" b="b" t="t" l="l"/>
            <a:pathLst>
              <a:path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3"/>
                </a:lnTo>
                <a:lnTo>
                  <a:pt x="0" y="214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7" r="0" b="-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612" y="742405"/>
            <a:ext cx="7671895" cy="1409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3"/>
              </a:lnSpc>
            </a:pPr>
            <a:r>
              <a:rPr lang="en-US" sz="7050" spc="-38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Algoritmos Implementados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8233" y="2234317"/>
            <a:ext cx="15144166" cy="7484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942"/>
              </a:lnSpc>
            </a:pPr>
            <a:r>
              <a:rPr lang="en-US" sz="281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Verificar disponibilidade de viagem: Verifica se o caminhão pequeno pode iniciar uma nova viagem, checando se não está em viagem e se não atingiu o limite de viagens.</a:t>
            </a:r>
          </a:p>
          <a:p>
            <a:pPr algn="just">
              <a:lnSpc>
                <a:spcPts val="3942"/>
              </a:lnSpc>
            </a:pPr>
          </a:p>
          <a:p>
            <a:pPr algn="just">
              <a:lnSpc>
                <a:spcPts val="3942"/>
              </a:lnSpc>
            </a:pPr>
            <a:r>
              <a:rPr lang="en-US" sz="281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Cálculo de tempo de viagem: Verifica se está em horário de pico e define o tempo de viagem, aplicando uma variação aleatória.</a:t>
            </a:r>
          </a:p>
          <a:p>
            <a:pPr algn="just">
              <a:lnSpc>
                <a:spcPts val="3942"/>
              </a:lnSpc>
            </a:pPr>
          </a:p>
          <a:p>
            <a:pPr algn="just">
              <a:lnSpc>
                <a:spcPts val="3942"/>
              </a:lnSpc>
            </a:pPr>
            <a:r>
              <a:rPr lang="en-US" sz="281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Controle da viagem: Atualiza o tempo restante da viagem e altera o estado do caminhão quando chega ao destino.</a:t>
            </a:r>
          </a:p>
          <a:p>
            <a:pPr algn="just">
              <a:lnSpc>
                <a:spcPts val="3942"/>
              </a:lnSpc>
            </a:pPr>
          </a:p>
          <a:p>
            <a:pPr algn="just">
              <a:lnSpc>
                <a:spcPts val="3942"/>
              </a:lnSpc>
            </a:pPr>
            <a:r>
              <a:rPr lang="en-US" sz="281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Descarregamento e espera: Quando o caminhão pequeno está cheio, ele vai para a estação. Se esperar muito, a estação adiciona um caminhão grande para receber o lixo.</a:t>
            </a:r>
          </a:p>
          <a:p>
            <a:pPr algn="just">
              <a:lnSpc>
                <a:spcPts val="3942"/>
              </a:lnSpc>
            </a:pPr>
          </a:p>
          <a:p>
            <a:pPr algn="just">
              <a:lnSpc>
                <a:spcPts val="3942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241992" y="-5572151"/>
            <a:ext cx="12055108" cy="21431303"/>
          </a:xfrm>
          <a:custGeom>
            <a:avLst/>
            <a:gdLst/>
            <a:ahLst/>
            <a:cxnLst/>
            <a:rect r="r" b="b" t="t" l="l"/>
            <a:pathLst>
              <a:path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3"/>
                </a:lnTo>
                <a:lnTo>
                  <a:pt x="0" y="214313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7" r="0" b="-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94612" y="742405"/>
            <a:ext cx="7671895" cy="1409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3"/>
              </a:lnSpc>
            </a:pPr>
            <a:r>
              <a:rPr lang="en-US" sz="7050" spc="-386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Algoritmos Implementados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4612" y="2907677"/>
            <a:ext cx="16718529" cy="5539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845"/>
              </a:lnSpc>
            </a:pPr>
          </a:p>
          <a:p>
            <a:pPr algn="just">
              <a:lnSpc>
                <a:spcPts val="4845"/>
              </a:lnSpc>
            </a:pPr>
            <a:r>
              <a:rPr lang="en-US" sz="346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Transferência de carga: Caminhões pequenos descarregam nos caminhões grandes, respeitando a capacidade de ambos.</a:t>
            </a:r>
          </a:p>
          <a:p>
            <a:pPr algn="just">
              <a:lnSpc>
                <a:spcPts val="4845"/>
              </a:lnSpc>
            </a:pPr>
          </a:p>
          <a:p>
            <a:pPr algn="just">
              <a:lnSpc>
                <a:spcPts val="4845"/>
              </a:lnSpc>
            </a:pPr>
            <a:r>
              <a:rPr lang="en-US" sz="346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Envio de caminhões grandes: Quando estão cheios ou ultrapassam o tempo de espera, os caminhões grandes são enviados para o aterro.</a:t>
            </a:r>
          </a:p>
          <a:p>
            <a:pPr algn="just">
              <a:lnSpc>
                <a:spcPts val="4845"/>
              </a:lnSpc>
            </a:pPr>
          </a:p>
          <a:p>
            <a:pPr algn="just">
              <a:lnSpc>
                <a:spcPts val="4845"/>
              </a:lnSpc>
            </a:pPr>
            <a:r>
              <a:rPr lang="en-US" sz="3461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Atualização de estatísticas: Sempre que lixo é transferido para caminhões grandes, a estação soma ao total de lixo processado.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38888" r="0" b="-38888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3849424" y="-5572151"/>
            <a:ext cx="12055108" cy="21431303"/>
          </a:xfrm>
          <a:custGeom>
            <a:avLst/>
            <a:gdLst/>
            <a:ahLst/>
            <a:cxnLst/>
            <a:rect r="r" b="b" t="t" l="l"/>
            <a:pathLst>
              <a:path h="21431303" w="12055108">
                <a:moveTo>
                  <a:pt x="0" y="0"/>
                </a:moveTo>
                <a:lnTo>
                  <a:pt x="12055108" y="0"/>
                </a:lnTo>
                <a:lnTo>
                  <a:pt x="12055108" y="21431303"/>
                </a:lnTo>
                <a:lnTo>
                  <a:pt x="0" y="2143130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7" r="0" b="-7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8561" y="655005"/>
            <a:ext cx="8382125" cy="726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6"/>
              </a:lnSpc>
            </a:pPr>
            <a:r>
              <a:rPr lang="en-US" sz="705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Funcionamento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9664" y="1506152"/>
            <a:ext cx="15222043" cy="8280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Geração de Lixo:</a:t>
            </a: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Cada zona (Sul, Norte, Centro, Leste e Sudeste) gera lixo em intervalos aleatórios (definidos em Config.java).</a:t>
            </a:r>
          </a:p>
          <a:p>
            <a:pPr algn="ctr">
              <a:lnSpc>
                <a:spcPts val="3852"/>
              </a:lnSpc>
            </a:pP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Coleta por Caminhões Pequenos:</a:t>
            </a: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Caminhões de capacidade variável (2–10 ton) coletam lixo nas zonas e levam para a estação.</a:t>
            </a: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Tempo de viagem ajustado para horário de pico (TEMPO_VIAGEM_PICO) ou normal.</a:t>
            </a:r>
          </a:p>
          <a:p>
            <a:pPr algn="ctr">
              <a:lnSpc>
                <a:spcPts val="3852"/>
              </a:lnSpc>
            </a:pP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Transferência na Estação:</a:t>
            </a: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Caminhões pequenos descarregam o lixo em caminhões grandes (20 ton).</a:t>
            </a: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Se a fila de espera for longa, novos caminhões grandes são acionados.</a:t>
            </a:r>
          </a:p>
          <a:p>
            <a:pPr algn="ctr">
              <a:lnSpc>
                <a:spcPts val="3852"/>
              </a:lnSpc>
            </a:pP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Transporte para o Aterro:</a:t>
            </a:r>
          </a:p>
          <a:p>
            <a:pPr algn="ctr">
              <a:lnSpc>
                <a:spcPts val="3852"/>
              </a:lnSpc>
            </a:pPr>
            <a:r>
              <a:rPr lang="en-US" sz="275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Caminhões grandes levam o lixo ao aterro (viagem de 120 minutos simulados).</a:t>
            </a:r>
          </a:p>
          <a:p>
            <a:pPr algn="ctr">
              <a:lnSpc>
                <a:spcPts val="3852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904849" y="0"/>
            <a:ext cx="12383151" cy="10287000"/>
            <a:chOff x="0" y="0"/>
            <a:chExt cx="16510868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510873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510873">
                  <a:moveTo>
                    <a:pt x="0" y="0"/>
                  </a:moveTo>
                  <a:lnTo>
                    <a:pt x="16510873" y="0"/>
                  </a:lnTo>
                  <a:lnTo>
                    <a:pt x="16510873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940" r="0" b="-94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325595"/>
            <a:ext cx="5108931" cy="1330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Relatório de zonas e caminhões pequenos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558488" y="2742040"/>
            <a:ext cx="2676102" cy="1703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4"/>
              </a:lnSpc>
            </a:pPr>
            <a:r>
              <a:rPr lang="en-US" sz="3224" b="true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O lixo sendo coletado por zona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58488" y="5532225"/>
            <a:ext cx="2696772" cy="2293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</a:pPr>
            <a:r>
              <a:rPr lang="en-US" sz="3249" b="true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Atividade dos caminhões pequenos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2573" y="8233815"/>
            <a:ext cx="2532687" cy="2001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1"/>
              </a:lnSpc>
            </a:pPr>
            <a:r>
              <a:rPr lang="en-US" sz="2850" b="true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Viagens feitas pelos caminhões pequenos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555068" y="0"/>
            <a:ext cx="7262213" cy="10287000"/>
            <a:chOff x="0" y="0"/>
            <a:chExt cx="9682951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68298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9682988">
                  <a:moveTo>
                    <a:pt x="0" y="0"/>
                  </a:moveTo>
                  <a:lnTo>
                    <a:pt x="9682988" y="0"/>
                  </a:lnTo>
                  <a:lnTo>
                    <a:pt x="9682988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300802" y="317243"/>
            <a:ext cx="8380113" cy="190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Relatório das estações e caminhões grandes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0802" y="3087510"/>
            <a:ext cx="8380113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Carga dos caminhões grandes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5380032"/>
            <a:ext cx="914400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Atividades dos caminhões grandes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7676828"/>
            <a:ext cx="914400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Atividade em cada estação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0E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748278" y="0"/>
            <a:ext cx="9539722" cy="10287000"/>
            <a:chOff x="0" y="0"/>
            <a:chExt cx="12719629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19685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2719685">
                  <a:moveTo>
                    <a:pt x="0" y="0"/>
                  </a:moveTo>
                  <a:lnTo>
                    <a:pt x="12719685" y="0"/>
                  </a:lnTo>
                  <a:lnTo>
                    <a:pt x="12719685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0" y="838200"/>
            <a:ext cx="8380113" cy="98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Relatório final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338" y="2308902"/>
            <a:ext cx="8905399" cy="982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Calculo da eficiencia do dia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8338" y="3777022"/>
            <a:ext cx="8748278" cy="88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sz="5198" b="true">
                <a:solidFill>
                  <a:srgbClr val="FFFFFF"/>
                </a:solidFill>
                <a:latin typeface="Open Sans 1 Bold"/>
                <a:ea typeface="Open Sans 1 Bold"/>
                <a:cs typeface="Open Sans 1 Bold"/>
                <a:sym typeface="Open Sans 1 Bold"/>
              </a:rPr>
              <a:t>Desempenho das estações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65055" y="5742878"/>
            <a:ext cx="765000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O total de lixo coletado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676160" y="6835443"/>
            <a:ext cx="9820160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Open Sans 2 Bold"/>
                <a:ea typeface="Open Sans 2 Bold"/>
                <a:cs typeface="Open Sans 2 Bold"/>
                <a:sym typeface="Open Sans 2 Bold"/>
              </a:rPr>
              <a:t>Calculo de eficiencia do sistema e quantidade de caminhões utilizados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DAGoMlTHhEw</dc:identifier>
  <dcterms:modified xsi:type="dcterms:W3CDTF">2011-08-01T06:04:30Z</dcterms:modified>
  <cp:revision>1</cp:revision>
  <dc:title>Apresentação de trabalho de curso tcc moderno branco cinza (1).pptx</dc:title>
</cp:coreProperties>
</file>