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302" r:id="rId3"/>
    <p:sldId id="303" r:id="rId4"/>
    <p:sldId id="304" r:id="rId5"/>
    <p:sldId id="305" r:id="rId6"/>
    <p:sldId id="306" r:id="rId7"/>
    <p:sldId id="259" r:id="rId8"/>
    <p:sldId id="270" r:id="rId9"/>
    <p:sldId id="271" r:id="rId10"/>
    <p:sldId id="272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CF63-559A-0A45-8763-2EA27C338B2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FCD56-75EB-824A-A8A8-B8C908C3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75C5B-1880-1E4F-AA73-8DCD725FCF5E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347378-936C-0844-A6F9-6C25A09D4DF3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Rapidly increases the speed with which genetic research can be conducted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A733-111C-8448-A595-4D91C7FC449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EDAD-0DF4-9046-B9B5-B96A5834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h white 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1" y="168594"/>
            <a:ext cx="4000500" cy="3175000"/>
          </a:xfrm>
          <a:prstGeom prst="rect">
            <a:avLst/>
          </a:prstGeom>
        </p:spPr>
      </p:pic>
      <p:pic>
        <p:nvPicPr>
          <p:cNvPr id="5" name="Picture 4" descr="2copieschromosom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4" r="5618"/>
          <a:stretch/>
        </p:blipFill>
        <p:spPr>
          <a:xfrm>
            <a:off x="4420845" y="2491438"/>
            <a:ext cx="4487256" cy="273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9745" y="168594"/>
            <a:ext cx="46104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genome</a:t>
            </a:r>
            <a:r>
              <a:rPr lang="en-US" sz="2400" dirty="0"/>
              <a:t> is the genetic material of an animal</a:t>
            </a:r>
          </a:p>
          <a:p>
            <a:endParaRPr lang="en-US" sz="1400" dirty="0"/>
          </a:p>
          <a:p>
            <a:r>
              <a:rPr lang="en-US" sz="2400" dirty="0"/>
              <a:t>It consists of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DNA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includes both </a:t>
            </a:r>
            <a:r>
              <a:rPr lang="en-US" sz="2400" b="1" dirty="0">
                <a:solidFill>
                  <a:srgbClr val="0000FF"/>
                </a:solidFill>
              </a:rPr>
              <a:t>genes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FF"/>
                </a:solidFill>
              </a:rPr>
              <a:t>non-coding sequences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1641" y="3379755"/>
            <a:ext cx="45185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genome</a:t>
            </a:r>
            <a:r>
              <a:rPr lang="en-US" sz="2400" dirty="0">
                <a:solidFill>
                  <a:srgbClr val="000000"/>
                </a:solidFill>
              </a:rPr>
              <a:t> is organized into </a:t>
            </a:r>
            <a:r>
              <a:rPr lang="en-US" sz="2400" b="1" dirty="0">
                <a:solidFill>
                  <a:srgbClr val="0000FF"/>
                </a:solidFill>
              </a:rPr>
              <a:t>chromosomes</a:t>
            </a:r>
            <a:r>
              <a:rPr lang="en-US" sz="2400" dirty="0">
                <a:solidFill>
                  <a:srgbClr val="000000"/>
                </a:solidFill>
              </a:rPr>
              <a:t> that </a:t>
            </a:r>
            <a:r>
              <a:rPr lang="en-US" sz="2400" dirty="0"/>
              <a:t>contain most of the DNA of a living organism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641" y="4703420"/>
            <a:ext cx="8557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Chromosomes </a:t>
            </a:r>
            <a:r>
              <a:rPr lang="en-US" sz="2400" dirty="0"/>
              <a:t>come in pairs</a:t>
            </a:r>
          </a:p>
          <a:p>
            <a:endParaRPr lang="en-US" sz="1000" dirty="0"/>
          </a:p>
          <a:p>
            <a:r>
              <a:rPr lang="en-US" sz="2400" dirty="0"/>
              <a:t>Horses have </a:t>
            </a:r>
            <a:r>
              <a:rPr lang="en-US" sz="2400" b="1" dirty="0">
                <a:solidFill>
                  <a:srgbClr val="0000FF"/>
                </a:solidFill>
              </a:rPr>
              <a:t>31</a:t>
            </a:r>
            <a:r>
              <a:rPr lang="en-US" sz="2400" dirty="0"/>
              <a:t> pairs of </a:t>
            </a:r>
            <a:r>
              <a:rPr lang="en-US" sz="2400" b="1" dirty="0">
                <a:solidFill>
                  <a:srgbClr val="0000FF"/>
                </a:solidFill>
              </a:rPr>
              <a:t>autosomes</a:t>
            </a:r>
            <a:r>
              <a:rPr lang="en-US" sz="2400" dirty="0"/>
              <a:t> and a pair of </a:t>
            </a:r>
            <a:r>
              <a:rPr lang="en-US" sz="2400" b="1" dirty="0">
                <a:solidFill>
                  <a:srgbClr val="0000FF"/>
                </a:solidFill>
              </a:rPr>
              <a:t>sex chromosomes</a:t>
            </a:r>
            <a:r>
              <a:rPr lang="en-US" sz="2400" dirty="0"/>
              <a:t> (X and 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497" y="5993849"/>
            <a:ext cx="855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XX </a:t>
            </a:r>
            <a:r>
              <a:rPr lang="en-US" sz="2400" dirty="0"/>
              <a:t>horses are female and </a:t>
            </a:r>
            <a:r>
              <a:rPr lang="en-US" sz="2400" b="1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 horses are male</a:t>
            </a:r>
          </a:p>
        </p:txBody>
      </p:sp>
    </p:spTree>
    <p:extLst>
      <p:ext uri="{BB962C8B-B14F-4D97-AF65-F5344CB8AC3E}">
        <p14:creationId xmlns:p14="http://schemas.microsoft.com/office/powerpoint/2010/main" val="178511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6277" y="1702865"/>
            <a:ext cx="6138842" cy="152400"/>
            <a:chOff x="398645" y="2209800"/>
            <a:chExt cx="4249555" cy="152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98645" y="2286000"/>
              <a:ext cx="42495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2000" y="2209800"/>
              <a:ext cx="38100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0800" y="2209800"/>
              <a:ext cx="182880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47800" y="2209800"/>
              <a:ext cx="91440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380303" y="584326"/>
            <a:ext cx="3546235" cy="152400"/>
            <a:chOff x="5334000" y="2590800"/>
            <a:chExt cx="2302533" cy="152400"/>
          </a:xfrm>
        </p:grpSpPr>
        <p:sp>
          <p:nvSpPr>
            <p:cNvPr id="52" name="Rectangle 51"/>
            <p:cNvSpPr/>
            <p:nvPr/>
          </p:nvSpPr>
          <p:spPr>
            <a:xfrm>
              <a:off x="5334000" y="2590800"/>
              <a:ext cx="27482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17399" y="2590800"/>
              <a:ext cx="131913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5375" y="2590800"/>
              <a:ext cx="659567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20263" y="3162751"/>
            <a:ext cx="2497224" cy="152400"/>
            <a:chOff x="6058525" y="2895600"/>
            <a:chExt cx="1621421" cy="152400"/>
          </a:xfrm>
        </p:grpSpPr>
        <p:sp>
          <p:nvSpPr>
            <p:cNvPr id="56" name="Rectangle 55"/>
            <p:cNvSpPr/>
            <p:nvPr/>
          </p:nvSpPr>
          <p:spPr>
            <a:xfrm>
              <a:off x="6058525" y="2895600"/>
              <a:ext cx="27482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60812" y="2895600"/>
              <a:ext cx="131913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6403871" y="1786697"/>
            <a:ext cx="722668" cy="131437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403871" y="826867"/>
            <a:ext cx="563915" cy="95983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3303" y="2020082"/>
            <a:ext cx="5684323" cy="397049"/>
            <a:chOff x="185718" y="2893247"/>
            <a:chExt cx="4490267" cy="397049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600200" y="2893440"/>
              <a:ext cx="685800" cy="0"/>
            </a:xfrm>
            <a:prstGeom prst="line">
              <a:avLst/>
            </a:prstGeom>
            <a:ln w="38100">
              <a:solidFill>
                <a:srgbClr val="604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09600" y="2893247"/>
              <a:ext cx="685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456785" y="3290296"/>
              <a:ext cx="685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90185" y="2893440"/>
              <a:ext cx="685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29947" y="2893440"/>
              <a:ext cx="685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228185" y="2893440"/>
              <a:ext cx="685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85718" y="2956207"/>
              <a:ext cx="4299767" cy="321310"/>
              <a:chOff x="185718" y="1487698"/>
              <a:chExt cx="4299767" cy="32131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056485" y="17303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7285" y="15017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799685" y="15779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99685" y="17303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40436" y="15017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85285" y="17303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79660" y="1578967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85285" y="1506873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18685" y="16551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790700" y="17313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257300" y="1501738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7700" y="18075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672847" y="1809008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990600" y="16551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866900" y="15789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85718" y="1654138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4800" y="173136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52700" y="1654138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321" y="148769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13224" y="1568557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742285" y="1654138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90600" y="1578967"/>
                <a:ext cx="68580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2418827" y="642199"/>
            <a:ext cx="9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Exons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flipH="1" flipV="1">
            <a:off x="3035125" y="959163"/>
            <a:ext cx="1274856" cy="70117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30399" y="1786697"/>
            <a:ext cx="762853" cy="12039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395625" y="1786695"/>
            <a:ext cx="929458" cy="11913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518010" y="959165"/>
            <a:ext cx="254985" cy="7011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045126" y="959164"/>
            <a:ext cx="1555914" cy="701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960498" y="2909877"/>
            <a:ext cx="9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Introns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034303" y="1786696"/>
            <a:ext cx="2632713" cy="3432465"/>
            <a:chOff x="2766873" y="1685540"/>
            <a:chExt cx="2632713" cy="1873399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4502837" y="1722964"/>
              <a:ext cx="6615" cy="1466502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2961538" y="1685540"/>
              <a:ext cx="0" cy="1503926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020711" y="1722964"/>
              <a:ext cx="0" cy="1466502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766873" y="3189607"/>
              <a:ext cx="537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G/C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26046" y="3189607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G/C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93721" y="3189607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A/T</a:t>
              </a:r>
              <a:endParaRPr lang="en-US" dirty="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76459" y="5219161"/>
            <a:ext cx="56680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215968"/>
                </a:solidFill>
              </a:rPr>
              <a:t>Variant Effect Prediction</a:t>
            </a:r>
            <a:endParaRPr lang="en-US" sz="3200" dirty="0">
              <a:solidFill>
                <a:srgbClr val="215968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26277" y="1786696"/>
            <a:ext cx="2040107" cy="3125102"/>
            <a:chOff x="2766873" y="1685540"/>
            <a:chExt cx="2040107" cy="1705644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4502837" y="1722964"/>
              <a:ext cx="6615" cy="1466502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961538" y="1685540"/>
              <a:ext cx="0" cy="1503926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2766873" y="3189607"/>
              <a:ext cx="537706" cy="20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T/C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33440" y="3189466"/>
              <a:ext cx="573540" cy="20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T/A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07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1868" y="1688393"/>
            <a:ext cx="7871885" cy="2256677"/>
            <a:chOff x="831794" y="1308755"/>
            <a:chExt cx="7871885" cy="2256677"/>
          </a:xfrm>
        </p:grpSpPr>
        <p:grpSp>
          <p:nvGrpSpPr>
            <p:cNvPr id="25" name="Group 24"/>
            <p:cNvGrpSpPr/>
            <p:nvPr/>
          </p:nvGrpSpPr>
          <p:grpSpPr>
            <a:xfrm>
              <a:off x="831794" y="1308755"/>
              <a:ext cx="7871885" cy="156488"/>
              <a:chOff x="398645" y="2209800"/>
              <a:chExt cx="4249555" cy="152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98645" y="2286000"/>
                <a:ext cx="424955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62000" y="2209800"/>
                <a:ext cx="381000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90800" y="2209800"/>
                <a:ext cx="1828800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47800" y="2209800"/>
                <a:ext cx="914400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7135" y="1619410"/>
              <a:ext cx="7289051" cy="407700"/>
              <a:chOff x="185718" y="2893247"/>
              <a:chExt cx="4490267" cy="39704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600200" y="2893440"/>
                <a:ext cx="685800" cy="0"/>
              </a:xfrm>
              <a:prstGeom prst="line">
                <a:avLst/>
              </a:prstGeom>
              <a:ln w="38100">
                <a:solidFill>
                  <a:srgbClr val="604A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09600" y="2893247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456785" y="3290296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990185" y="2893440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29947" y="2893440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228185" y="2893440"/>
                <a:ext cx="6858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185718" y="2956207"/>
                <a:ext cx="4299767" cy="321310"/>
                <a:chOff x="185718" y="1487698"/>
                <a:chExt cx="4299767" cy="32131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056485" y="17303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647285" y="15017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799685" y="15779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799685" y="17303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040436" y="15017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885285" y="17303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79660" y="15789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885285" y="1506873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418685" y="16551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790700" y="17313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257300" y="15017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47700" y="18075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672847" y="180900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0600" y="16551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866900" y="15789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85718" y="16541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04800" y="17313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552700" y="16541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64321" y="148769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13224" y="156855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742285" y="1654138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990600" y="1578967"/>
                  <a:ext cx="68580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oup 134"/>
            <p:cNvGrpSpPr/>
            <p:nvPr/>
          </p:nvGrpSpPr>
          <p:grpSpPr>
            <a:xfrm>
              <a:off x="3258958" y="1465244"/>
              <a:ext cx="4746619" cy="2100188"/>
              <a:chOff x="2833133" y="1718187"/>
              <a:chExt cx="2566453" cy="1840752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H="1">
                <a:off x="4502837" y="1722964"/>
                <a:ext cx="6615" cy="1466502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2961538" y="1718187"/>
                <a:ext cx="0" cy="1471280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5020711" y="1722964"/>
                <a:ext cx="0" cy="1466502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833133" y="3189466"/>
                <a:ext cx="537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G/C</a:t>
                </a:r>
                <a:endParaRPr 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826046" y="3189607"/>
                <a:ext cx="573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G/C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293721" y="3189607"/>
                <a:ext cx="573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A/T</a:t>
                </a:r>
                <a:endParaRPr lang="en-US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94265" y="1403824"/>
              <a:ext cx="4503013" cy="1945877"/>
              <a:chOff x="2854719" y="1681158"/>
              <a:chExt cx="2434737" cy="1705503"/>
            </a:xfrm>
          </p:grpSpPr>
          <p:cxnSp>
            <p:nvCxnSpPr>
              <p:cNvPr id="139" name="Straight Arrow Connector 138"/>
              <p:cNvCxnSpPr/>
              <p:nvPr/>
            </p:nvCxnSpPr>
            <p:spPr>
              <a:xfrm flipH="1">
                <a:off x="4849361" y="1681158"/>
                <a:ext cx="6615" cy="1466502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2961538" y="1685540"/>
                <a:ext cx="0" cy="1503926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2854719" y="3185084"/>
                <a:ext cx="537706" cy="20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T/C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15916" y="3185084"/>
                <a:ext cx="573540" cy="20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T/A</a:t>
                </a:r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Effect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4731" y="4147544"/>
            <a:ext cx="8229600" cy="19786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Prediction requires appropriate gene models</a:t>
            </a:r>
          </a:p>
          <a:p>
            <a:pPr lvl="1"/>
            <a:r>
              <a:rPr lang="en-US" dirty="0" smtClean="0"/>
              <a:t>Intron/exon boundaries</a:t>
            </a:r>
          </a:p>
          <a:p>
            <a:pPr lvl="1"/>
            <a:r>
              <a:rPr lang="en-US" dirty="0" smtClean="0"/>
              <a:t>Untranslated regions (5’ and 3’)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</a:t>
            </a:r>
            <a:r>
              <a:rPr lang="en-US" dirty="0" smtClean="0"/>
              <a:t> gene models are often not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969441" y="4160420"/>
            <a:ext cx="7871885" cy="156488"/>
            <a:chOff x="684996" y="4160420"/>
            <a:chExt cx="7871885" cy="156488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84996" y="4238664"/>
              <a:ext cx="78718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 rot="10800000">
              <a:off x="7178036" y="4160420"/>
              <a:ext cx="705765" cy="1564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0800000">
              <a:off x="1108455" y="4160420"/>
              <a:ext cx="3387673" cy="1564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0800000">
              <a:off x="4919587" y="4160420"/>
              <a:ext cx="1693837" cy="1564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4681858" y="2260181"/>
            <a:ext cx="2497224" cy="152400"/>
            <a:chOff x="6058525" y="2895600"/>
            <a:chExt cx="1621421" cy="152400"/>
          </a:xfrm>
        </p:grpSpPr>
        <p:sp>
          <p:nvSpPr>
            <p:cNvPr id="47" name="Rectangle 46"/>
            <p:cNvSpPr/>
            <p:nvPr/>
          </p:nvSpPr>
          <p:spPr>
            <a:xfrm>
              <a:off x="6058525" y="2895600"/>
              <a:ext cx="274820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60812" y="2895600"/>
              <a:ext cx="131913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11759" y="3523745"/>
            <a:ext cx="3485726" cy="542453"/>
            <a:chOff x="4127314" y="3523745"/>
            <a:chExt cx="3485726" cy="542453"/>
          </a:xfrm>
        </p:grpSpPr>
        <p:grpSp>
          <p:nvGrpSpPr>
            <p:cNvPr id="58" name="Group 57"/>
            <p:cNvGrpSpPr/>
            <p:nvPr/>
          </p:nvGrpSpPr>
          <p:grpSpPr>
            <a:xfrm>
              <a:off x="4127314" y="3904743"/>
              <a:ext cx="3485726" cy="161455"/>
              <a:chOff x="4127314" y="3904743"/>
              <a:chExt cx="3485726" cy="16145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0800000">
                <a:off x="5911553" y="4057146"/>
                <a:ext cx="701872" cy="905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0800000">
                <a:off x="7178036" y="4058646"/>
                <a:ext cx="435004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ight Bracket 12"/>
              <p:cNvSpPr/>
              <p:nvPr/>
            </p:nvSpPr>
            <p:spPr>
              <a:xfrm rot="16200000">
                <a:off x="6831753" y="3695467"/>
                <a:ext cx="143349" cy="580005"/>
              </a:xfrm>
              <a:prstGeom prst="rightBracket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rot="10800000">
                <a:off x="4127314" y="3904743"/>
                <a:ext cx="1547868" cy="153903"/>
                <a:chOff x="1828800" y="2513099"/>
                <a:chExt cx="646152" cy="15390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828800" y="25146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0800000" flipH="1">
                  <a:off x="2320991" y="2513099"/>
                  <a:ext cx="153961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ight Bracket 17"/>
                <p:cNvSpPr/>
                <p:nvPr/>
              </p:nvSpPr>
              <p:spPr>
                <a:xfrm rot="5400000">
                  <a:off x="2151095" y="2497106"/>
                  <a:ext cx="152401" cy="187391"/>
                </a:xfrm>
                <a:prstGeom prst="rightBracket">
                  <a:avLst/>
                </a:prstGeom>
                <a:ln w="28575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rot="10800000">
              <a:off x="4685499" y="3523745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6941546" y="3532798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438450" y="76191"/>
            <a:ext cx="8229600" cy="1143000"/>
          </a:xfrm>
        </p:spPr>
        <p:txBody>
          <a:bodyPr/>
          <a:lstStyle/>
          <a:p>
            <a:r>
              <a:rPr lang="en-US" dirty="0" smtClean="0"/>
              <a:t>Finding Gene Models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472817" y="2442554"/>
            <a:ext cx="3435695" cy="1614590"/>
            <a:chOff x="1188372" y="2442554"/>
            <a:chExt cx="3435695" cy="1614590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3208131" y="2442554"/>
              <a:ext cx="1415936" cy="116256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>
              <a:off x="1188372" y="3828546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2039115" y="3679795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2609049" y="3922577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398820" y="4057144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740318" y="2461184"/>
              <a:ext cx="2657095" cy="121861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330654" y="2442553"/>
            <a:ext cx="3566831" cy="1090245"/>
            <a:chOff x="4046209" y="2442553"/>
            <a:chExt cx="3566831" cy="1090245"/>
          </a:xfrm>
        </p:grpSpPr>
        <p:cxnSp>
          <p:nvCxnSpPr>
            <p:cNvPr id="9" name="Straight Connector 8"/>
            <p:cNvCxnSpPr/>
            <p:nvPr/>
          </p:nvCxnSpPr>
          <p:spPr>
            <a:xfrm rot="10800000">
              <a:off x="5911553" y="3532798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683835" y="2461184"/>
              <a:ext cx="0" cy="85185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046209" y="3523745"/>
              <a:ext cx="1628973" cy="905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885729" y="3374996"/>
              <a:ext cx="170148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5803556" y="2442553"/>
              <a:ext cx="0" cy="87048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5148962" y="2442554"/>
              <a:ext cx="0" cy="87048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046327" y="2129999"/>
            <a:ext cx="137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6958" y="4066198"/>
            <a:ext cx="137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NA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4780575" y="4435530"/>
            <a:ext cx="2697302" cy="760951"/>
            <a:chOff x="4780575" y="4435530"/>
            <a:chExt cx="2697302" cy="760951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780575" y="4435530"/>
              <a:ext cx="2" cy="7524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5168581" y="4444036"/>
              <a:ext cx="2" cy="7524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6890172" y="4444036"/>
              <a:ext cx="2" cy="7524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7477875" y="4435530"/>
              <a:ext cx="2" cy="7524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276638" y="5675586"/>
            <a:ext cx="715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What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using RNA doesn’t work?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4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h white 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03" y="4089400"/>
            <a:ext cx="2243538" cy="1780586"/>
          </a:xfrm>
          <a:prstGeom prst="rect">
            <a:avLst/>
          </a:prstGeom>
        </p:spPr>
      </p:pic>
      <p:pic>
        <p:nvPicPr>
          <p:cNvPr id="3" name="Picture 2" descr="si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0" y="148204"/>
            <a:ext cx="2082758" cy="2287141"/>
          </a:xfrm>
          <a:prstGeom prst="rect">
            <a:avLst/>
          </a:prstGeom>
        </p:spPr>
      </p:pic>
      <p:pic>
        <p:nvPicPr>
          <p:cNvPr id="9" name="Picture 8" descr="dam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08"/>
          <a:stretch/>
        </p:blipFill>
        <p:spPr>
          <a:xfrm>
            <a:off x="6900424" y="97404"/>
            <a:ext cx="2124951" cy="22871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49400" y="2336800"/>
            <a:ext cx="6299200" cy="1930400"/>
            <a:chOff x="1663700" y="2654300"/>
            <a:chExt cx="6299200" cy="1930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324100" y="2933700"/>
              <a:ext cx="4965700" cy="254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76800" y="2933700"/>
              <a:ext cx="0" cy="14859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663700" y="2654300"/>
              <a:ext cx="660400" cy="6731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46600" y="3911600"/>
              <a:ext cx="660400" cy="6731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89800" y="2654300"/>
              <a:ext cx="673100" cy="673100"/>
            </a:xfrm>
            <a:prstGeom prst="ellipse">
              <a:avLst/>
            </a:prstGeom>
            <a:solidFill>
              <a:srgbClr val="00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55352" y="249804"/>
            <a:ext cx="180660" cy="2251139"/>
            <a:chOff x="2455352" y="249804"/>
            <a:chExt cx="180660" cy="225113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ln w="177800" cmpd="sng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7894" y="249804"/>
            <a:ext cx="180660" cy="2251139"/>
            <a:chOff x="2455352" y="249804"/>
            <a:chExt cx="180660" cy="2251139"/>
          </a:xfrm>
          <a:solidFill>
            <a:schemeClr val="accent5"/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41798" y="199004"/>
            <a:ext cx="180660" cy="2251139"/>
            <a:chOff x="2455352" y="249804"/>
            <a:chExt cx="180660" cy="2251139"/>
          </a:xfrm>
          <a:solidFill>
            <a:schemeClr val="accent6"/>
          </a:solidFill>
        </p:grpSpPr>
        <p:cxnSp>
          <p:nvCxnSpPr>
            <p:cNvPr id="34" name="Straight Connector 33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4340" y="199004"/>
            <a:ext cx="180660" cy="2251139"/>
            <a:chOff x="2455352" y="249804"/>
            <a:chExt cx="180660" cy="2251139"/>
          </a:xfrm>
          <a:solidFill>
            <a:schemeClr val="accent2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5352" y="249804"/>
            <a:ext cx="180660" cy="2251139"/>
            <a:chOff x="2455352" y="249804"/>
            <a:chExt cx="180660" cy="225113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ln w="177800" cmpd="sng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17894" y="249804"/>
            <a:ext cx="180660" cy="2251139"/>
            <a:chOff x="2455352" y="249804"/>
            <a:chExt cx="180660" cy="2251139"/>
          </a:xfrm>
          <a:solidFill>
            <a:schemeClr val="accent5"/>
          </a:solidFill>
        </p:grpSpPr>
        <p:cxnSp>
          <p:nvCxnSpPr>
            <p:cNvPr id="46" name="Straight Connector 45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1798" y="196906"/>
            <a:ext cx="180660" cy="2251139"/>
            <a:chOff x="2455352" y="249804"/>
            <a:chExt cx="180660" cy="2251139"/>
          </a:xfrm>
          <a:solidFill>
            <a:schemeClr val="accent6"/>
          </a:solidFill>
        </p:grpSpPr>
        <p:cxnSp>
          <p:nvCxnSpPr>
            <p:cNvPr id="50" name="Straight Connector 49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10094" y="196906"/>
            <a:ext cx="180660" cy="2251139"/>
            <a:chOff x="2455352" y="249804"/>
            <a:chExt cx="180660" cy="2251139"/>
          </a:xfrm>
          <a:solidFill>
            <a:schemeClr val="accent2"/>
          </a:solidFill>
        </p:grpSpPr>
        <p:cxnSp>
          <p:nvCxnSpPr>
            <p:cNvPr id="54" name="Straight Connector 53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55352" y="249804"/>
            <a:ext cx="180660" cy="2251139"/>
            <a:chOff x="2455352" y="249804"/>
            <a:chExt cx="180660" cy="2251139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ln w="177800" cmpd="sng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7894" y="249804"/>
            <a:ext cx="180660" cy="2251139"/>
            <a:chOff x="2455352" y="249804"/>
            <a:chExt cx="180660" cy="2251139"/>
          </a:xfrm>
          <a:solidFill>
            <a:schemeClr val="accent5"/>
          </a:solidFill>
        </p:grpSpPr>
        <p:cxnSp>
          <p:nvCxnSpPr>
            <p:cNvPr id="62" name="Straight Connector 61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41798" y="196906"/>
            <a:ext cx="180660" cy="2289239"/>
            <a:chOff x="2455352" y="249804"/>
            <a:chExt cx="180660" cy="2251139"/>
          </a:xfrm>
          <a:solidFill>
            <a:schemeClr val="accent6"/>
          </a:solidFill>
        </p:grpSpPr>
        <p:cxnSp>
          <p:nvCxnSpPr>
            <p:cNvPr id="66" name="Straight Connector 65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810094" y="199004"/>
            <a:ext cx="180660" cy="2251139"/>
            <a:chOff x="2455352" y="249804"/>
            <a:chExt cx="180660" cy="2251139"/>
          </a:xfrm>
          <a:solidFill>
            <a:schemeClr val="accent2"/>
          </a:solidFill>
        </p:grpSpPr>
        <p:cxnSp>
          <p:nvCxnSpPr>
            <p:cNvPr id="70" name="Straight Connector 69"/>
            <p:cNvCxnSpPr/>
            <p:nvPr/>
          </p:nvCxnSpPr>
          <p:spPr>
            <a:xfrm>
              <a:off x="2545682" y="355600"/>
              <a:ext cx="0" cy="2067045"/>
            </a:xfrm>
            <a:prstGeom prst="line">
              <a:avLst/>
            </a:prstGeom>
            <a:grpFill/>
            <a:ln w="177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455352" y="249804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455352" y="2268147"/>
              <a:ext cx="180660" cy="23279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01641" y="5899806"/>
            <a:ext cx="855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One copy of each </a:t>
            </a:r>
            <a:r>
              <a:rPr lang="en-US" sz="2400" b="1" dirty="0">
                <a:solidFill>
                  <a:srgbClr val="0000FF"/>
                </a:solidFill>
              </a:rPr>
              <a:t>chromosome</a:t>
            </a:r>
            <a:r>
              <a:rPr lang="en-US" sz="2400" dirty="0">
                <a:solidFill>
                  <a:srgbClr val="000000"/>
                </a:solidFill>
              </a:rPr>
              <a:t> comes from the </a:t>
            </a:r>
            <a:r>
              <a:rPr lang="en-US" sz="2400" b="1" dirty="0">
                <a:solidFill>
                  <a:srgbClr val="0000FF"/>
                </a:solidFill>
              </a:rPr>
              <a:t>sire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one copy comes from the </a:t>
            </a:r>
            <a:r>
              <a:rPr lang="en-US" sz="2400" b="1" dirty="0">
                <a:solidFill>
                  <a:srgbClr val="0000FF"/>
                </a:solidFill>
              </a:rPr>
              <a:t>dam</a:t>
            </a:r>
            <a:r>
              <a:rPr lang="en-US" sz="2400" dirty="0">
                <a:solidFill>
                  <a:srgbClr val="000000"/>
                </a:solidFill>
              </a:rPr>
              <a:t>. There are </a:t>
            </a:r>
            <a:r>
              <a:rPr lang="en-US" sz="2400" b="1" dirty="0">
                <a:solidFill>
                  <a:srgbClr val="0000FF"/>
                </a:solidFill>
              </a:rPr>
              <a:t>4 possible combinations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5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412 L -0.12934 0.4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17176 L -0.54445 0.48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16412 L 1.38889E-6 0.4754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16644 L -0.44983 0.4828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5" y="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16435 L 0.41285 0.47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16898 L 0.02361 0.4800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16412 L 0.53125 0.4759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03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15972 L 0.11094 0.4826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660400"/>
            <a:ext cx="9144000" cy="5676900"/>
            <a:chOff x="0" y="673100"/>
            <a:chExt cx="9144000" cy="5676900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673100"/>
              <a:ext cx="9144000" cy="5676900"/>
              <a:chOff x="0" y="673100"/>
              <a:chExt cx="9144000" cy="56769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0" y="673100"/>
                <a:ext cx="9144000" cy="5676900"/>
                <a:chOff x="0" y="673100"/>
                <a:chExt cx="9144000" cy="56769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673100"/>
                  <a:ext cx="9144000" cy="5676900"/>
                  <a:chOff x="0" y="673100"/>
                  <a:chExt cx="9144000" cy="56769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673100"/>
                    <a:ext cx="9144000" cy="5676900"/>
                    <a:chOff x="0" y="673100"/>
                    <a:chExt cx="9144000" cy="567690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0" y="673100"/>
                      <a:ext cx="9144000" cy="5491758"/>
                      <a:chOff x="0" y="673100"/>
                      <a:chExt cx="9144000" cy="5491758"/>
                    </a:xfrm>
                  </p:grpSpPr>
                  <p:pic>
                    <p:nvPicPr>
                      <p:cNvPr id="4" name="Picture 3" descr="Transcription-1024x615.jpg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673100"/>
                        <a:ext cx="9144000" cy="549175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" name="Picture 4" descr="Transcription-1024x615.jpg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56" t="62901" r="29166" b="18829"/>
                      <a:stretch/>
                    </p:blipFill>
                    <p:spPr>
                      <a:xfrm>
                        <a:off x="3987800" y="4127500"/>
                        <a:ext cx="1397000" cy="10033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117600" y="4025900"/>
                      <a:ext cx="6388100" cy="3683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39800" y="5981700"/>
                      <a:ext cx="6565900" cy="3683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" name="Picture 9" descr="Transcription-1024x615.jp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304" t="88571" r="23473" b="4492"/>
                  <a:stretch/>
                </p:blipFill>
                <p:spPr>
                  <a:xfrm>
                    <a:off x="1308100" y="4800600"/>
                    <a:ext cx="5689600" cy="381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793750" y="5181600"/>
                  <a:ext cx="6610350" cy="10086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7226300" y="4127500"/>
                <a:ext cx="355600" cy="368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939800" y="5156200"/>
              <a:ext cx="457200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77050" y="5156200"/>
              <a:ext cx="457200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5800" y="215900"/>
            <a:ext cx="817184" cy="2298700"/>
            <a:chOff x="685800" y="190500"/>
            <a:chExt cx="817184" cy="2298700"/>
          </a:xfrm>
        </p:grpSpPr>
        <p:sp>
          <p:nvSpPr>
            <p:cNvPr id="31" name="Rectangle 30"/>
            <p:cNvSpPr/>
            <p:nvPr/>
          </p:nvSpPr>
          <p:spPr>
            <a:xfrm>
              <a:off x="685800" y="190500"/>
              <a:ext cx="812800" cy="229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0920" y="330200"/>
              <a:ext cx="180660" cy="2018343"/>
              <a:chOff x="2455352" y="249804"/>
              <a:chExt cx="180660" cy="225113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45682" y="355600"/>
                <a:ext cx="0" cy="2067045"/>
              </a:xfrm>
              <a:prstGeom prst="line">
                <a:avLst/>
              </a:prstGeom>
              <a:ln w="177800" cmpd="sng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455352" y="249804"/>
                <a:ext cx="180660" cy="2327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55352" y="2268147"/>
                <a:ext cx="180660" cy="2327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22324" y="330200"/>
              <a:ext cx="180660" cy="2018343"/>
              <a:chOff x="2455352" y="249804"/>
              <a:chExt cx="180660" cy="2251139"/>
            </a:xfrm>
            <a:solidFill>
              <a:schemeClr val="accent5"/>
            </a:solidFill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545682" y="355600"/>
                <a:ext cx="0" cy="2067045"/>
              </a:xfrm>
              <a:prstGeom prst="line">
                <a:avLst/>
              </a:prstGeom>
              <a:grpFill/>
              <a:ln w="177800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455352" y="249804"/>
                <a:ext cx="180660" cy="23279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455352" y="2268147"/>
                <a:ext cx="180660" cy="23279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301641" y="5579720"/>
            <a:ext cx="8557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DNA </a:t>
            </a:r>
            <a:r>
              <a:rPr lang="en-US" sz="2400" dirty="0"/>
              <a:t>is formed in a </a:t>
            </a:r>
            <a:r>
              <a:rPr lang="en-US" sz="2400" b="1" dirty="0">
                <a:solidFill>
                  <a:srgbClr val="0000FF"/>
                </a:solidFill>
              </a:rPr>
              <a:t>double helix</a:t>
            </a:r>
            <a:r>
              <a:rPr lang="en-US" sz="2400" dirty="0"/>
              <a:t>. The units that make up the </a:t>
            </a:r>
            <a:r>
              <a:rPr lang="en-US" sz="2400" b="1" dirty="0">
                <a:solidFill>
                  <a:srgbClr val="0000FF"/>
                </a:solidFill>
              </a:rPr>
              <a:t>double helix</a:t>
            </a:r>
            <a:r>
              <a:rPr lang="en-US" sz="2400" dirty="0"/>
              <a:t> are base pairs. Horses have approximately </a:t>
            </a:r>
            <a:r>
              <a:rPr lang="en-US" sz="2400" b="1" dirty="0">
                <a:solidFill>
                  <a:srgbClr val="0000FF"/>
                </a:solidFill>
              </a:rPr>
              <a:t>2.7 billion base pairs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in their genome.</a:t>
            </a:r>
          </a:p>
        </p:txBody>
      </p:sp>
    </p:spTree>
    <p:extLst>
      <p:ext uri="{BB962C8B-B14F-4D97-AF65-F5344CB8AC3E}">
        <p14:creationId xmlns:p14="http://schemas.microsoft.com/office/powerpoint/2010/main" val="242252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531386"/>
            <a:ext cx="810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Genes</a:t>
            </a:r>
            <a:r>
              <a:rPr lang="en-US" sz="2400" dirty="0"/>
              <a:t> are paired. One copy comes from the sire and one from the dam.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" y="1629083"/>
            <a:ext cx="7467796" cy="1040449"/>
            <a:chOff x="1206304" y="3835400"/>
            <a:chExt cx="7467796" cy="1040449"/>
          </a:xfrm>
        </p:grpSpPr>
        <p:sp>
          <p:nvSpPr>
            <p:cNvPr id="3" name="Rectangle 2"/>
            <p:cNvSpPr/>
            <p:nvPr/>
          </p:nvSpPr>
          <p:spPr>
            <a:xfrm>
              <a:off x="1206304" y="3835400"/>
              <a:ext cx="7442396" cy="38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41600" y="3835400"/>
              <a:ext cx="901700" cy="380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5700" y="3835400"/>
              <a:ext cx="1473200" cy="380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 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1704" y="4495800"/>
              <a:ext cx="7442396" cy="38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4495800"/>
              <a:ext cx="901700" cy="38004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61100" y="4495800"/>
              <a:ext cx="1473200" cy="38004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prstClr val="white"/>
              </a:bgClr>
            </a:patt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Gene b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6100" y="4490083"/>
            <a:ext cx="810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horse’s combination of alleles is called its </a:t>
            </a:r>
            <a:r>
              <a:rPr lang="en-US" sz="2400" b="1" dirty="0">
                <a:solidFill>
                  <a:schemeClr val="hlink"/>
                </a:solidFill>
              </a:rPr>
              <a:t>genotype</a:t>
            </a:r>
            <a:r>
              <a:rPr lang="en-US" sz="2400" dirty="0">
                <a:solidFill>
                  <a:srgbClr val="000000"/>
                </a:solidFill>
              </a:rPr>
              <a:t>. This individual’s </a:t>
            </a:r>
            <a:r>
              <a:rPr lang="en-US" sz="2400" b="1" dirty="0">
                <a:solidFill>
                  <a:srgbClr val="0000FF"/>
                </a:solidFill>
              </a:rPr>
              <a:t>genotype</a:t>
            </a:r>
            <a:r>
              <a:rPr lang="en-US" sz="2400" dirty="0">
                <a:solidFill>
                  <a:srgbClr val="000000"/>
                </a:solidFill>
              </a:rPr>
              <a:t> is </a:t>
            </a:r>
            <a:r>
              <a:rPr lang="en-US" sz="2400" b="1" dirty="0">
                <a:solidFill>
                  <a:srgbClr val="0000FF"/>
                </a:solidFill>
              </a:rPr>
              <a:t>AA Bb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 genotype where both </a:t>
            </a:r>
            <a:r>
              <a:rPr lang="en-US" sz="2400" b="1" dirty="0">
                <a:solidFill>
                  <a:srgbClr val="0000FF"/>
                </a:solidFill>
              </a:rPr>
              <a:t>alleles are the same </a:t>
            </a: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b="1" dirty="0">
                <a:solidFill>
                  <a:srgbClr val="0000FF"/>
                </a:solidFill>
              </a:rPr>
              <a:t>homozygous</a:t>
            </a:r>
            <a:r>
              <a:rPr lang="en-US" sz="2400" dirty="0">
                <a:solidFill>
                  <a:srgbClr val="000000"/>
                </a:solidFill>
              </a:rPr>
              <a:t>. A genotype were the </a:t>
            </a:r>
            <a:r>
              <a:rPr lang="en-US" sz="2400" b="1" dirty="0">
                <a:solidFill>
                  <a:srgbClr val="0000FF"/>
                </a:solidFill>
              </a:rPr>
              <a:t>alleles are different</a:t>
            </a:r>
            <a:r>
              <a:rPr lang="en-US" sz="2400" dirty="0">
                <a:solidFill>
                  <a:srgbClr val="000000"/>
                </a:solidFill>
              </a:rPr>
              <a:t> is </a:t>
            </a:r>
            <a:r>
              <a:rPr lang="en-US" sz="2400" b="1" dirty="0">
                <a:solidFill>
                  <a:srgbClr val="0000FF"/>
                </a:solidFill>
              </a:rPr>
              <a:t>heterozygous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500" y="3134191"/>
            <a:ext cx="810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gene can have several different variations. Each variation is  called an </a:t>
            </a:r>
            <a:r>
              <a:rPr lang="en-US" sz="2400" b="1" dirty="0">
                <a:solidFill>
                  <a:schemeClr val="hlink"/>
                </a:solidFill>
              </a:rPr>
              <a:t>allele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/>
              <a:t> Alleles can code for different variations in proteins that can alter traits. </a:t>
            </a:r>
            <a:endParaRPr lang="en-US" sz="24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0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8500" y="148489"/>
            <a:ext cx="810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horse’s </a:t>
            </a:r>
            <a:r>
              <a:rPr lang="en-US" sz="2400" b="1" dirty="0">
                <a:solidFill>
                  <a:srgbClr val="0000FF"/>
                </a:solidFill>
              </a:rPr>
              <a:t>phenotype</a:t>
            </a:r>
            <a:r>
              <a:rPr lang="en-US" sz="2400" dirty="0">
                <a:solidFill>
                  <a:srgbClr val="000000"/>
                </a:solidFill>
              </a:rPr>
              <a:t> is the traits or characteristics that you see or measure.    </a:t>
            </a:r>
          </a:p>
        </p:txBody>
      </p:sp>
      <p:pic>
        <p:nvPicPr>
          <p:cNvPr id="4" name="Picture 4" descr="do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r="10526"/>
          <a:stretch>
            <a:fillRect/>
          </a:stretch>
        </p:blipFill>
        <p:spPr bwMode="auto">
          <a:xfrm>
            <a:off x="736600" y="1066800"/>
            <a:ext cx="1696777" cy="16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igg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r="9265"/>
          <a:stretch/>
        </p:blipFill>
        <p:spPr bwMode="auto">
          <a:xfrm>
            <a:off x="4826000" y="711201"/>
            <a:ext cx="1384300" cy="20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etblackmar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16" y="1106486"/>
            <a:ext cx="1808184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bwbrac.webs.com/ideal%20ap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5100" y="977900"/>
            <a:ext cx="2222500" cy="1748367"/>
          </a:xfrm>
          <a:prstGeom prst="rect">
            <a:avLst/>
          </a:prstGeom>
          <a:noFill/>
        </p:spPr>
      </p:pic>
      <p:pic>
        <p:nvPicPr>
          <p:cNvPr id="9" name="Picture 8" descr="mackenzieP6126995_EDI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5621"/>
          <a:stretch/>
        </p:blipFill>
        <p:spPr>
          <a:xfrm>
            <a:off x="440853" y="2844800"/>
            <a:ext cx="2632548" cy="1946174"/>
          </a:xfrm>
          <a:prstGeom prst="rect">
            <a:avLst/>
          </a:prstGeom>
        </p:spPr>
      </p:pic>
      <p:pic>
        <p:nvPicPr>
          <p:cNvPr id="10" name="Picture 9" descr="mudraci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6" t="12747" b="20000"/>
          <a:stretch/>
        </p:blipFill>
        <p:spPr bwMode="auto">
          <a:xfrm>
            <a:off x="5778500" y="2984500"/>
            <a:ext cx="3225800" cy="171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CamsCardSha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3279775" y="3136900"/>
            <a:ext cx="23812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Ro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5012303"/>
            <a:ext cx="2752253" cy="17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64463268LFS case1 Fig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5012303"/>
            <a:ext cx="2165350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ERU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t="9674" r="10326" b="22451"/>
          <a:stretch/>
        </p:blipFill>
        <p:spPr>
          <a:xfrm>
            <a:off x="6299200" y="4946573"/>
            <a:ext cx="2146300" cy="17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152" y="303290"/>
            <a:ext cx="8487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horse’s </a:t>
            </a:r>
            <a:r>
              <a:rPr lang="en-US" sz="2400" b="1" dirty="0">
                <a:solidFill>
                  <a:schemeClr val="hlink"/>
                </a:solidFill>
              </a:rPr>
              <a:t>genotype</a:t>
            </a:r>
            <a:r>
              <a:rPr lang="en-US" sz="2400" dirty="0">
                <a:solidFill>
                  <a:srgbClr val="000000"/>
                </a:solidFill>
              </a:rPr>
              <a:t> affects its </a:t>
            </a:r>
            <a:r>
              <a:rPr lang="en-US" sz="2400" b="1" dirty="0">
                <a:solidFill>
                  <a:srgbClr val="0000FF"/>
                </a:solidFill>
              </a:rPr>
              <a:t>phenotype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152" y="1018153"/>
            <a:ext cx="5350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Phenotype </a:t>
            </a:r>
            <a:r>
              <a:rPr lang="en-US" sz="2400" dirty="0"/>
              <a:t>can be the result of the horse’s </a:t>
            </a:r>
            <a:r>
              <a:rPr lang="en-US" sz="2400" b="1" dirty="0">
                <a:solidFill>
                  <a:schemeClr val="hlink"/>
                </a:solidFill>
              </a:rPr>
              <a:t>genotype</a:t>
            </a:r>
            <a:r>
              <a:rPr lang="en-US" sz="2400" dirty="0">
                <a:solidFill>
                  <a:srgbClr val="000000"/>
                </a:solidFill>
              </a:rPr>
              <a:t> at a single </a:t>
            </a:r>
            <a:r>
              <a:rPr lang="en-US" sz="2400" b="1" dirty="0">
                <a:solidFill>
                  <a:srgbClr val="0000FF"/>
                </a:solidFill>
              </a:rPr>
              <a:t>locus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b="1" dirty="0">
                <a:solidFill>
                  <a:srgbClr val="0000FF"/>
                </a:solidFill>
              </a:rPr>
              <a:t>gene</a:t>
            </a:r>
            <a:r>
              <a:rPr lang="en-US" sz="2400" dirty="0">
                <a:solidFill>
                  <a:srgbClr val="000000"/>
                </a:solidFill>
              </a:rPr>
              <a:t>   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Single gene </a:t>
            </a:r>
            <a:r>
              <a:rPr lang="en-US" sz="2400" dirty="0">
                <a:solidFill>
                  <a:srgbClr val="000000"/>
                </a:solidFill>
              </a:rPr>
              <a:t>or </a:t>
            </a:r>
            <a:r>
              <a:rPr lang="en-US" sz="2400" b="1" dirty="0">
                <a:solidFill>
                  <a:srgbClr val="0000FF"/>
                </a:solidFill>
              </a:rPr>
              <a:t>monogenic</a:t>
            </a:r>
            <a:r>
              <a:rPr lang="en-US" sz="2400" dirty="0">
                <a:solidFill>
                  <a:srgbClr val="000000"/>
                </a:solidFill>
              </a:rPr>
              <a:t> trait/disease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16516" y="378613"/>
            <a:ext cx="3484584" cy="2530719"/>
            <a:chOff x="5037116" y="899313"/>
            <a:chExt cx="3484584" cy="2530719"/>
          </a:xfrm>
        </p:grpSpPr>
        <p:pic>
          <p:nvPicPr>
            <p:cNvPr id="3" name="Picture 5" descr="bigg1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0" r="9265"/>
            <a:stretch/>
          </p:blipFill>
          <p:spPr bwMode="auto">
            <a:xfrm>
              <a:off x="7137400" y="899313"/>
              <a:ext cx="1384300" cy="2039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jetblackmare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16" y="1358098"/>
              <a:ext cx="1808184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037116" y="3060700"/>
              <a:ext cx="180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N/N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37400" y="3060700"/>
              <a:ext cx="1384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G/N</a:t>
              </a:r>
              <a:r>
                <a:rPr lang="en-US" dirty="0"/>
                <a:t> or </a:t>
              </a:r>
              <a:r>
                <a:rPr lang="en-US" b="1" dirty="0">
                  <a:solidFill>
                    <a:srgbClr val="0000FF"/>
                  </a:solidFill>
                </a:rPr>
                <a:t>G/G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28152" y="3075553"/>
            <a:ext cx="4232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Phenotype </a:t>
            </a:r>
            <a:r>
              <a:rPr lang="en-US" sz="2400" dirty="0"/>
              <a:t>can be the result of the horse’s </a:t>
            </a:r>
            <a:r>
              <a:rPr lang="en-US" sz="2400" b="1" dirty="0">
                <a:solidFill>
                  <a:schemeClr val="hlink"/>
                </a:solidFill>
              </a:rPr>
              <a:t>genotype</a:t>
            </a:r>
            <a:r>
              <a:rPr lang="en-US" sz="2400" dirty="0">
                <a:solidFill>
                  <a:srgbClr val="000000"/>
                </a:solidFill>
              </a:rPr>
              <a:t> at many </a:t>
            </a:r>
            <a:r>
              <a:rPr lang="en-US" sz="2400" b="1" dirty="0">
                <a:solidFill>
                  <a:srgbClr val="0000FF"/>
                </a:solidFill>
              </a:rPr>
              <a:t>loci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b="1" dirty="0">
                <a:solidFill>
                  <a:srgbClr val="0000FF"/>
                </a:solidFill>
              </a:rPr>
              <a:t>genes</a:t>
            </a:r>
            <a:r>
              <a:rPr lang="en-US" sz="2400" dirty="0">
                <a:solidFill>
                  <a:srgbClr val="000000"/>
                </a:solidFill>
              </a:rPr>
              <a:t>   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Polygenic </a:t>
            </a:r>
            <a:r>
              <a:rPr lang="en-US" sz="2400" dirty="0">
                <a:solidFill>
                  <a:srgbClr val="000000"/>
                </a:solidFill>
              </a:rPr>
              <a:t>trait/disease</a:t>
            </a:r>
          </a:p>
        </p:txBody>
      </p:sp>
      <p:pic>
        <p:nvPicPr>
          <p:cNvPr id="10" name="Picture 16" descr="CamsCardSh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4525463" y="3233928"/>
            <a:ext cx="2434137" cy="162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5" descr="fat_horse61165256.jpg"/>
          <p:cNvPicPr>
            <a:picLocks noChangeAspect="1"/>
          </p:cNvPicPr>
          <p:nvPr/>
        </p:nvPicPr>
        <p:blipFill>
          <a:blip r:embed="rId5" cstate="print"/>
          <a:srcRect l="32076" t="17628" r="9435" b="4301"/>
          <a:stretch>
            <a:fillRect/>
          </a:stretch>
        </p:blipFill>
        <p:spPr bwMode="auto">
          <a:xfrm>
            <a:off x="2897166" y="5105400"/>
            <a:ext cx="1638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Luvs_Dicky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8081" r="7156"/>
          <a:stretch/>
        </p:blipFill>
        <p:spPr bwMode="auto">
          <a:xfrm>
            <a:off x="4851400" y="5078971"/>
            <a:ext cx="1905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4" descr="Dale-fat-pony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" y="5219700"/>
            <a:ext cx="1974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053894" y="3790212"/>
            <a:ext cx="1861506" cy="2964953"/>
            <a:chOff x="9370303" y="417956"/>
            <a:chExt cx="2401190" cy="382451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3" t="35" r="12721" b="11038"/>
            <a:stretch/>
          </p:blipFill>
          <p:spPr>
            <a:xfrm>
              <a:off x="9370303" y="417956"/>
              <a:ext cx="2401190" cy="3824519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9743406" y="2080337"/>
              <a:ext cx="220529" cy="117231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6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E6C81-FBB4-5C46-8B1B-48CDC3BE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83" y="2448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approach to genetic performance or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E42E14-9FEC-A242-AE63-369F196E7EF1}"/>
              </a:ext>
            </a:extLst>
          </p:cNvPr>
          <p:cNvSpPr txBox="1"/>
          <p:nvPr/>
        </p:nvSpPr>
        <p:spPr>
          <a:xfrm>
            <a:off x="324687" y="1766994"/>
            <a:ext cx="2227677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Identify animals with and without phenotype</a:t>
            </a:r>
          </a:p>
          <a:p>
            <a:pPr algn="ctr"/>
            <a:r>
              <a:rPr lang="en-US" sz="2400" dirty="0"/>
              <a:t>(100s to 1,000s)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A97B91-7D8B-0C4A-B3F9-ECF5652B0B9F}"/>
              </a:ext>
            </a:extLst>
          </p:cNvPr>
          <p:cNvSpPr txBox="1"/>
          <p:nvPr/>
        </p:nvSpPr>
        <p:spPr>
          <a:xfrm>
            <a:off x="3365171" y="2862232"/>
            <a:ext cx="21656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potential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DB1250-CA64-4C4C-924F-46A430FE1AC7}"/>
              </a:ext>
            </a:extLst>
          </p:cNvPr>
          <p:cNvSpPr txBox="1"/>
          <p:nvPr/>
        </p:nvSpPr>
        <p:spPr>
          <a:xfrm>
            <a:off x="6218468" y="2862232"/>
            <a:ext cx="234133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Identify potential  mutations (WGS)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15E0EB-F00C-7D4C-8455-546B0B212B08}"/>
              </a:ext>
            </a:extLst>
          </p:cNvPr>
          <p:cNvSpPr txBox="1"/>
          <p:nvPr/>
        </p:nvSpPr>
        <p:spPr>
          <a:xfrm>
            <a:off x="3365170" y="1766994"/>
            <a:ext cx="21656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heritability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01988D-D016-0747-A999-27ED90B9F9D9}"/>
              </a:ext>
            </a:extLst>
          </p:cNvPr>
          <p:cNvSpPr txBox="1"/>
          <p:nvPr/>
        </p:nvSpPr>
        <p:spPr>
          <a:xfrm>
            <a:off x="2034860" y="5697056"/>
            <a:ext cx="282538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</a:t>
            </a:r>
            <a:r>
              <a:rPr lang="en-US" sz="2400" b="1" dirty="0"/>
              <a:t>risk models </a:t>
            </a:r>
            <a:r>
              <a:rPr lang="en-US" sz="2400" dirty="0"/>
              <a:t>to predict phenotype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494FB76-6191-CD4E-937A-87504D3722E5}"/>
              </a:ext>
            </a:extLst>
          </p:cNvPr>
          <p:cNvCxnSpPr>
            <a:cxnSpLocks/>
          </p:cNvCxnSpPr>
          <p:nvPr/>
        </p:nvCxnSpPr>
        <p:spPr>
          <a:xfrm>
            <a:off x="2628898" y="2182492"/>
            <a:ext cx="67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4D6DFE2-12F3-8D47-8492-EB97B1BAB673}"/>
              </a:ext>
            </a:extLst>
          </p:cNvPr>
          <p:cNvCxnSpPr>
            <a:cxnSpLocks/>
          </p:cNvCxnSpPr>
          <p:nvPr/>
        </p:nvCxnSpPr>
        <p:spPr>
          <a:xfrm>
            <a:off x="2622382" y="3277730"/>
            <a:ext cx="67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E483551-B592-4744-8B66-7679E87171FA}"/>
              </a:ext>
            </a:extLst>
          </p:cNvPr>
          <p:cNvCxnSpPr>
            <a:cxnSpLocks/>
          </p:cNvCxnSpPr>
          <p:nvPr/>
        </p:nvCxnSpPr>
        <p:spPr>
          <a:xfrm flipH="1">
            <a:off x="3447553" y="4611585"/>
            <a:ext cx="3258" cy="5411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C1C5430F-7908-8049-821D-3A60909BE2CE}"/>
              </a:ext>
            </a:extLst>
          </p:cNvPr>
          <p:cNvCxnSpPr>
            <a:cxnSpLocks/>
          </p:cNvCxnSpPr>
          <p:nvPr/>
        </p:nvCxnSpPr>
        <p:spPr>
          <a:xfrm flipH="1">
            <a:off x="4860247" y="3693229"/>
            <a:ext cx="1358221" cy="6433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0072D29-FA39-AC45-99C4-1B5F412E317E}"/>
              </a:ext>
            </a:extLst>
          </p:cNvPr>
          <p:cNvCxnSpPr>
            <a:cxnSpLocks/>
          </p:cNvCxnSpPr>
          <p:nvPr/>
        </p:nvCxnSpPr>
        <p:spPr>
          <a:xfrm>
            <a:off x="5545697" y="3293372"/>
            <a:ext cx="67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3C5EC99-DA61-B24B-8C29-61E9F51AAE92}"/>
              </a:ext>
            </a:extLst>
          </p:cNvPr>
          <p:cNvSpPr txBox="1"/>
          <p:nvPr/>
        </p:nvSpPr>
        <p:spPr>
          <a:xfrm>
            <a:off x="2034860" y="4324876"/>
            <a:ext cx="282538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Confirm mutations in another cohort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3FA1F59-40A0-2542-AC9A-A25A6ED846F5}"/>
              </a:ext>
            </a:extLst>
          </p:cNvPr>
          <p:cNvCxnSpPr>
            <a:cxnSpLocks/>
          </p:cNvCxnSpPr>
          <p:nvPr/>
        </p:nvCxnSpPr>
        <p:spPr>
          <a:xfrm flipH="1">
            <a:off x="7487988" y="3693229"/>
            <a:ext cx="1" cy="6316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BEE57F-CC18-134D-B596-25151E4A3D40}"/>
              </a:ext>
            </a:extLst>
          </p:cNvPr>
          <p:cNvSpPr txBox="1"/>
          <p:nvPr/>
        </p:nvSpPr>
        <p:spPr>
          <a:xfrm>
            <a:off x="6079525" y="4324876"/>
            <a:ext cx="278027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Confirm biologic affect of mutations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90C25CC-A69D-8D42-939B-3A6130EF6CED}"/>
              </a:ext>
            </a:extLst>
          </p:cNvPr>
          <p:cNvCxnSpPr>
            <a:cxnSpLocks/>
          </p:cNvCxnSpPr>
          <p:nvPr/>
        </p:nvCxnSpPr>
        <p:spPr>
          <a:xfrm flipH="1">
            <a:off x="4851745" y="5167582"/>
            <a:ext cx="1227780" cy="53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C72DB9C7-9046-FE4A-BE44-F40E8FCC363B}"/>
              </a:ext>
            </a:extLst>
          </p:cNvPr>
          <p:cNvCxnSpPr>
            <a:cxnSpLocks/>
          </p:cNvCxnSpPr>
          <p:nvPr/>
        </p:nvCxnSpPr>
        <p:spPr>
          <a:xfrm flipH="1">
            <a:off x="7487988" y="5167582"/>
            <a:ext cx="1" cy="6316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BF36BFA-FC0C-0E4B-89E1-D84143DB5C6A}"/>
              </a:ext>
            </a:extLst>
          </p:cNvPr>
          <p:cNvSpPr txBox="1"/>
          <p:nvPr/>
        </p:nvSpPr>
        <p:spPr>
          <a:xfrm>
            <a:off x="6097853" y="5787520"/>
            <a:ext cx="278027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Develop new treatments (disease)</a:t>
            </a:r>
          </a:p>
        </p:txBody>
      </p:sp>
    </p:spTree>
    <p:extLst>
      <p:ext uri="{BB962C8B-B14F-4D97-AF65-F5344CB8AC3E}">
        <p14:creationId xmlns:p14="http://schemas.microsoft.com/office/powerpoint/2010/main" val="189344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2" grpId="0" animBg="1"/>
      <p:bldP spid="28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3794962" y="1613892"/>
            <a:ext cx="4334507" cy="7300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1268262" y="1399446"/>
            <a:ext cx="2385036" cy="57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DNA (genome)</a:t>
            </a:r>
            <a:endParaRPr lang="en-US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016" y="1742341"/>
            <a:ext cx="6713202" cy="1740555"/>
            <a:chOff x="395016" y="1080841"/>
            <a:chExt cx="6713202" cy="1740555"/>
          </a:xfrm>
        </p:grpSpPr>
        <p:sp>
          <p:nvSpPr>
            <p:cNvPr id="25608" name="Text Box 13"/>
            <p:cNvSpPr txBox="1">
              <a:spLocks noChangeArrowheads="1"/>
            </p:cNvSpPr>
            <p:nvPr/>
          </p:nvSpPr>
          <p:spPr bwMode="auto">
            <a:xfrm>
              <a:off x="395016" y="1804064"/>
              <a:ext cx="3258282" cy="1017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Random fragmentation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18953" y="1080841"/>
              <a:ext cx="2389265" cy="1701969"/>
              <a:chOff x="4718953" y="1080841"/>
              <a:chExt cx="2389265" cy="1701969"/>
            </a:xfrm>
          </p:grpSpPr>
          <p:sp>
            <p:nvSpPr>
              <p:cNvPr id="25607" name="Line 12"/>
              <p:cNvSpPr>
                <a:spLocks noChangeShapeType="1"/>
              </p:cNvSpPr>
              <p:nvPr/>
            </p:nvSpPr>
            <p:spPr bwMode="auto">
              <a:xfrm>
                <a:off x="5926271" y="1080841"/>
                <a:ext cx="0" cy="517892"/>
              </a:xfrm>
              <a:prstGeom prst="line">
                <a:avLst/>
              </a:prstGeom>
              <a:noFill/>
              <a:ln w="5715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09" name="Group 14"/>
              <p:cNvGrpSpPr>
                <a:grpSpLocks/>
              </p:cNvGrpSpPr>
              <p:nvPr/>
            </p:nvGrpSpPr>
            <p:grpSpPr bwMode="auto">
              <a:xfrm>
                <a:off x="4718953" y="1747027"/>
                <a:ext cx="2389265" cy="1035783"/>
                <a:chOff x="2544" y="1584"/>
                <a:chExt cx="1614" cy="672"/>
              </a:xfrm>
            </p:grpSpPr>
            <p:grpSp>
              <p:nvGrpSpPr>
                <p:cNvPr id="25610" name="Group 15"/>
                <p:cNvGrpSpPr>
                  <a:grpSpLocks/>
                </p:cNvGrpSpPr>
                <p:nvPr/>
              </p:nvGrpSpPr>
              <p:grpSpPr bwMode="auto">
                <a:xfrm>
                  <a:off x="2544" y="1584"/>
                  <a:ext cx="1614" cy="672"/>
                  <a:chOff x="2544" y="1584"/>
                  <a:chExt cx="1614" cy="672"/>
                </a:xfrm>
              </p:grpSpPr>
              <p:grpSp>
                <p:nvGrpSpPr>
                  <p:cNvPr id="256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544" y="1584"/>
                    <a:ext cx="1614" cy="672"/>
                    <a:chOff x="3321" y="1824"/>
                    <a:chExt cx="1614" cy="672"/>
                  </a:xfrm>
                </p:grpSpPr>
                <p:sp>
                  <p:nvSpPr>
                    <p:cNvPr id="2561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1" y="1824"/>
                      <a:ext cx="336" cy="67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2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13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99" y="1824"/>
                      <a:ext cx="336" cy="67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2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1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496"/>
                      <a:ext cx="960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2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1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584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16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168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18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04" y="1872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19" name="Line 24"/>
                  <p:cNvSpPr>
                    <a:spLocks noChangeShapeType="1"/>
                  </p:cNvSpPr>
                  <p:nvPr/>
                </p:nvSpPr>
                <p:spPr bwMode="auto">
                  <a:xfrm rot="2700000" flipH="1">
                    <a:off x="3120" y="192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92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96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2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3" name="Line 28"/>
                  <p:cNvSpPr>
                    <a:spLocks noChangeShapeType="1"/>
                  </p:cNvSpPr>
                  <p:nvPr/>
                </p:nvSpPr>
                <p:spPr bwMode="auto">
                  <a:xfrm rot="2649448">
                    <a:off x="3312" y="172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4" name="Line 29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3600" y="1872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632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6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1584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96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8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168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9" name="Line 3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3504" y="2112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0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196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1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84" y="172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3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168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824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5" name="Line 40"/>
                  <p:cNvSpPr>
                    <a:spLocks noChangeShapeType="1"/>
                  </p:cNvSpPr>
                  <p:nvPr/>
                </p:nvSpPr>
                <p:spPr bwMode="auto">
                  <a:xfrm rot="2700000" flipH="1">
                    <a:off x="3936" y="1584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192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37" name="Line 42"/>
                <p:cNvSpPr>
                  <a:spLocks noChangeShapeType="1"/>
                </p:cNvSpPr>
                <p:nvPr/>
              </p:nvSpPr>
              <p:spPr bwMode="auto">
                <a:xfrm>
                  <a:off x="2736" y="163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8" name="Line 43"/>
              <p:cNvSpPr>
                <a:spLocks noChangeShapeType="1"/>
              </p:cNvSpPr>
              <p:nvPr/>
            </p:nvSpPr>
            <p:spPr bwMode="auto">
              <a:xfrm>
                <a:off x="5501278" y="1229136"/>
                <a:ext cx="0" cy="442603"/>
              </a:xfrm>
              <a:prstGeom prst="line">
                <a:avLst/>
              </a:prstGeom>
              <a:noFill/>
              <a:ln w="5715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44"/>
              <p:cNvSpPr>
                <a:spLocks noChangeShapeType="1"/>
              </p:cNvSpPr>
              <p:nvPr/>
            </p:nvSpPr>
            <p:spPr bwMode="auto">
              <a:xfrm>
                <a:off x="6353378" y="1229136"/>
                <a:ext cx="0" cy="442603"/>
              </a:xfrm>
              <a:prstGeom prst="line">
                <a:avLst/>
              </a:prstGeom>
              <a:noFill/>
              <a:ln w="5715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825780" y="3530886"/>
            <a:ext cx="6413499" cy="1629794"/>
            <a:chOff x="800980" y="2855817"/>
            <a:chExt cx="6413499" cy="1629794"/>
          </a:xfrm>
        </p:grpSpPr>
        <p:sp>
          <p:nvSpPr>
            <p:cNvPr id="25705" name="Text Box 110"/>
            <p:cNvSpPr txBox="1">
              <a:spLocks noChangeArrowheads="1"/>
            </p:cNvSpPr>
            <p:nvPr/>
          </p:nvSpPr>
          <p:spPr bwMode="auto">
            <a:xfrm>
              <a:off x="800980" y="3723717"/>
              <a:ext cx="28523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Sequencing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703382" y="2855817"/>
              <a:ext cx="2511097" cy="1629794"/>
              <a:chOff x="4703382" y="2855817"/>
              <a:chExt cx="2511097" cy="1629794"/>
            </a:xfrm>
          </p:grpSpPr>
          <p:sp>
            <p:nvSpPr>
              <p:cNvPr id="25640" name="Line 45"/>
              <p:cNvSpPr>
                <a:spLocks noChangeShapeType="1"/>
              </p:cNvSpPr>
              <p:nvPr/>
            </p:nvSpPr>
            <p:spPr bwMode="auto">
              <a:xfrm>
                <a:off x="5501278" y="2855817"/>
                <a:ext cx="0" cy="371879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Line 47"/>
              <p:cNvSpPr>
                <a:spLocks noChangeShapeType="1"/>
              </p:cNvSpPr>
              <p:nvPr/>
            </p:nvSpPr>
            <p:spPr bwMode="auto">
              <a:xfrm>
                <a:off x="5926271" y="2855817"/>
                <a:ext cx="0" cy="371879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Line 49"/>
              <p:cNvSpPr>
                <a:spLocks noChangeShapeType="1"/>
              </p:cNvSpPr>
              <p:nvPr/>
            </p:nvSpPr>
            <p:spPr bwMode="auto">
              <a:xfrm>
                <a:off x="6353378" y="2855817"/>
                <a:ext cx="0" cy="371879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703382" y="3679115"/>
                <a:ext cx="2511097" cy="806496"/>
                <a:chOff x="4695597" y="3557955"/>
                <a:chExt cx="2511097" cy="806496"/>
              </a:xfrm>
            </p:grpSpPr>
            <p:sp>
              <p:nvSpPr>
                <p:cNvPr id="25646" name="Line 51"/>
                <p:cNvSpPr>
                  <a:spLocks noChangeShapeType="1"/>
                </p:cNvSpPr>
                <p:nvPr/>
              </p:nvSpPr>
              <p:spPr bwMode="auto">
                <a:xfrm>
                  <a:off x="4785533" y="367029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7" name="Line 52"/>
                <p:cNvSpPr>
                  <a:spLocks noChangeShapeType="1"/>
                </p:cNvSpPr>
                <p:nvPr/>
              </p:nvSpPr>
              <p:spPr bwMode="auto">
                <a:xfrm rot="19963615">
                  <a:off x="5274927" y="3633074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8" name="Line 53"/>
                <p:cNvSpPr>
                  <a:spLocks noChangeShapeType="1"/>
                </p:cNvSpPr>
                <p:nvPr/>
              </p:nvSpPr>
              <p:spPr bwMode="auto">
                <a:xfrm>
                  <a:off x="5429140" y="367029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9" name="Line 54"/>
                <p:cNvSpPr>
                  <a:spLocks noChangeShapeType="1"/>
                </p:cNvSpPr>
                <p:nvPr/>
              </p:nvSpPr>
              <p:spPr bwMode="auto">
                <a:xfrm>
                  <a:off x="5784234" y="367029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0" name="Line 55"/>
                <p:cNvSpPr>
                  <a:spLocks noChangeShapeType="1"/>
                </p:cNvSpPr>
                <p:nvPr/>
              </p:nvSpPr>
              <p:spPr bwMode="auto">
                <a:xfrm>
                  <a:off x="4927570" y="374444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1" name="Line 56"/>
                <p:cNvSpPr>
                  <a:spLocks noChangeShapeType="1"/>
                </p:cNvSpPr>
                <p:nvPr/>
              </p:nvSpPr>
              <p:spPr bwMode="auto">
                <a:xfrm>
                  <a:off x="5131749" y="374444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652" name="Group 57"/>
                <p:cNvGrpSpPr>
                  <a:grpSpLocks/>
                </p:cNvGrpSpPr>
                <p:nvPr/>
              </p:nvGrpSpPr>
              <p:grpSpPr bwMode="auto">
                <a:xfrm flipV="1">
                  <a:off x="5463298" y="3770599"/>
                  <a:ext cx="284075" cy="74147"/>
                  <a:chOff x="2928" y="3024"/>
                  <a:chExt cx="192" cy="48"/>
                </a:xfrm>
              </p:grpSpPr>
              <p:sp>
                <p:nvSpPr>
                  <p:cNvPr id="2565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02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07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55" name="Line 60"/>
                <p:cNvSpPr>
                  <a:spLocks noChangeShapeType="1"/>
                </p:cNvSpPr>
                <p:nvPr/>
              </p:nvSpPr>
              <p:spPr bwMode="auto">
                <a:xfrm>
                  <a:off x="5966537" y="384751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656" name="Group 61"/>
                <p:cNvGrpSpPr>
                  <a:grpSpLocks/>
                </p:cNvGrpSpPr>
                <p:nvPr/>
              </p:nvGrpSpPr>
              <p:grpSpPr bwMode="auto">
                <a:xfrm rot="19963615" flipH="1" flipV="1">
                  <a:off x="5849936" y="3557955"/>
                  <a:ext cx="284075" cy="74147"/>
                  <a:chOff x="3312" y="3216"/>
                  <a:chExt cx="192" cy="48"/>
                </a:xfrm>
              </p:grpSpPr>
              <p:sp>
                <p:nvSpPr>
                  <p:cNvPr id="2565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216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5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26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59" name="Line 64"/>
                <p:cNvSpPr>
                  <a:spLocks noChangeShapeType="1"/>
                </p:cNvSpPr>
                <p:nvPr/>
              </p:nvSpPr>
              <p:spPr bwMode="auto">
                <a:xfrm rot="1636729">
                  <a:off x="4695597" y="4021985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51"/>
                <p:cNvSpPr>
                  <a:spLocks noChangeShapeType="1"/>
                </p:cNvSpPr>
                <p:nvPr/>
              </p:nvSpPr>
              <p:spPr bwMode="auto">
                <a:xfrm>
                  <a:off x="4937933" y="382269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52"/>
                <p:cNvSpPr>
                  <a:spLocks noChangeShapeType="1"/>
                </p:cNvSpPr>
                <p:nvPr/>
              </p:nvSpPr>
              <p:spPr bwMode="auto">
                <a:xfrm>
                  <a:off x="5526790" y="4140214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53"/>
                <p:cNvSpPr>
                  <a:spLocks noChangeShapeType="1"/>
                </p:cNvSpPr>
                <p:nvPr/>
              </p:nvSpPr>
              <p:spPr bwMode="auto">
                <a:xfrm>
                  <a:off x="5997788" y="4140214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54"/>
                <p:cNvSpPr>
                  <a:spLocks noChangeShapeType="1"/>
                </p:cNvSpPr>
                <p:nvPr/>
              </p:nvSpPr>
              <p:spPr bwMode="auto">
                <a:xfrm rot="1636729">
                  <a:off x="6468439" y="4140214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55"/>
                <p:cNvSpPr>
                  <a:spLocks noChangeShapeType="1"/>
                </p:cNvSpPr>
                <p:nvPr/>
              </p:nvSpPr>
              <p:spPr bwMode="auto">
                <a:xfrm rot="1636729">
                  <a:off x="5079970" y="389684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56"/>
                <p:cNvSpPr>
                  <a:spLocks noChangeShapeType="1"/>
                </p:cNvSpPr>
                <p:nvPr/>
              </p:nvSpPr>
              <p:spPr bwMode="auto">
                <a:xfrm>
                  <a:off x="5284149" y="389684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" name="Group 57"/>
                <p:cNvGrpSpPr>
                  <a:grpSpLocks/>
                </p:cNvGrpSpPr>
                <p:nvPr/>
              </p:nvGrpSpPr>
              <p:grpSpPr bwMode="auto">
                <a:xfrm rot="19963615" flipV="1">
                  <a:off x="5386920" y="3958965"/>
                  <a:ext cx="284075" cy="74147"/>
                  <a:chOff x="2928" y="3024"/>
                  <a:chExt cx="192" cy="48"/>
                </a:xfrm>
              </p:grpSpPr>
              <p:sp>
                <p:nvSpPr>
                  <p:cNvPr id="12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02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07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" name="Line 60"/>
                <p:cNvSpPr>
                  <a:spLocks noChangeShapeType="1"/>
                </p:cNvSpPr>
                <p:nvPr/>
              </p:nvSpPr>
              <p:spPr bwMode="auto">
                <a:xfrm>
                  <a:off x="5723577" y="3896846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7" name="Group 61"/>
                <p:cNvGrpSpPr>
                  <a:grpSpLocks/>
                </p:cNvGrpSpPr>
                <p:nvPr/>
              </p:nvGrpSpPr>
              <p:grpSpPr bwMode="auto">
                <a:xfrm rot="1636729" flipH="1" flipV="1">
                  <a:off x="6616710" y="3682986"/>
                  <a:ext cx="284075" cy="74147"/>
                  <a:chOff x="3312" y="3216"/>
                  <a:chExt cx="192" cy="48"/>
                </a:xfrm>
              </p:grpSpPr>
              <p:sp>
                <p:nvSpPr>
                  <p:cNvPr id="1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216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26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0" name="Line 64"/>
                <p:cNvSpPr>
                  <a:spLocks noChangeShapeType="1"/>
                </p:cNvSpPr>
                <p:nvPr/>
              </p:nvSpPr>
              <p:spPr bwMode="auto">
                <a:xfrm>
                  <a:off x="5069607" y="421753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51"/>
                <p:cNvSpPr>
                  <a:spLocks noChangeShapeType="1"/>
                </p:cNvSpPr>
                <p:nvPr/>
              </p:nvSpPr>
              <p:spPr bwMode="auto">
                <a:xfrm>
                  <a:off x="6163369" y="367029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52"/>
                <p:cNvSpPr>
                  <a:spLocks noChangeShapeType="1"/>
                </p:cNvSpPr>
                <p:nvPr/>
              </p:nvSpPr>
              <p:spPr bwMode="auto">
                <a:xfrm rot="1636729">
                  <a:off x="6142770" y="3792802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Line 53"/>
                <p:cNvSpPr>
                  <a:spLocks noChangeShapeType="1"/>
                </p:cNvSpPr>
                <p:nvPr/>
              </p:nvSpPr>
              <p:spPr bwMode="auto">
                <a:xfrm rot="19963615">
                  <a:off x="6585501" y="402898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54"/>
                <p:cNvSpPr>
                  <a:spLocks noChangeShapeType="1"/>
                </p:cNvSpPr>
                <p:nvPr/>
              </p:nvSpPr>
              <p:spPr bwMode="auto">
                <a:xfrm>
                  <a:off x="6950608" y="3792802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55"/>
                <p:cNvSpPr>
                  <a:spLocks noChangeShapeType="1"/>
                </p:cNvSpPr>
                <p:nvPr/>
              </p:nvSpPr>
              <p:spPr bwMode="auto">
                <a:xfrm>
                  <a:off x="6435607" y="3783418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6"/>
                <p:cNvSpPr>
                  <a:spLocks noChangeShapeType="1"/>
                </p:cNvSpPr>
                <p:nvPr/>
              </p:nvSpPr>
              <p:spPr bwMode="auto">
                <a:xfrm rot="19963615">
                  <a:off x="6324410" y="4078751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7" name="Group 57"/>
                <p:cNvGrpSpPr>
                  <a:grpSpLocks/>
                </p:cNvGrpSpPr>
                <p:nvPr/>
              </p:nvGrpSpPr>
              <p:grpSpPr bwMode="auto">
                <a:xfrm rot="19963615" flipV="1">
                  <a:off x="6513046" y="4290304"/>
                  <a:ext cx="284075" cy="74147"/>
                  <a:chOff x="2928" y="3024"/>
                  <a:chExt cx="192" cy="48"/>
                </a:xfrm>
              </p:grpSpPr>
              <p:sp>
                <p:nvSpPr>
                  <p:cNvPr id="13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02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07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Line 60"/>
                <p:cNvSpPr>
                  <a:spLocks noChangeShapeType="1"/>
                </p:cNvSpPr>
                <p:nvPr/>
              </p:nvSpPr>
              <p:spPr bwMode="auto">
                <a:xfrm>
                  <a:off x="6737551" y="3866949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1" name="Group 61"/>
                <p:cNvGrpSpPr>
                  <a:grpSpLocks/>
                </p:cNvGrpSpPr>
                <p:nvPr/>
              </p:nvGrpSpPr>
              <p:grpSpPr bwMode="auto">
                <a:xfrm rot="19963615" flipH="1" flipV="1">
                  <a:off x="6922619" y="4020603"/>
                  <a:ext cx="284075" cy="74147"/>
                  <a:chOff x="3312" y="3216"/>
                  <a:chExt cx="192" cy="48"/>
                </a:xfrm>
              </p:grpSpPr>
              <p:sp>
                <p:nvSpPr>
                  <p:cNvPr id="14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216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26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Line 64"/>
                <p:cNvSpPr>
                  <a:spLocks noChangeShapeType="1"/>
                </p:cNvSpPr>
                <p:nvPr/>
              </p:nvSpPr>
              <p:spPr bwMode="auto">
                <a:xfrm>
                  <a:off x="5892248" y="4021985"/>
                  <a:ext cx="142037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1634051" y="4913247"/>
            <a:ext cx="6495418" cy="1258291"/>
            <a:chOff x="1634051" y="4189265"/>
            <a:chExt cx="6495418" cy="1258291"/>
          </a:xfrm>
        </p:grpSpPr>
        <p:sp>
          <p:nvSpPr>
            <p:cNvPr id="25711" name="Text Box 116"/>
            <p:cNvSpPr txBox="1">
              <a:spLocks noChangeArrowheads="1"/>
            </p:cNvSpPr>
            <p:nvPr/>
          </p:nvSpPr>
          <p:spPr bwMode="auto">
            <a:xfrm>
              <a:off x="1634051" y="5034144"/>
              <a:ext cx="20192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Mapping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94962" y="4189265"/>
              <a:ext cx="4334507" cy="1258291"/>
              <a:chOff x="3794962" y="4189265"/>
              <a:chExt cx="4334507" cy="125829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47218" y="5088184"/>
                <a:ext cx="3773628" cy="221304"/>
                <a:chOff x="3847218" y="5088184"/>
                <a:chExt cx="3773628" cy="221304"/>
              </a:xfrm>
            </p:grpSpPr>
            <p:grpSp>
              <p:nvGrpSpPr>
                <p:cNvPr id="25660" name="Group 65"/>
                <p:cNvGrpSpPr>
                  <a:grpSpLocks/>
                </p:cNvGrpSpPr>
                <p:nvPr/>
              </p:nvGrpSpPr>
              <p:grpSpPr bwMode="auto">
                <a:xfrm>
                  <a:off x="3847218" y="5152107"/>
                  <a:ext cx="1209433" cy="148296"/>
                  <a:chOff x="2544" y="2832"/>
                  <a:chExt cx="816" cy="96"/>
                </a:xfrm>
              </p:grpSpPr>
              <p:sp>
                <p:nvSpPr>
                  <p:cNvPr id="2566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589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6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718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6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6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6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685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6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67" name="Group 72"/>
                  <p:cNvGrpSpPr>
                    <a:grpSpLocks/>
                  </p:cNvGrpSpPr>
                  <p:nvPr/>
                </p:nvGrpSpPr>
                <p:grpSpPr bwMode="auto">
                  <a:xfrm flipV="1">
                    <a:off x="2880" y="2880"/>
                    <a:ext cx="192" cy="48"/>
                    <a:chOff x="2928" y="3024"/>
                    <a:chExt cx="192" cy="48"/>
                  </a:xfrm>
                </p:grpSpPr>
                <p:sp>
                  <p:nvSpPr>
                    <p:cNvPr id="25668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302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accent4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6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072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E46C0A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7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4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71" name="Group 76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138" y="2832"/>
                    <a:ext cx="192" cy="48"/>
                    <a:chOff x="3312" y="3216"/>
                    <a:chExt cx="192" cy="48"/>
                  </a:xfrm>
                </p:grpSpPr>
                <p:sp>
                  <p:nvSpPr>
                    <p:cNvPr id="25672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3216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accent4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73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326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74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675" name="Group 80"/>
                <p:cNvGrpSpPr>
                  <a:grpSpLocks/>
                </p:cNvGrpSpPr>
                <p:nvPr/>
              </p:nvGrpSpPr>
              <p:grpSpPr bwMode="auto">
                <a:xfrm rot="10800000">
                  <a:off x="5151121" y="5088184"/>
                  <a:ext cx="1207318" cy="146013"/>
                  <a:chOff x="2544" y="2832"/>
                  <a:chExt cx="816" cy="96"/>
                </a:xfrm>
              </p:grpSpPr>
              <p:sp>
                <p:nvSpPr>
                  <p:cNvPr id="25676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589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7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718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78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7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8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685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8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82" name="Group 87"/>
                  <p:cNvGrpSpPr>
                    <a:grpSpLocks/>
                  </p:cNvGrpSpPr>
                  <p:nvPr/>
                </p:nvGrpSpPr>
                <p:grpSpPr bwMode="auto">
                  <a:xfrm flipV="1">
                    <a:off x="2880" y="2880"/>
                    <a:ext cx="192" cy="48"/>
                    <a:chOff x="2928" y="3024"/>
                    <a:chExt cx="192" cy="48"/>
                  </a:xfrm>
                </p:grpSpPr>
                <p:sp>
                  <p:nvSpPr>
                    <p:cNvPr id="25683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302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E46C0A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072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8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86" name="Group 91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138" y="2832"/>
                    <a:ext cx="192" cy="48"/>
                    <a:chOff x="3312" y="3216"/>
                    <a:chExt cx="192" cy="48"/>
                  </a:xfrm>
                </p:grpSpPr>
                <p:sp>
                  <p:nvSpPr>
                    <p:cNvPr id="25687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3216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8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326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8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690" name="Group 95"/>
                <p:cNvGrpSpPr>
                  <a:grpSpLocks/>
                </p:cNvGrpSpPr>
                <p:nvPr/>
              </p:nvGrpSpPr>
              <p:grpSpPr bwMode="auto">
                <a:xfrm>
                  <a:off x="6413527" y="5161192"/>
                  <a:ext cx="1207319" cy="148296"/>
                  <a:chOff x="2544" y="2832"/>
                  <a:chExt cx="816" cy="96"/>
                </a:xfrm>
              </p:grpSpPr>
              <p:sp>
                <p:nvSpPr>
                  <p:cNvPr id="2569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589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9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718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9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E46C0A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9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832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9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685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9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97" name="Group 102"/>
                  <p:cNvGrpSpPr>
                    <a:grpSpLocks/>
                  </p:cNvGrpSpPr>
                  <p:nvPr/>
                </p:nvGrpSpPr>
                <p:grpSpPr bwMode="auto">
                  <a:xfrm flipV="1">
                    <a:off x="2880" y="2880"/>
                    <a:ext cx="192" cy="48"/>
                    <a:chOff x="2928" y="3024"/>
                    <a:chExt cx="192" cy="48"/>
                  </a:xfrm>
                </p:grpSpPr>
                <p:sp>
                  <p:nvSpPr>
                    <p:cNvPr id="25698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302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9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072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700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701" name="Group 106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138" y="2832"/>
                    <a:ext cx="192" cy="48"/>
                    <a:chOff x="3312" y="3216"/>
                    <a:chExt cx="192" cy="48"/>
                  </a:xfrm>
                </p:grpSpPr>
                <p:sp>
                  <p:nvSpPr>
                    <p:cNvPr id="25702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3216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3264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604A7B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704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04A7B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706" name="Rectangle 111"/>
              <p:cNvSpPr>
                <a:spLocks noChangeArrowheads="1"/>
              </p:cNvSpPr>
              <p:nvPr/>
            </p:nvSpPr>
            <p:spPr bwMode="auto">
              <a:xfrm>
                <a:off x="3794962" y="5374549"/>
                <a:ext cx="4334507" cy="73007"/>
              </a:xfrm>
              <a:prstGeom prst="rect">
                <a:avLst/>
              </a:prstGeom>
              <a:solidFill>
                <a:srgbClr val="31859C"/>
              </a:solidFill>
              <a:ln w="28575">
                <a:solidFill>
                  <a:schemeClr val="accent5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48" name="Line 49"/>
              <p:cNvSpPr>
                <a:spLocks noChangeShapeType="1"/>
              </p:cNvSpPr>
              <p:nvPr/>
            </p:nvSpPr>
            <p:spPr bwMode="auto">
              <a:xfrm>
                <a:off x="4798273" y="4189265"/>
                <a:ext cx="19402" cy="918766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49"/>
              <p:cNvSpPr>
                <a:spLocks noChangeShapeType="1"/>
              </p:cNvSpPr>
              <p:nvPr/>
            </p:nvSpPr>
            <p:spPr bwMode="auto">
              <a:xfrm flipH="1">
                <a:off x="5803603" y="4293925"/>
                <a:ext cx="257813" cy="746631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49"/>
              <p:cNvSpPr>
                <a:spLocks noChangeShapeType="1"/>
              </p:cNvSpPr>
              <p:nvPr/>
            </p:nvSpPr>
            <p:spPr bwMode="auto">
              <a:xfrm>
                <a:off x="6659522" y="4539963"/>
                <a:ext cx="528596" cy="60553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Whole Genome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3" y="-46305"/>
            <a:ext cx="8229600" cy="1143000"/>
          </a:xfrm>
        </p:spPr>
        <p:txBody>
          <a:bodyPr/>
          <a:lstStyle/>
          <a:p>
            <a:r>
              <a:rPr lang="en-US" dirty="0" smtClean="0"/>
              <a:t>Variant Calling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65023" y="1176636"/>
            <a:ext cx="8664825" cy="613944"/>
            <a:chOff x="457200" y="1540313"/>
            <a:chExt cx="8313896" cy="613944"/>
          </a:xfrm>
        </p:grpSpPr>
        <p:grpSp>
          <p:nvGrpSpPr>
            <p:cNvPr id="87" name="Group 86"/>
            <p:cNvGrpSpPr/>
            <p:nvPr/>
          </p:nvGrpSpPr>
          <p:grpSpPr>
            <a:xfrm>
              <a:off x="457200" y="1540313"/>
              <a:ext cx="8313896" cy="612355"/>
              <a:chOff x="457200" y="1540313"/>
              <a:chExt cx="8313896" cy="6123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7200" y="1540313"/>
                <a:ext cx="8313896" cy="413542"/>
                <a:chOff x="817211" y="1540313"/>
                <a:chExt cx="7641714" cy="41354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rot="10800000">
                  <a:off x="817211" y="1540313"/>
                  <a:ext cx="7641714" cy="413542"/>
                  <a:chOff x="3794962" y="5152107"/>
                  <a:chExt cx="4165108" cy="295449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847218" y="5152107"/>
                    <a:ext cx="3773628" cy="157381"/>
                    <a:chOff x="3847218" y="5152107"/>
                    <a:chExt cx="3773628" cy="157381"/>
                  </a:xfrm>
                </p:grpSpPr>
                <p:grpSp>
                  <p:nvGrpSpPr>
                    <p:cNvPr id="11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7218" y="5152107"/>
                      <a:ext cx="1209433" cy="148296"/>
                      <a:chOff x="2544" y="2832"/>
                      <a:chExt cx="816" cy="96"/>
                    </a:xfrm>
                  </p:grpSpPr>
                  <p:sp>
                    <p:nvSpPr>
                      <p:cNvPr id="42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89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18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4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5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4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3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8" name="Group 7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80" y="2880"/>
                        <a:ext cx="192" cy="48"/>
                        <a:chOff x="2928" y="3024"/>
                        <a:chExt cx="192" cy="48"/>
                      </a:xfrm>
                    </p:grpSpPr>
                    <p:sp>
                      <p:nvSpPr>
                        <p:cNvPr id="54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8" y="3024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accent4">
                              <a:lumMod val="75000"/>
                            </a:schemeClr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3072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E46C0A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4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0" name="Group 76"/>
                      <p:cNvGrpSpPr>
                        <a:grpSpLocks/>
                      </p:cNvGrpSpPr>
                      <p:nvPr/>
                    </p:nvGrpSpPr>
                    <p:grpSpPr bwMode="auto">
                      <a:xfrm flipH="1" flipV="1">
                        <a:off x="3138" y="2832"/>
                        <a:ext cx="192" cy="48"/>
                        <a:chOff x="3312" y="3216"/>
                        <a:chExt cx="192" cy="48"/>
                      </a:xfrm>
                    </p:grpSpPr>
                    <p:sp>
                      <p:nvSpPr>
                        <p:cNvPr id="52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12" y="3216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accent4">
                              <a:lumMod val="75000"/>
                            </a:schemeClr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3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08" y="3264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51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" name="Group 80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5151121" y="5161198"/>
                      <a:ext cx="1207318" cy="135366"/>
                      <a:chOff x="2544" y="2791"/>
                      <a:chExt cx="816" cy="89"/>
                    </a:xfrm>
                  </p:grpSpPr>
                  <p:sp>
                    <p:nvSpPr>
                      <p:cNvPr id="2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89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18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604A7B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5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3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604A7B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4" name="Group 8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929" y="2791"/>
                        <a:ext cx="143" cy="89"/>
                        <a:chOff x="2977" y="3072"/>
                        <a:chExt cx="143" cy="89"/>
                      </a:xfrm>
                    </p:grpSpPr>
                    <p:sp>
                      <p:nvSpPr>
                        <p:cNvPr id="40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77" y="3161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E46C0A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3072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5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6" name="Group 91"/>
                      <p:cNvGrpSpPr>
                        <a:grpSpLocks/>
                      </p:cNvGrpSpPr>
                      <p:nvPr/>
                    </p:nvGrpSpPr>
                    <p:grpSpPr bwMode="auto">
                      <a:xfrm flipH="1" flipV="1">
                        <a:off x="3138" y="2832"/>
                        <a:ext cx="192" cy="48"/>
                        <a:chOff x="3312" y="3216"/>
                        <a:chExt cx="192" cy="48"/>
                      </a:xfrm>
                    </p:grpSpPr>
                    <p:sp>
                      <p:nvSpPr>
                        <p:cNvPr id="38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12" y="3216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08" y="3264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7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604A7B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3527" y="5161192"/>
                      <a:ext cx="1207319" cy="148296"/>
                      <a:chOff x="2544" y="2832"/>
                      <a:chExt cx="816" cy="96"/>
                    </a:xfrm>
                  </p:grpSpPr>
                  <p:sp>
                    <p:nvSpPr>
                      <p:cNvPr id="1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89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18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604A7B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4" y="2832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5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3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" name="Group 10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80" y="2880"/>
                        <a:ext cx="192" cy="48"/>
                        <a:chOff x="2928" y="3024"/>
                        <a:chExt cx="192" cy="48"/>
                      </a:xfrm>
                    </p:grpSpPr>
                    <p:sp>
                      <p:nvSpPr>
                        <p:cNvPr id="26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8" y="3024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3072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1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2" name="Group 106"/>
                      <p:cNvGrpSpPr>
                        <a:grpSpLocks/>
                      </p:cNvGrpSpPr>
                      <p:nvPr/>
                    </p:nvGrpSpPr>
                    <p:grpSpPr bwMode="auto">
                      <a:xfrm flipH="1" flipV="1">
                        <a:off x="3138" y="2832"/>
                        <a:ext cx="192" cy="48"/>
                        <a:chOff x="3312" y="3216"/>
                        <a:chExt cx="192" cy="48"/>
                      </a:xfrm>
                    </p:grpSpPr>
                    <p:sp>
                      <p:nvSpPr>
                        <p:cNvPr id="24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12" y="3216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08" y="3264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04A7B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3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88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604A7B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794962" y="5374549"/>
                    <a:ext cx="4165108" cy="73007"/>
                  </a:xfrm>
                  <a:prstGeom prst="rect">
                    <a:avLst/>
                  </a:prstGeom>
                  <a:solidFill>
                    <a:srgbClr val="31859C"/>
                  </a:solidFill>
                  <a:ln w="28575">
                    <a:solidFill>
                      <a:schemeClr val="accent5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3200"/>
                  </a:p>
                </p:txBody>
              </p:sp>
            </p:grpSp>
            <p:sp>
              <p:nvSpPr>
                <p:cNvPr id="56" name="Line 69"/>
                <p:cNvSpPr>
                  <a:spLocks noChangeShapeType="1"/>
                </p:cNvSpPr>
                <p:nvPr/>
              </p:nvSpPr>
              <p:spPr bwMode="auto">
                <a:xfrm rot="10800000">
                  <a:off x="2915293" y="1726093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74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2135186" y="1737210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75"/>
                <p:cNvSpPr>
                  <a:spLocks noChangeShapeType="1"/>
                </p:cNvSpPr>
                <p:nvPr/>
              </p:nvSpPr>
              <p:spPr bwMode="auto">
                <a:xfrm rot="10800000">
                  <a:off x="1743607" y="1737210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77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1433608" y="1737210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83"/>
                <p:cNvSpPr>
                  <a:spLocks noChangeShapeType="1"/>
                </p:cNvSpPr>
                <p:nvPr/>
              </p:nvSpPr>
              <p:spPr bwMode="auto">
                <a:xfrm>
                  <a:off x="4661829" y="1853711"/>
                  <a:ext cx="260596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84"/>
                <p:cNvSpPr>
                  <a:spLocks noChangeShapeType="1"/>
                </p:cNvSpPr>
                <p:nvPr/>
              </p:nvSpPr>
              <p:spPr bwMode="auto">
                <a:xfrm>
                  <a:off x="918109" y="1726093"/>
                  <a:ext cx="260596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871898" y="1737210"/>
                  <a:ext cx="260596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36673" y="1828281"/>
                  <a:ext cx="260596" cy="0"/>
                </a:xfrm>
                <a:prstGeom prst="line">
                  <a:avLst/>
                </a:prstGeom>
                <a:noFill/>
                <a:ln w="28575">
                  <a:solidFill>
                    <a:srgbClr val="604A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7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6747790" y="1746491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79"/>
                <p:cNvSpPr>
                  <a:spLocks noChangeShapeType="1"/>
                </p:cNvSpPr>
                <p:nvPr/>
              </p:nvSpPr>
              <p:spPr bwMode="auto">
                <a:xfrm rot="10800000">
                  <a:off x="5537454" y="1737211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79"/>
                <p:cNvSpPr>
                  <a:spLocks noChangeShapeType="1"/>
                </p:cNvSpPr>
                <p:nvPr/>
              </p:nvSpPr>
              <p:spPr bwMode="auto">
                <a:xfrm rot="10800000">
                  <a:off x="5964634" y="1751658"/>
                  <a:ext cx="261052" cy="0"/>
                </a:xfrm>
                <a:prstGeom prst="line">
                  <a:avLst/>
                </a:prstGeom>
                <a:noFill/>
                <a:ln w="28575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 rot="10800000">
                <a:off x="4295834" y="2048882"/>
                <a:ext cx="284015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1"/>
              <p:cNvSpPr>
                <a:spLocks noChangeShapeType="1"/>
              </p:cNvSpPr>
              <p:nvPr/>
            </p:nvSpPr>
            <p:spPr bwMode="auto">
              <a:xfrm rot="10800000">
                <a:off x="7577090" y="2061598"/>
                <a:ext cx="284015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4"/>
              <p:cNvSpPr>
                <a:spLocks noChangeShapeType="1"/>
              </p:cNvSpPr>
              <p:nvPr/>
            </p:nvSpPr>
            <p:spPr bwMode="auto">
              <a:xfrm rot="10800000" flipV="1">
                <a:off x="7124441" y="2061598"/>
                <a:ext cx="284015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5"/>
              <p:cNvSpPr>
                <a:spLocks noChangeShapeType="1"/>
              </p:cNvSpPr>
              <p:nvPr/>
            </p:nvSpPr>
            <p:spPr bwMode="auto">
              <a:xfrm rot="10800000">
                <a:off x="6698418" y="2061598"/>
                <a:ext cx="284015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 rot="10800000" flipH="1" flipV="1">
                <a:off x="6361151" y="2061598"/>
                <a:ext cx="284015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81"/>
              <p:cNvSpPr>
                <a:spLocks noChangeShapeType="1"/>
              </p:cNvSpPr>
              <p:nvPr/>
            </p:nvSpPr>
            <p:spPr bwMode="auto">
              <a:xfrm>
                <a:off x="3806820" y="2050471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84"/>
              <p:cNvSpPr>
                <a:spLocks noChangeShapeType="1"/>
              </p:cNvSpPr>
              <p:nvPr/>
            </p:nvSpPr>
            <p:spPr bwMode="auto">
              <a:xfrm>
                <a:off x="5800308" y="2050471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2"/>
              <p:cNvSpPr>
                <a:spLocks noChangeShapeType="1"/>
              </p:cNvSpPr>
              <p:nvPr/>
            </p:nvSpPr>
            <p:spPr bwMode="auto">
              <a:xfrm flipH="1" flipV="1">
                <a:off x="5437112" y="2053286"/>
                <a:ext cx="283518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8"/>
              <p:cNvSpPr>
                <a:spLocks noChangeShapeType="1"/>
              </p:cNvSpPr>
              <p:nvPr/>
            </p:nvSpPr>
            <p:spPr bwMode="auto">
              <a:xfrm rot="10800000">
                <a:off x="1789957" y="2152667"/>
                <a:ext cx="283518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 rot="10800000">
                <a:off x="1384413" y="2152668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 rot="10800000">
                <a:off x="2864024" y="2048882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01"/>
              <p:cNvSpPr>
                <a:spLocks noChangeShapeType="1"/>
              </p:cNvSpPr>
              <p:nvPr/>
            </p:nvSpPr>
            <p:spPr bwMode="auto">
              <a:xfrm rot="10800000">
                <a:off x="2456466" y="2048882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03"/>
              <p:cNvSpPr>
                <a:spLocks noChangeShapeType="1"/>
              </p:cNvSpPr>
              <p:nvPr/>
            </p:nvSpPr>
            <p:spPr bwMode="auto">
              <a:xfrm rot="10800000" flipV="1">
                <a:off x="2288127" y="1945096"/>
                <a:ext cx="283519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04"/>
              <p:cNvSpPr>
                <a:spLocks noChangeShapeType="1"/>
              </p:cNvSpPr>
              <p:nvPr/>
            </p:nvSpPr>
            <p:spPr bwMode="auto">
              <a:xfrm rot="10800000" flipV="1">
                <a:off x="2004608" y="2048882"/>
                <a:ext cx="283519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05"/>
              <p:cNvSpPr>
                <a:spLocks noChangeShapeType="1"/>
              </p:cNvSpPr>
              <p:nvPr/>
            </p:nvSpPr>
            <p:spPr bwMode="auto">
              <a:xfrm rot="10800000">
                <a:off x="1579331" y="2048882"/>
                <a:ext cx="283518" cy="0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 rot="10800000" flipH="1" flipV="1">
                <a:off x="1242653" y="2048882"/>
                <a:ext cx="283519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09"/>
              <p:cNvSpPr>
                <a:spLocks noChangeShapeType="1"/>
              </p:cNvSpPr>
              <p:nvPr/>
            </p:nvSpPr>
            <p:spPr bwMode="auto">
              <a:xfrm rot="10800000">
                <a:off x="3280442" y="2048882"/>
                <a:ext cx="283518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92"/>
              <p:cNvSpPr>
                <a:spLocks noChangeShapeType="1"/>
              </p:cNvSpPr>
              <p:nvPr/>
            </p:nvSpPr>
            <p:spPr bwMode="auto">
              <a:xfrm flipH="1" flipV="1">
                <a:off x="844297" y="1838943"/>
                <a:ext cx="283519" cy="0"/>
              </a:xfrm>
              <a:prstGeom prst="line">
                <a:avLst/>
              </a:prstGeom>
              <a:noFill/>
              <a:ln w="28575">
                <a:solidFill>
                  <a:srgbClr val="604A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9"/>
              <p:cNvSpPr>
                <a:spLocks noChangeShapeType="1"/>
              </p:cNvSpPr>
              <p:nvPr/>
            </p:nvSpPr>
            <p:spPr bwMode="auto">
              <a:xfrm rot="10800000">
                <a:off x="5074731" y="2061598"/>
                <a:ext cx="284015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Line 67"/>
            <p:cNvSpPr>
              <a:spLocks noChangeShapeType="1"/>
            </p:cNvSpPr>
            <p:nvPr/>
          </p:nvSpPr>
          <p:spPr bwMode="auto">
            <a:xfrm rot="10800000">
              <a:off x="4694442" y="2059911"/>
              <a:ext cx="284015" cy="0"/>
            </a:xfrm>
            <a:prstGeom prst="lin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>
              <a:off x="4694442" y="2154257"/>
              <a:ext cx="283518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rot="10800000">
              <a:off x="3751646" y="2152668"/>
              <a:ext cx="283518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 rot="10800000">
              <a:off x="3344088" y="2152668"/>
              <a:ext cx="283518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4"/>
            <p:cNvSpPr>
              <a:spLocks noChangeShapeType="1"/>
            </p:cNvSpPr>
            <p:nvPr/>
          </p:nvSpPr>
          <p:spPr bwMode="auto">
            <a:xfrm rot="10800000" flipV="1">
              <a:off x="2892230" y="2152668"/>
              <a:ext cx="283519" cy="0"/>
            </a:xfrm>
            <a:prstGeom prst="line">
              <a:avLst/>
            </a:prstGeom>
            <a:noFill/>
            <a:ln w="28575">
              <a:solidFill>
                <a:srgbClr val="604A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5"/>
            <p:cNvSpPr>
              <a:spLocks noChangeShapeType="1"/>
            </p:cNvSpPr>
            <p:nvPr/>
          </p:nvSpPr>
          <p:spPr bwMode="auto">
            <a:xfrm rot="10800000">
              <a:off x="2526488" y="2152668"/>
              <a:ext cx="283518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 rot="10800000" flipH="1" flipV="1">
              <a:off x="2130275" y="2152668"/>
              <a:ext cx="283519" cy="0"/>
            </a:xfrm>
            <a:prstGeom prst="line">
              <a:avLst/>
            </a:prstGeom>
            <a:noFill/>
            <a:ln w="28575">
              <a:solidFill>
                <a:srgbClr val="604A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9"/>
            <p:cNvSpPr>
              <a:spLocks noChangeShapeType="1"/>
            </p:cNvSpPr>
            <p:nvPr/>
          </p:nvSpPr>
          <p:spPr bwMode="auto">
            <a:xfrm rot="10800000">
              <a:off x="4168064" y="2152668"/>
              <a:ext cx="283518" cy="0"/>
            </a:xfrm>
            <a:prstGeom prst="line">
              <a:avLst/>
            </a:prstGeom>
            <a:noFill/>
            <a:ln w="28575">
              <a:solidFill>
                <a:srgbClr val="604A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9806" y="1278825"/>
            <a:ext cx="6228094" cy="1466502"/>
            <a:chOff x="971982" y="1642502"/>
            <a:chExt cx="6228094" cy="146650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6491779" y="1642502"/>
              <a:ext cx="6615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2394211" y="1642502"/>
              <a:ext cx="6615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193461" y="1642502"/>
              <a:ext cx="6615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3931090" y="1642502"/>
              <a:ext cx="6615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69550" y="1642502"/>
              <a:ext cx="0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971982" y="1642502"/>
              <a:ext cx="0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771232" y="1642502"/>
              <a:ext cx="0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912085" y="1642502"/>
              <a:ext cx="0" cy="1466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02598" y="2705636"/>
            <a:ext cx="6772435" cy="369332"/>
            <a:chOff x="694774" y="3201613"/>
            <a:chExt cx="6772435" cy="369332"/>
          </a:xfrm>
        </p:grpSpPr>
        <p:sp>
          <p:nvSpPr>
            <p:cNvPr id="107" name="TextBox 106"/>
            <p:cNvSpPr txBox="1"/>
            <p:nvPr/>
          </p:nvSpPr>
          <p:spPr>
            <a:xfrm>
              <a:off x="694774" y="3201613"/>
              <a:ext cx="537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G/C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82356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C/G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82780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G/C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80549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T/A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34877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G/C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02552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A/T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09998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A/C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93669" y="3201613"/>
              <a:ext cx="57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A/G</a:t>
              </a:r>
              <a:endParaRPr lang="en-US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168835" y="2283662"/>
            <a:ext cx="196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Single nucleotide polymorphisms (SNPs)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81791" y="3373600"/>
            <a:ext cx="8885174" cy="3158381"/>
            <a:chOff x="169926" y="815478"/>
            <a:chExt cx="8885174" cy="4422251"/>
          </a:xfrm>
        </p:grpSpPr>
        <p:grpSp>
          <p:nvGrpSpPr>
            <p:cNvPr id="119" name="Group 118"/>
            <p:cNvGrpSpPr/>
            <p:nvPr/>
          </p:nvGrpSpPr>
          <p:grpSpPr>
            <a:xfrm rot="20444634" flipH="1" flipV="1">
              <a:off x="169926" y="815478"/>
              <a:ext cx="1765301" cy="2794000"/>
              <a:chOff x="6757465" y="628649"/>
              <a:chExt cx="2044700" cy="4200830"/>
            </a:xfrm>
          </p:grpSpPr>
          <p:pic>
            <p:nvPicPr>
              <p:cNvPr id="135" name="Picture 134" descr="Transcription-1024x615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39" t="11331" b="17672"/>
              <a:stretch/>
            </p:blipFill>
            <p:spPr>
              <a:xfrm rot="12120041" flipH="1">
                <a:off x="6757465" y="930579"/>
                <a:ext cx="2044700" cy="3898900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6884432" y="628649"/>
                <a:ext cx="596900" cy="10033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1612704" y="3048000"/>
              <a:ext cx="7442396" cy="38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451100" y="3048000"/>
              <a:ext cx="609600" cy="380049"/>
            </a:xfrm>
            <a:prstGeom prst="rect">
              <a:avLst/>
            </a:prstGeom>
            <a:solidFill>
              <a:srgbClr val="31859C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03800" y="3048000"/>
              <a:ext cx="901700" cy="380049"/>
            </a:xfrm>
            <a:prstGeom prst="rect">
              <a:avLst/>
            </a:prstGeom>
            <a:solidFill>
              <a:srgbClr val="31859C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42100" y="3048000"/>
              <a:ext cx="1473200" cy="380049"/>
            </a:xfrm>
            <a:prstGeom prst="rect">
              <a:avLst/>
            </a:prstGeom>
            <a:solidFill>
              <a:srgbClr val="31859C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844800" y="1347135"/>
              <a:ext cx="4484457" cy="1700864"/>
              <a:chOff x="2844800" y="1347135"/>
              <a:chExt cx="4484457" cy="1700864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4051300" y="1347135"/>
                <a:ext cx="1854200" cy="818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GENES</a:t>
                </a:r>
              </a:p>
              <a:p>
                <a:pPr algn="ctr"/>
                <a:endParaRPr lang="en-US" sz="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2" name="Straight Arrow Connector 131"/>
              <p:cNvCxnSpPr>
                <a:stCxn id="131" idx="2"/>
              </p:cNvCxnSpPr>
              <p:nvPr/>
            </p:nvCxnSpPr>
            <p:spPr>
              <a:xfrm flipH="1">
                <a:off x="2844800" y="2165917"/>
                <a:ext cx="2133600" cy="78907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31" idx="2"/>
                <a:endCxn id="120" idx="0"/>
              </p:cNvCxnSpPr>
              <p:nvPr/>
            </p:nvCxnSpPr>
            <p:spPr>
              <a:xfrm>
                <a:off x="4978400" y="2165917"/>
                <a:ext cx="355502" cy="882082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31" idx="2"/>
              </p:cNvCxnSpPr>
              <p:nvPr/>
            </p:nvCxnSpPr>
            <p:spPr>
              <a:xfrm>
                <a:off x="4978400" y="2165917"/>
                <a:ext cx="2350857" cy="78907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2235025" y="3471971"/>
              <a:ext cx="6240520" cy="1765758"/>
              <a:chOff x="2235025" y="3471971"/>
              <a:chExt cx="6240520" cy="176575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497145" y="4776064"/>
                <a:ext cx="3136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INTERGENIC REGIONS</a:t>
                </a:r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2235025" y="3471971"/>
                <a:ext cx="2830570" cy="130409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6" idx="0"/>
              </p:cNvCxnSpPr>
              <p:nvPr/>
            </p:nvCxnSpPr>
            <p:spPr>
              <a:xfrm flipH="1" flipV="1">
                <a:off x="4221045" y="3471971"/>
                <a:ext cx="844550" cy="130409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6" idx="0"/>
              </p:cNvCxnSpPr>
              <p:nvPr/>
            </p:nvCxnSpPr>
            <p:spPr>
              <a:xfrm flipV="1">
                <a:off x="5065595" y="3471971"/>
                <a:ext cx="1227651" cy="130409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6" idx="0"/>
              </p:cNvCxnSpPr>
              <p:nvPr/>
            </p:nvCxnSpPr>
            <p:spPr>
              <a:xfrm flipV="1">
                <a:off x="5065595" y="3471971"/>
                <a:ext cx="3409950" cy="130409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464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468</Words>
  <Application>Microsoft Macintosh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approach to genetic performance or disease</vt:lpstr>
      <vt:lpstr>Whole Genome Sequencing</vt:lpstr>
      <vt:lpstr>Variant Calling</vt:lpstr>
      <vt:lpstr>PowerPoint Presentation</vt:lpstr>
      <vt:lpstr>Variant Effect Prediction</vt:lpstr>
      <vt:lpstr>Finding Gene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</cp:revision>
  <dcterms:created xsi:type="dcterms:W3CDTF">2018-04-23T12:33:04Z</dcterms:created>
  <dcterms:modified xsi:type="dcterms:W3CDTF">2018-04-23T12:40:02Z</dcterms:modified>
</cp:coreProperties>
</file>