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5D3C53-4D77-4BA3-975E-046F842406F5}">
  <a:tblStyle styleId="{BC5D3C53-4D77-4BA3-975E-046F842406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e137699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e137699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de137699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de137699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e137699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e137699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de137699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de137699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de137699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de137699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de137699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de137699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de137699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de137699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de137699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de137699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de137699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de137699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de137699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de137699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e137699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e137699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de137699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de137699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de137699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de137699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de13769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de13769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de13769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de13769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de137699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de137699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de137699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de137699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de137699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de137699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de13769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de13769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cBDZSGf9HRE&amp;ab_channel=Bioinformagician" TargetMode="External"/><Relationship Id="rId4" Type="http://schemas.openxmlformats.org/officeDocument/2006/relationships/hyperlink" Target="https://samtools.github.io/hts-specs/VCFv4.4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Grokking VCF files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Stephen Duke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Rust UG @ Wellcome Sanger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249825"/>
            <a:ext cx="23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sd32@sanger.ac.uk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 - Structured &gt;&gt; ##FORMAT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179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Describes the columns which are recorded for each sample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75" y="2062100"/>
            <a:ext cx="5770225" cy="2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2700675" y="3358750"/>
            <a:ext cx="3777000" cy="378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011475" y="3736750"/>
            <a:ext cx="685500" cy="60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696975" y="3736750"/>
            <a:ext cx="582600" cy="603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279575" y="3736750"/>
            <a:ext cx="582600" cy="603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862175" y="3736750"/>
            <a:ext cx="582600" cy="603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559825" y="3167950"/>
            <a:ext cx="685500" cy="568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228125" y="3167950"/>
            <a:ext cx="685500" cy="568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7862175" y="3167950"/>
            <a:ext cx="685500" cy="568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 - Structured &gt;&gt; ##ALT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179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Describes any </a:t>
            </a:r>
            <a:r>
              <a:rPr b="1" lang="en-GB"/>
              <a:t>symbolic</a:t>
            </a:r>
            <a:r>
              <a:rPr lang="en-GB"/>
              <a:t> alternative alleles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None shown here -&gt;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75" y="2062100"/>
            <a:ext cx="5770225" cy="2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3872825" y="3736675"/>
            <a:ext cx="459300" cy="60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585500" y="4147025"/>
            <a:ext cx="42660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##ALT=&lt;ID=DEL, Description=”Special deletion”&gt;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56450" y="2062100"/>
            <a:ext cx="216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Starts with a single ‘</a:t>
            </a:r>
            <a:r>
              <a:rPr b="1" lang="en-GB"/>
              <a:t>#</a:t>
            </a:r>
            <a:r>
              <a:rPr lang="en-GB"/>
              <a:t>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Site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8 required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Sample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Format + 0:n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75" y="2062100"/>
            <a:ext cx="5770225" cy="2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2734975" y="3688225"/>
            <a:ext cx="3221700" cy="198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018400" y="3688225"/>
            <a:ext cx="2399700" cy="198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159950" y="4476025"/>
            <a:ext cx="26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 - 8 Site Columns (</a:t>
            </a:r>
            <a:r>
              <a:rPr lang="en-GB"/>
              <a:t>Mandatory)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11828" l="0" r="37822" t="61586"/>
          <a:stretch/>
        </p:blipFill>
        <p:spPr>
          <a:xfrm>
            <a:off x="4830275" y="658050"/>
            <a:ext cx="3587874" cy="6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4867475" y="871000"/>
            <a:ext cx="3221700" cy="198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3159950" y="4476025"/>
            <a:ext cx="26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729450" y="19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{BC5D3C53-4D77-4BA3-975E-046F842406F5}</a:tableStyleId>
              </a:tblPr>
              <a:tblGrid>
                <a:gridCol w="980350"/>
                <a:gridCol w="2817375"/>
                <a:gridCol w="1631525"/>
                <a:gridCol w="1809750"/>
              </a:tblGrid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Column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Description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Required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Data type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CHROM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Chromosome (entries must be contiguous)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POS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Position (1 indexed, </a:t>
                      </a:r>
                      <a:r>
                        <a:rPr lang="en-GB" sz="800"/>
                        <a:t>numerically</a:t>
                      </a:r>
                      <a:r>
                        <a:rPr lang="en-GB" sz="800"/>
                        <a:t> increasing, duplication permitted)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Integer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If variant is known then variant ID from databases (multiple)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REF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Reference</a:t>
                      </a:r>
                      <a:r>
                        <a:rPr lang="en-GB" sz="800"/>
                        <a:t> base (multiple permitted)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ALT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Alternate base (variants). List of non-ref alleles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QUAL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Quality score for variant in ALT.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Float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FILTER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Filter status. (PASS if all passed else list of filters failed)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INFO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Additional information. (List of key=value pairs)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 - 8 Sample Columns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10929" l="55952" r="0" t="62484"/>
          <a:stretch/>
        </p:blipFill>
        <p:spPr>
          <a:xfrm>
            <a:off x="5371775" y="836275"/>
            <a:ext cx="2541650" cy="6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5408975" y="1049225"/>
            <a:ext cx="2425800" cy="198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3159950" y="4476025"/>
            <a:ext cx="26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729450" y="19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{BC5D3C53-4D77-4BA3-975E-046F842406F5}</a:tableStyleId>
              </a:tblPr>
              <a:tblGrid>
                <a:gridCol w="980350"/>
                <a:gridCol w="2817375"/>
                <a:gridCol w="1631525"/>
                <a:gridCol w="1809750"/>
              </a:tblGrid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Column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Description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Required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Data type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FORMAT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Columns describing the genotype fields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Genotype Fields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same types of data must be </a:t>
                      </a:r>
                      <a:r>
                        <a:rPr lang="en-GB" sz="800"/>
                        <a:t>present</a:t>
                      </a:r>
                      <a:r>
                        <a:rPr lang="en-GB" sz="800"/>
                        <a:t> for all samples and in the same order.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Integer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55952" r="0" t="62484"/>
          <a:stretch/>
        </p:blipFill>
        <p:spPr>
          <a:xfrm>
            <a:off x="3078125" y="3615205"/>
            <a:ext cx="2541650" cy="8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Rows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29450" y="2078875"/>
            <a:ext cx="179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Describes a variant at a </a:t>
            </a:r>
            <a:r>
              <a:rPr lang="en-GB"/>
              <a:t>precise genomic location which may or may not be present in a sample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75" y="2062100"/>
            <a:ext cx="5770225" cy="2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2685300" y="3824850"/>
            <a:ext cx="5732700" cy="515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Rows - Variant </a:t>
            </a:r>
            <a:r>
              <a:rPr lang="en-GB"/>
              <a:t>Interpretation</a:t>
            </a:r>
            <a:r>
              <a:rPr lang="en-GB"/>
              <a:t> </a:t>
            </a:r>
            <a:endParaRPr/>
          </a:p>
        </p:txBody>
      </p:sp>
      <p:graphicFrame>
        <p:nvGraphicFramePr>
          <p:cNvPr id="219" name="Google Shape;219;p28"/>
          <p:cNvGraphicFramePr/>
          <p:nvPr/>
        </p:nvGraphicFramePr>
        <p:xfrm>
          <a:off x="729450" y="22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{BC5D3C53-4D77-4BA3-975E-046F842406F5}</a:tableStyleId>
              </a:tblPr>
              <a:tblGrid>
                <a:gridCol w="554325"/>
                <a:gridCol w="554325"/>
                <a:gridCol w="554325"/>
                <a:gridCol w="554325"/>
                <a:gridCol w="554325"/>
                <a:gridCol w="554325"/>
                <a:gridCol w="554325"/>
              </a:tblGrid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Ref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-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g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28"/>
          <p:cNvSpPr txBox="1"/>
          <p:nvPr/>
        </p:nvSpPr>
        <p:spPr>
          <a:xfrm>
            <a:off x="5483675" y="190182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806600" y="190182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876825" y="219290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876825" y="259310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849400" y="2993300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459350" y="21929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806575" y="21929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5459350" y="25931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806575" y="25931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431925" y="29933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TCG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6779150" y="29933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5431925" y="342567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6779150" y="342567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849400" y="3425675"/>
            <a:ext cx="2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7644775" y="21929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Subst.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7644775" y="25931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617350" y="29933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7617350" y="3425675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740300" y="4030500"/>
            <a:ext cx="3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are the different allele that we have??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876825" y="4430700"/>
            <a:ext cx="354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"/>
                <a:ea typeface="Lato"/>
                <a:cs typeface="Lato"/>
                <a:sym typeface="Lato"/>
              </a:rPr>
              <a:t>{TCG, TGG, TG, T, TCAG}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Rows - Variant Interpretation 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729450" y="2049525"/>
            <a:ext cx="3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How is this represented as a row in a VCF file?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299275" y="1332300"/>
            <a:ext cx="354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"/>
                <a:ea typeface="Lato"/>
                <a:cs typeface="Lato"/>
                <a:sym typeface="Lato"/>
              </a:rPr>
              <a:t>{TCG, TGG, TG, T, TCAG}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1172125" y="2639000"/>
            <a:ext cx="1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#CHROM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112800" y="2639800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610328" y="2634545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027675" y="2645400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594625" y="2634550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149075" y="2634550"/>
            <a:ext cx="8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985175" y="2634550"/>
            <a:ext cx="7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6780475" y="2634550"/>
            <a:ext cx="7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173727" y="2969625"/>
            <a:ext cx="1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2114402" y="2970425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165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2611930" y="2965170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3029277" y="2976025"/>
            <a:ext cx="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TCG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596225" y="2965175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TGG, TG, T, TCAG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5150677" y="2965175"/>
            <a:ext cx="8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5986777" y="2965175"/>
            <a:ext cx="7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6782077" y="2965175"/>
            <a:ext cx="7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3" name="Google Shape;263;p29"/>
          <p:cNvGraphicFramePr/>
          <p:nvPr/>
        </p:nvGraphicFramePr>
        <p:xfrm>
          <a:off x="2278575" y="34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{BC5D3C53-4D77-4BA3-975E-046F842406F5}</a:tableStyleId>
              </a:tblPr>
              <a:tblGrid>
                <a:gridCol w="554325"/>
                <a:gridCol w="554325"/>
                <a:gridCol w="554325"/>
                <a:gridCol w="554325"/>
                <a:gridCol w="554325"/>
                <a:gridCol w="554325"/>
                <a:gridCol w="554325"/>
              </a:tblGrid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Ref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-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g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Rows - Sample Interpretation (GT only)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54050" y="3150050"/>
            <a:ext cx="7688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0" l="0" r="0" t="73470"/>
          <a:stretch/>
        </p:blipFill>
        <p:spPr>
          <a:xfrm>
            <a:off x="152400" y="2078867"/>
            <a:ext cx="8839201" cy="9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/>
          <p:nvPr/>
        </p:nvSpPr>
        <p:spPr>
          <a:xfrm>
            <a:off x="5428825" y="2220875"/>
            <a:ext cx="349500" cy="19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163875" y="2220875"/>
            <a:ext cx="349500" cy="19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7118275" y="2220875"/>
            <a:ext cx="349500" cy="19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8031525" y="2220875"/>
            <a:ext cx="349500" cy="19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for implementation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spec provides a good description of what is valid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spec provides indications for backwards compatibility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400">
                <a:solidFill>
                  <a:srgbClr val="000000"/>
                </a:solidFill>
              </a:rPr>
              <a:t>Current version and link to spec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Major structure of file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Meta Information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Header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Interpreting Rows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556825"/>
            <a:ext cx="8839198" cy="351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Version and Link to Useful Stuff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Version 4.4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-GB"/>
              <a:t> is a great video </a:t>
            </a:r>
            <a:r>
              <a:rPr lang="en-GB"/>
              <a:t>which</a:t>
            </a:r>
            <a:r>
              <a:rPr lang="en-GB"/>
              <a:t> describes VFC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actual spec can be found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Macro structure of a VCF file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556825"/>
            <a:ext cx="8839198" cy="351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16525" y="623775"/>
            <a:ext cx="8739600" cy="250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18109" y="3125775"/>
            <a:ext cx="8739600" cy="164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18100" y="3290175"/>
            <a:ext cx="8739600" cy="753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860650" y="937175"/>
            <a:ext cx="24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Meta Data - File Description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860650" y="1303125"/>
            <a:ext cx="24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Header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860650" y="1703325"/>
            <a:ext cx="24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 Rows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Lines start with ‘</a:t>
            </a:r>
            <a:r>
              <a:rPr b="1" lang="en-GB"/>
              <a:t>##</a:t>
            </a:r>
            <a:r>
              <a:rPr lang="en-GB"/>
              <a:t>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</a:t>
            </a:r>
            <a:r>
              <a:rPr b="1" lang="en-GB"/>
              <a:t>structured</a:t>
            </a:r>
            <a:r>
              <a:rPr lang="en-GB"/>
              <a:t> or </a:t>
            </a:r>
            <a:r>
              <a:rPr b="1" lang="en-GB"/>
              <a:t>unstructured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types permitted in VCF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Integer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Float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Flag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Character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132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 - Unstructured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41442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Key value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Format: </a:t>
            </a:r>
            <a:r>
              <a:rPr b="1" lang="en-GB"/>
              <a:t>##key=value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Constraints: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Values cannot start with ‘&lt;’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Must use ‘=’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Required keys: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##fileformat: VCF version (must be first line)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76450" l="0" r="68766" t="0"/>
          <a:stretch/>
        </p:blipFill>
        <p:spPr>
          <a:xfrm>
            <a:off x="5259025" y="2044250"/>
            <a:ext cx="2760799" cy="8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 - Structured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04850" y="2072025"/>
            <a:ext cx="358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Value is a list of more key value pairs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Format: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##key=&lt;key=value, key=value,...&gt;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Constraints: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Must be enclosed in ‘&lt;’ , ‘&gt;’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Required fields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ID is required which must be unique for that ##key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Other fields are optional and can be user </a:t>
            </a:r>
            <a:r>
              <a:rPr lang="en-GB"/>
              <a:t>defined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39010" l="0" r="51162" t="43104"/>
          <a:stretch/>
        </p:blipFill>
        <p:spPr>
          <a:xfrm>
            <a:off x="4422800" y="2072025"/>
            <a:ext cx="4316800" cy="6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 - Structured &gt;&gt; ##INFO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179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describes the number of values expected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Flags are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 (dot) means variable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75" y="2062100"/>
            <a:ext cx="5770225" cy="2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2714400" y="2584175"/>
            <a:ext cx="3777000" cy="60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674825" y="3736675"/>
            <a:ext cx="1494300" cy="60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Information - Structured &gt;&gt; ##FILTER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179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Describes any quality control information for that variant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75" y="2062100"/>
            <a:ext cx="5770225" cy="22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2697775" y="3180525"/>
            <a:ext cx="3777000" cy="19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380075" y="3736675"/>
            <a:ext cx="418200" cy="603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