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F796CCB-5B96-93F9-6CF4-3AE4C2FB14D8}"/>
              </a:ext>
            </a:extLst>
          </p:cNvPr>
          <p:cNvSpPr/>
          <p:nvPr/>
        </p:nvSpPr>
        <p:spPr>
          <a:xfrm>
            <a:off x="0" y="1828655"/>
            <a:ext cx="12316836" cy="2854443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FD8DFE-CB70-02F0-200E-8338C8AE443B}"/>
              </a:ext>
            </a:extLst>
          </p:cNvPr>
          <p:cNvSpPr txBox="1"/>
          <p:nvPr/>
        </p:nvSpPr>
        <p:spPr>
          <a:xfrm>
            <a:off x="664589" y="2480297"/>
            <a:ext cx="10862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Nighthawk</a:t>
            </a:r>
          </a:p>
          <a:p>
            <a:pPr algn="ctr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多核异步双架构操作系统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F9A3EF8-154D-AA06-4314-C5461D4BDDBE}"/>
              </a:ext>
            </a:extLst>
          </p:cNvPr>
          <p:cNvGrpSpPr/>
          <p:nvPr/>
        </p:nvGrpSpPr>
        <p:grpSpPr>
          <a:xfrm>
            <a:off x="3785607" y="5177160"/>
            <a:ext cx="4745621" cy="561817"/>
            <a:chOff x="1049275" y="5491741"/>
            <a:chExt cx="4745621" cy="56181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C38FCCA-16CB-537D-B9E0-0564C402111A}"/>
                </a:ext>
              </a:extLst>
            </p:cNvPr>
            <p:cNvSpPr/>
            <p:nvPr/>
          </p:nvSpPr>
          <p:spPr>
            <a:xfrm>
              <a:off x="1049275" y="5953405"/>
              <a:ext cx="4460273" cy="100153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2B632D2-15AA-0D64-BADE-4695900F2BF3}"/>
                </a:ext>
              </a:extLst>
            </p:cNvPr>
            <p:cNvSpPr txBox="1"/>
            <p:nvPr/>
          </p:nvSpPr>
          <p:spPr>
            <a:xfrm>
              <a:off x="1049276" y="5491741"/>
              <a:ext cx="47456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5375"/>
                  </a:solidFill>
                </a:rPr>
                <a:t>队员：关雄正、王峻阳、冼志炜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8BDDEBF-1A1B-141E-2750-A9E3A0AF48BA}"/>
              </a:ext>
            </a:extLst>
          </p:cNvPr>
          <p:cNvGrpSpPr/>
          <p:nvPr/>
        </p:nvGrpSpPr>
        <p:grpSpPr>
          <a:xfrm>
            <a:off x="4347132" y="5999062"/>
            <a:ext cx="3622572" cy="595489"/>
            <a:chOff x="6682454" y="5458068"/>
            <a:chExt cx="3622572" cy="59548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EEA4B7C-D124-1B50-D2C1-FBF8CAEEC371}"/>
                </a:ext>
              </a:extLst>
            </p:cNvPr>
            <p:cNvSpPr/>
            <p:nvPr/>
          </p:nvSpPr>
          <p:spPr>
            <a:xfrm>
              <a:off x="6682454" y="5953405"/>
              <a:ext cx="3572716" cy="100152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E387AB5-5EA0-87D4-0702-B90B095E5110}"/>
                </a:ext>
              </a:extLst>
            </p:cNvPr>
            <p:cNvSpPr txBox="1"/>
            <p:nvPr/>
          </p:nvSpPr>
          <p:spPr>
            <a:xfrm>
              <a:off x="6732310" y="5458068"/>
              <a:ext cx="3572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5375"/>
                  </a:solidFill>
                </a:rPr>
                <a:t>指导老师：夏文、仇洁婷</a:t>
              </a:r>
            </a:p>
          </p:txBody>
        </p:sp>
      </p:grpSp>
      <p:pic>
        <p:nvPicPr>
          <p:cNvPr id="48" name="图片 47" descr="hitsz-logo">
            <a:extLst>
              <a:ext uri="{FF2B5EF4-FFF2-40B4-BE49-F238E27FC236}">
                <a16:creationId xmlns:a16="http://schemas.microsoft.com/office/drawing/2014/main" id="{B7FC07B5-E5B9-B03D-5123-440E0859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9872" y="302309"/>
            <a:ext cx="6612255" cy="12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8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B93DE-3CB9-02F0-E3F3-86790095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C29F48-2E26-48AF-B5BA-DDCECEAB8A13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5BB8419-15DD-FEEF-D598-94FFB2D97CA3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DE1E89-0350-B67B-2E67-1DFF6E8078E2}"/>
                </a:ext>
              </a:extLst>
            </p:cNvPr>
            <p:cNvSpPr/>
            <p:nvPr/>
          </p:nvSpPr>
          <p:spPr>
            <a:xfrm>
              <a:off x="10340785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E495D6B-EB9E-2D70-B8C6-43234710D630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95FFBB32-A7D9-30E2-675A-1DED8B87105A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14FF0C72-4E02-342B-1C77-257C31B24C6E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EE1BC990-9952-CB6B-DD55-3BE372C99B28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4EAF59E0-10F6-450D-80E5-E2DF3A593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44434344-F6FB-44C3-A3F7-C82474114632}"/>
                </a:ext>
              </a:extLst>
            </p:cNvPr>
            <p:cNvSpPr txBox="1"/>
            <p:nvPr/>
          </p:nvSpPr>
          <p:spPr>
            <a:xfrm>
              <a:off x="4017261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BBBBAC7-2D1A-C638-41BD-BB6002019F27}"/>
              </a:ext>
            </a:extLst>
          </p:cNvPr>
          <p:cNvSpPr txBox="1"/>
          <p:nvPr/>
        </p:nvSpPr>
        <p:spPr>
          <a:xfrm>
            <a:off x="899675" y="1060707"/>
            <a:ext cx="5932408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solidFill>
                  <a:srgbClr val="005375"/>
                </a:solidFill>
              </a:rPr>
              <a:t>Nighthawk OS </a:t>
            </a:r>
            <a:r>
              <a:rPr lang="zh-CN" altLang="en-US" sz="2400" b="1" dirty="0">
                <a:solidFill>
                  <a:srgbClr val="005375"/>
                </a:solidFill>
              </a:rPr>
              <a:t>未来展望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B82DC7-4FEE-9AE4-72B7-F34586C01978}"/>
              </a:ext>
            </a:extLst>
          </p:cNvPr>
          <p:cNvCxnSpPr>
            <a:cxnSpLocks/>
          </p:cNvCxnSpPr>
          <p:nvPr/>
        </p:nvCxnSpPr>
        <p:spPr>
          <a:xfrm>
            <a:off x="899675" y="2209018"/>
            <a:ext cx="845467" cy="0"/>
          </a:xfrm>
          <a:prstGeom prst="straightConnector1">
            <a:avLst/>
          </a:prstGeom>
          <a:ln w="85725">
            <a:solidFill>
              <a:srgbClr val="005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4278FF3-4B4C-7703-E82C-75EDCC67A438}"/>
              </a:ext>
            </a:extLst>
          </p:cNvPr>
          <p:cNvSpPr txBox="1"/>
          <p:nvPr/>
        </p:nvSpPr>
        <p:spPr>
          <a:xfrm>
            <a:off x="2123061" y="2024352"/>
            <a:ext cx="7234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硬件适配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：完善相关硬件驱动程序</a:t>
            </a:r>
            <a:r>
              <a:rPr lang="zh-CN" altLang="en-US" dirty="0">
                <a:solidFill>
                  <a:srgbClr val="000000"/>
                </a:solidFill>
                <a:latin typeface="NotoSerifCJKsc-Regular"/>
              </a:rPr>
              <a:t>，适配开发板等更多硬件平台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CB6B14-1804-01F0-D2A4-89D80AF0C367}"/>
              </a:ext>
            </a:extLst>
          </p:cNvPr>
          <p:cNvCxnSpPr>
            <a:cxnSpLocks/>
          </p:cNvCxnSpPr>
          <p:nvPr/>
        </p:nvCxnSpPr>
        <p:spPr>
          <a:xfrm>
            <a:off x="899675" y="2906167"/>
            <a:ext cx="845467" cy="0"/>
          </a:xfrm>
          <a:prstGeom prst="straightConnector1">
            <a:avLst/>
          </a:prstGeom>
          <a:ln w="85725">
            <a:solidFill>
              <a:srgbClr val="005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E7B7CD-511F-12B1-A459-3E692CDB1078}"/>
              </a:ext>
            </a:extLst>
          </p:cNvPr>
          <p:cNvSpPr txBox="1"/>
          <p:nvPr/>
        </p:nvSpPr>
        <p:spPr>
          <a:xfrm>
            <a:off x="2123060" y="2737492"/>
            <a:ext cx="70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测试覆盖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Bold"/>
              </a:rPr>
              <a:t>：</a:t>
            </a:r>
            <a:r>
              <a:rPr lang="zh-CN" altLang="en-US" dirty="0"/>
              <a:t>扩大测试覆盖面，确保系统在各种场景下的可靠性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FD733D-A1B1-6C6E-379A-4029945589CE}"/>
              </a:ext>
            </a:extLst>
          </p:cNvPr>
          <p:cNvSpPr txBox="1"/>
          <p:nvPr/>
        </p:nvSpPr>
        <p:spPr>
          <a:xfrm>
            <a:off x="2123060" y="3450632"/>
            <a:ext cx="6327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网络优化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Bold"/>
              </a:rPr>
              <a:t>：</a:t>
            </a:r>
            <a:r>
              <a:rPr lang="zh-CN" altLang="en-US" dirty="0"/>
              <a:t>提升网络协议栈的性能</a:t>
            </a:r>
            <a:r>
              <a:rPr lang="zh-CN" altLang="en-US" dirty="0">
                <a:solidFill>
                  <a:srgbClr val="000000"/>
                </a:solidFill>
                <a:latin typeface="NotoSerifCJKsc-Bold"/>
              </a:rPr>
              <a:t>；</a:t>
            </a:r>
            <a:r>
              <a:rPr lang="zh-CN" altLang="en-US" dirty="0"/>
              <a:t>计划支持 </a:t>
            </a:r>
            <a:r>
              <a:rPr lang="en-US" altLang="zh-CN" dirty="0"/>
              <a:t>SSH </a:t>
            </a:r>
            <a:r>
              <a:rPr lang="zh-CN" altLang="en-US" dirty="0"/>
              <a:t>服务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0DE2EBC-74DA-D61D-9E95-EABB796E431C}"/>
              </a:ext>
            </a:extLst>
          </p:cNvPr>
          <p:cNvCxnSpPr>
            <a:cxnSpLocks/>
          </p:cNvCxnSpPr>
          <p:nvPr/>
        </p:nvCxnSpPr>
        <p:spPr>
          <a:xfrm>
            <a:off x="899675" y="3610197"/>
            <a:ext cx="845467" cy="0"/>
          </a:xfrm>
          <a:prstGeom prst="straightConnector1">
            <a:avLst/>
          </a:prstGeom>
          <a:ln w="85725">
            <a:solidFill>
              <a:srgbClr val="005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8143808-66FF-19F5-6D24-16F8183E4FF3}"/>
              </a:ext>
            </a:extLst>
          </p:cNvPr>
          <p:cNvSpPr txBox="1"/>
          <p:nvPr/>
        </p:nvSpPr>
        <p:spPr>
          <a:xfrm>
            <a:off x="2123060" y="4163772"/>
            <a:ext cx="6327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图形界面支持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：构建基础的图形用户界面（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otoSerifCJKsc-Regular"/>
              </a:rPr>
              <a:t>GUI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）系统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6A7DBE5-7A18-0476-FF14-49910436B1CB}"/>
              </a:ext>
            </a:extLst>
          </p:cNvPr>
          <p:cNvCxnSpPr>
            <a:cxnSpLocks/>
          </p:cNvCxnSpPr>
          <p:nvPr/>
        </p:nvCxnSpPr>
        <p:spPr>
          <a:xfrm>
            <a:off x="899675" y="4348438"/>
            <a:ext cx="845467" cy="0"/>
          </a:xfrm>
          <a:prstGeom prst="straightConnector1">
            <a:avLst/>
          </a:prstGeom>
          <a:ln w="85725">
            <a:solidFill>
              <a:srgbClr val="005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E7F6BB9-BA1C-F0D5-EA67-69AB9F2B002A}"/>
              </a:ext>
            </a:extLst>
          </p:cNvPr>
          <p:cNvSpPr txBox="1"/>
          <p:nvPr/>
        </p:nvSpPr>
        <p:spPr>
          <a:xfrm>
            <a:off x="899675" y="5758185"/>
            <a:ext cx="9167132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感谢评委老师们的关注，我们的</a:t>
            </a:r>
            <a:r>
              <a:rPr lang="en-US" altLang="zh-CN" sz="2400" b="1" dirty="0">
                <a:solidFill>
                  <a:srgbClr val="005375"/>
                </a:solidFill>
              </a:rPr>
              <a:t> Nighthawk OS </a:t>
            </a:r>
            <a:r>
              <a:rPr lang="zh-CN" altLang="en-US" sz="2400" b="1" dirty="0">
                <a:solidFill>
                  <a:srgbClr val="005375"/>
                </a:solidFill>
              </a:rPr>
              <a:t>将不断创新进步！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5666BE5-577C-1621-385E-77D4E9E8331B}"/>
              </a:ext>
            </a:extLst>
          </p:cNvPr>
          <p:cNvCxnSpPr>
            <a:cxnSpLocks/>
          </p:cNvCxnSpPr>
          <p:nvPr/>
        </p:nvCxnSpPr>
        <p:spPr>
          <a:xfrm>
            <a:off x="899675" y="5077966"/>
            <a:ext cx="845467" cy="0"/>
          </a:xfrm>
          <a:prstGeom prst="straightConnector1">
            <a:avLst/>
          </a:prstGeom>
          <a:ln w="85725">
            <a:solidFill>
              <a:srgbClr val="005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E635492-98F5-F2DC-4541-579DE97BB24B}"/>
              </a:ext>
            </a:extLst>
          </p:cNvPr>
          <p:cNvSpPr txBox="1"/>
          <p:nvPr/>
        </p:nvSpPr>
        <p:spPr>
          <a:xfrm>
            <a:off x="2123060" y="4876912"/>
            <a:ext cx="6327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更多可能的创新点，如异步信号检查机制等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30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C34189B-8755-8E36-359B-02CCCC5F4433}"/>
              </a:ext>
            </a:extLst>
          </p:cNvPr>
          <p:cNvSpPr txBox="1"/>
          <p:nvPr/>
        </p:nvSpPr>
        <p:spPr>
          <a:xfrm>
            <a:off x="8861573" y="384990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694D733-881D-1E75-8500-9243B6C2E9DD}"/>
              </a:ext>
            </a:extLst>
          </p:cNvPr>
          <p:cNvGrpSpPr/>
          <p:nvPr/>
        </p:nvGrpSpPr>
        <p:grpSpPr>
          <a:xfrm>
            <a:off x="-4216" y="-6"/>
            <a:ext cx="12192000" cy="637080"/>
            <a:chOff x="-4216" y="-6"/>
            <a:chExt cx="12192000" cy="6370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6A9A82-D8A0-ED0E-FCC2-99AC92D86170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5F0E26-3737-E35A-3F12-CD06884CE543}"/>
                </a:ext>
              </a:extLst>
            </p:cNvPr>
            <p:cNvSpPr/>
            <p:nvPr/>
          </p:nvSpPr>
          <p:spPr>
            <a:xfrm>
              <a:off x="3886740" y="-6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357A4D81-033F-B915-5B7A-71A7919211C8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F927FB6-4DB7-1FC4-077D-0BDA98BE718A}"/>
                </a:ext>
              </a:extLst>
            </p:cNvPr>
            <p:cNvSpPr txBox="1"/>
            <p:nvPr/>
          </p:nvSpPr>
          <p:spPr>
            <a:xfrm>
              <a:off x="7274763" y="146953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C3F0CDA9-BFA3-69D0-74D2-C9877B040B91}"/>
                </a:ext>
              </a:extLst>
            </p:cNvPr>
            <p:cNvSpPr txBox="1"/>
            <p:nvPr/>
          </p:nvSpPr>
          <p:spPr>
            <a:xfrm>
              <a:off x="8888274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12738960-049C-B9AA-DA12-28682632264E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6" name="图片 15" descr="hitsz-logo">
              <a:extLst>
                <a:ext uri="{FF2B5EF4-FFF2-40B4-BE49-F238E27FC236}">
                  <a16:creationId xmlns:a16="http://schemas.microsoft.com/office/drawing/2014/main" id="{88906749-7A72-0A10-43A3-14BA6A7C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A530B14D-BDC0-7C6B-A98D-8A85063413A1}"/>
                </a:ext>
              </a:extLst>
            </p:cNvPr>
            <p:cNvSpPr txBox="1"/>
            <p:nvPr/>
          </p:nvSpPr>
          <p:spPr>
            <a:xfrm>
              <a:off x="4047741" y="172107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1B55CFC-AB9A-C8A3-0160-9CC6BAC0E28F}"/>
              </a:ext>
            </a:extLst>
          </p:cNvPr>
          <p:cNvSpPr txBox="1"/>
          <p:nvPr/>
        </p:nvSpPr>
        <p:spPr>
          <a:xfrm>
            <a:off x="792165" y="1054670"/>
            <a:ext cx="2265995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初赛完成情况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9B6DC3-2E87-93AE-1E48-56CDA322E2CF}"/>
              </a:ext>
            </a:extLst>
          </p:cNvPr>
          <p:cNvSpPr txBox="1"/>
          <p:nvPr/>
        </p:nvSpPr>
        <p:spPr>
          <a:xfrm>
            <a:off x="1008157" y="1847018"/>
            <a:ext cx="8221036" cy="5099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截至</a:t>
            </a:r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日初赛结束，测例得分</a:t>
            </a:r>
            <a:r>
              <a:rPr lang="en-US" altLang="zh-CN" dirty="0"/>
              <a:t>_1519_</a:t>
            </a:r>
            <a:r>
              <a:rPr lang="zh-CN" altLang="en-US" dirty="0"/>
              <a:t>，为内核赛道排行榜上第</a:t>
            </a:r>
            <a:r>
              <a:rPr lang="en-US" altLang="zh-CN" dirty="0"/>
              <a:t>_7_</a:t>
            </a:r>
            <a:r>
              <a:rPr lang="zh-CN" altLang="en-US" dirty="0"/>
              <a:t>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DEDAD5E-BBF1-29A4-E745-A77F0466F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6" y="2227616"/>
            <a:ext cx="9112718" cy="44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4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304F7-5073-B4B8-EECB-80F5DC681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F1E645D-0A8E-AB36-DB4B-2D4C078CE037}"/>
              </a:ext>
            </a:extLst>
          </p:cNvPr>
          <p:cNvGrpSpPr/>
          <p:nvPr/>
        </p:nvGrpSpPr>
        <p:grpSpPr>
          <a:xfrm>
            <a:off x="-4216" y="-2894"/>
            <a:ext cx="12192000" cy="639968"/>
            <a:chOff x="-4216" y="-2894"/>
            <a:chExt cx="12192000" cy="6399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42D5CF-6D09-E651-447B-FF17CA8B7C71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C35A2F-FBDB-9DE7-381A-F164B233500D}"/>
                </a:ext>
              </a:extLst>
            </p:cNvPr>
            <p:cNvSpPr/>
            <p:nvPr/>
          </p:nvSpPr>
          <p:spPr>
            <a:xfrm>
              <a:off x="5486873" y="-2894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611552F-6182-8923-C536-5DBCA32446AD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67D0B7E-57C7-1804-29D2-571AC6763F74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DA3D3014-99B9-2B51-E429-39A0CDAE15C1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B9D0A499-0157-12D6-35A9-FCBE4056FE32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52F70534-6146-0CF4-8596-4FD19E4BD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A515CA96-DCF3-663F-18ED-C574288963B7}"/>
                </a:ext>
              </a:extLst>
            </p:cNvPr>
            <p:cNvSpPr txBox="1"/>
            <p:nvPr/>
          </p:nvSpPr>
          <p:spPr>
            <a:xfrm>
              <a:off x="4020983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1C731BB-FD48-CB5B-B6A0-DA3D5D3035E0}"/>
              </a:ext>
            </a:extLst>
          </p:cNvPr>
          <p:cNvSpPr txBox="1"/>
          <p:nvPr/>
        </p:nvSpPr>
        <p:spPr>
          <a:xfrm>
            <a:off x="395966" y="4929798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开始内核开发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D8781F-033F-21E4-3FC6-1DD7BF57F87E}"/>
              </a:ext>
            </a:extLst>
          </p:cNvPr>
          <p:cNvSpPr txBox="1"/>
          <p:nvPr/>
        </p:nvSpPr>
        <p:spPr>
          <a:xfrm>
            <a:off x="2599545" y="4386062"/>
            <a:ext cx="252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busybox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7B45D9-1E14-AB0E-F636-B63533C3A1D9}"/>
              </a:ext>
            </a:extLst>
          </p:cNvPr>
          <p:cNvSpPr txBox="1"/>
          <p:nvPr/>
        </p:nvSpPr>
        <p:spPr>
          <a:xfrm>
            <a:off x="5390342" y="4816441"/>
            <a:ext cx="241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基本实现网络模块，优化并完善内核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BAC1B0-0226-DFEC-FC0E-5FE747A51CC0}"/>
              </a:ext>
            </a:extLst>
          </p:cNvPr>
          <p:cNvSpPr txBox="1"/>
          <p:nvPr/>
        </p:nvSpPr>
        <p:spPr>
          <a:xfrm>
            <a:off x="5229724" y="4088314"/>
            <a:ext cx="273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iozone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测试，适配</a:t>
            </a:r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glibc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</a:t>
            </a:r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LoongArch</a:t>
            </a:r>
            <a:endParaRPr lang="zh-CN" altLang="en-US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F20250-CFC0-AB73-FAB0-5B0DD86BB00F}"/>
              </a:ext>
            </a:extLst>
          </p:cNvPr>
          <p:cNvSpPr txBox="1"/>
          <p:nvPr/>
        </p:nvSpPr>
        <p:spPr>
          <a:xfrm>
            <a:off x="8066125" y="3888377"/>
            <a:ext cx="2380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基本通过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netperf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Cyclictest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Libcbench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lmbench</a:t>
            </a:r>
            <a:endParaRPr lang="zh-CN" altLang="en-US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27989F-5115-15AF-1188-D3F629506BAD}"/>
              </a:ext>
            </a:extLst>
          </p:cNvPr>
          <p:cNvSpPr txBox="1"/>
          <p:nvPr/>
        </p:nvSpPr>
        <p:spPr>
          <a:xfrm>
            <a:off x="10124025" y="4101257"/>
            <a:ext cx="2099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完善功能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优化创新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支持更多测例集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0F1E3F2-5AC6-D955-59BD-A3AB2FC4D094}"/>
              </a:ext>
            </a:extLst>
          </p:cNvPr>
          <p:cNvGrpSpPr/>
          <p:nvPr/>
        </p:nvGrpSpPr>
        <p:grpSpPr>
          <a:xfrm>
            <a:off x="395966" y="5486252"/>
            <a:ext cx="10939977" cy="1028380"/>
            <a:chOff x="-58617" y="5635683"/>
            <a:chExt cx="10939977" cy="102838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665BE6D-0148-33CF-4167-F4405F26E2AC}"/>
                </a:ext>
              </a:extLst>
            </p:cNvPr>
            <p:cNvSpPr txBox="1"/>
            <p:nvPr/>
          </p:nvSpPr>
          <p:spPr>
            <a:xfrm>
              <a:off x="-58617" y="6262617"/>
              <a:ext cx="155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3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2025</a:t>
              </a:r>
              <a:r>
                <a:rPr lang="zh-CN" altLang="en-US" b="1" dirty="0">
                  <a:solidFill>
                    <a:srgbClr val="0053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b="1" dirty="0">
                  <a:solidFill>
                    <a:srgbClr val="0053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solidFill>
                    <a:srgbClr val="0053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734675C-E9E8-15A7-021D-318D0C54F770}"/>
                </a:ext>
              </a:extLst>
            </p:cNvPr>
            <p:cNvGrpSpPr/>
            <p:nvPr/>
          </p:nvGrpSpPr>
          <p:grpSpPr>
            <a:xfrm>
              <a:off x="478212" y="5635683"/>
              <a:ext cx="10403148" cy="1028380"/>
              <a:chOff x="478212" y="5635683"/>
              <a:chExt cx="10403148" cy="1028380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6652F7F1-E16A-2F39-A575-621D4458CCB9}"/>
                  </a:ext>
                </a:extLst>
              </p:cNvPr>
              <p:cNvSpPr/>
              <p:nvPr/>
            </p:nvSpPr>
            <p:spPr>
              <a:xfrm>
                <a:off x="478212" y="5635683"/>
                <a:ext cx="482188" cy="482188"/>
              </a:xfrm>
              <a:prstGeom prst="ellipse">
                <a:avLst/>
              </a:prstGeom>
              <a:solidFill>
                <a:srgbClr val="005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5FC225F6-19E3-F538-7A2D-5ADF10D8C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306" y="5876777"/>
                <a:ext cx="10162054" cy="0"/>
              </a:xfrm>
              <a:prstGeom prst="line">
                <a:avLst/>
              </a:prstGeom>
              <a:ln w="98425">
                <a:solidFill>
                  <a:srgbClr val="005375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44EBFC42-91BF-6352-8EF5-18A16C0A499E}"/>
                  </a:ext>
                </a:extLst>
              </p:cNvPr>
              <p:cNvSpPr/>
              <p:nvPr/>
            </p:nvSpPr>
            <p:spPr>
              <a:xfrm>
                <a:off x="3170663" y="5635683"/>
                <a:ext cx="482188" cy="482188"/>
              </a:xfrm>
              <a:prstGeom prst="ellipse">
                <a:avLst/>
              </a:prstGeom>
              <a:solidFill>
                <a:srgbClr val="005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4611BD74-6E3B-7C13-2E38-6CA9B0218804}"/>
                  </a:ext>
                </a:extLst>
              </p:cNvPr>
              <p:cNvSpPr/>
              <p:nvPr/>
            </p:nvSpPr>
            <p:spPr>
              <a:xfrm>
                <a:off x="5863114" y="5635683"/>
                <a:ext cx="482188" cy="482188"/>
              </a:xfrm>
              <a:prstGeom prst="ellipse">
                <a:avLst/>
              </a:prstGeom>
              <a:solidFill>
                <a:srgbClr val="005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C2BE835-C088-5913-9690-DF104FC28DB5}"/>
                  </a:ext>
                </a:extLst>
              </p:cNvPr>
              <p:cNvSpPr/>
              <p:nvPr/>
            </p:nvSpPr>
            <p:spPr>
              <a:xfrm>
                <a:off x="8555565" y="5635683"/>
                <a:ext cx="482188" cy="482188"/>
              </a:xfrm>
              <a:prstGeom prst="ellipse">
                <a:avLst/>
              </a:prstGeom>
              <a:solidFill>
                <a:srgbClr val="005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B026FAD-F1E5-6645-ABBE-D2A81A5A09FE}"/>
                  </a:ext>
                </a:extLst>
              </p:cNvPr>
              <p:cNvSpPr txBox="1"/>
              <p:nvPr/>
            </p:nvSpPr>
            <p:spPr>
              <a:xfrm>
                <a:off x="2611351" y="6294731"/>
                <a:ext cx="1555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B5ACF23-DFE1-F188-38B5-FCE736F054BB}"/>
                  </a:ext>
                </a:extLst>
              </p:cNvPr>
              <p:cNvSpPr txBox="1"/>
              <p:nvPr/>
            </p:nvSpPr>
            <p:spPr>
              <a:xfrm>
                <a:off x="5326285" y="6264251"/>
                <a:ext cx="1555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2A550B8-F6E8-86C6-9D8D-A90ECE50D42C}"/>
                  </a:ext>
                </a:extLst>
              </p:cNvPr>
              <p:cNvSpPr txBox="1"/>
              <p:nvPr/>
            </p:nvSpPr>
            <p:spPr>
              <a:xfrm>
                <a:off x="8041219" y="6262617"/>
                <a:ext cx="1555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</a:p>
            </p:txBody>
          </p: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A28DF558-CD22-074B-6D8F-28B5CFBE9A71}"/>
              </a:ext>
            </a:extLst>
          </p:cNvPr>
          <p:cNvSpPr txBox="1"/>
          <p:nvPr/>
        </p:nvSpPr>
        <p:spPr>
          <a:xfrm>
            <a:off x="10349757" y="6145300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6A2EED6-B677-D45D-D894-1AE04E3D4837}"/>
              </a:ext>
            </a:extLst>
          </p:cNvPr>
          <p:cNvSpPr txBox="1"/>
          <p:nvPr/>
        </p:nvSpPr>
        <p:spPr>
          <a:xfrm>
            <a:off x="396426" y="3669328"/>
            <a:ext cx="1839234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项目时间线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9DE1FFC-F5AA-6F63-2924-C9B8E6087916}"/>
              </a:ext>
            </a:extLst>
          </p:cNvPr>
          <p:cNvSpPr txBox="1"/>
          <p:nvPr/>
        </p:nvSpPr>
        <p:spPr>
          <a:xfrm>
            <a:off x="395966" y="1166734"/>
            <a:ext cx="1839234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总体思路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F0BDCCD-0201-7621-E738-18F7C42BB9FF}"/>
              </a:ext>
            </a:extLst>
          </p:cNvPr>
          <p:cNvSpPr txBox="1"/>
          <p:nvPr/>
        </p:nvSpPr>
        <p:spPr>
          <a:xfrm>
            <a:off x="1287329" y="1669477"/>
            <a:ext cx="6200591" cy="522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从零开始构建，部分结构借鉴往届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Phoenix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56EA03-0C51-008E-026D-4C1BA81525B1}"/>
              </a:ext>
            </a:extLst>
          </p:cNvPr>
          <p:cNvSpPr txBox="1"/>
          <p:nvPr/>
        </p:nvSpPr>
        <p:spPr>
          <a:xfrm>
            <a:off x="1287329" y="2904640"/>
            <a:ext cx="5865545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先追求核心功能健壮性，再寻求突破点进行创新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192638-14C4-9FB4-83CF-25464A02C0DA}"/>
              </a:ext>
            </a:extLst>
          </p:cNvPr>
          <p:cNvSpPr/>
          <p:nvPr/>
        </p:nvSpPr>
        <p:spPr>
          <a:xfrm>
            <a:off x="1026620" y="1835705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D0B9FFA-D9AF-9E73-2A6F-32CB8669C49D}"/>
              </a:ext>
            </a:extLst>
          </p:cNvPr>
          <p:cNvSpPr/>
          <p:nvPr/>
        </p:nvSpPr>
        <p:spPr>
          <a:xfrm>
            <a:off x="1026620" y="3049356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8443EE7-744D-04AF-959C-3719D57EF8B4}"/>
              </a:ext>
            </a:extLst>
          </p:cNvPr>
          <p:cNvSpPr txBox="1"/>
          <p:nvPr/>
        </p:nvSpPr>
        <p:spPr>
          <a:xfrm>
            <a:off x="2396563" y="5074656"/>
            <a:ext cx="2730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基本实现核心内核功能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869B1F-0D72-2E6A-5620-4E19595756B7}"/>
              </a:ext>
            </a:extLst>
          </p:cNvPr>
          <p:cNvSpPr/>
          <p:nvPr/>
        </p:nvSpPr>
        <p:spPr>
          <a:xfrm>
            <a:off x="1026620" y="2441153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9401ED3-F856-0944-8838-3A485F27D041}"/>
              </a:ext>
            </a:extLst>
          </p:cNvPr>
          <p:cNvSpPr txBox="1"/>
          <p:nvPr/>
        </p:nvSpPr>
        <p:spPr>
          <a:xfrm>
            <a:off x="1297563" y="2304338"/>
            <a:ext cx="5865545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自主编写硬件抽象层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7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3B3978A-6056-F6A8-34F2-E0A2737BC4C8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B5EEDCD-452D-F545-86EB-161EFE66D530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739A36-D9B0-E837-3D1E-A8FECC748480}"/>
                </a:ext>
              </a:extLst>
            </p:cNvPr>
            <p:cNvSpPr/>
            <p:nvPr/>
          </p:nvSpPr>
          <p:spPr>
            <a:xfrm>
              <a:off x="7097780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5EFAE3F-95CE-2DEA-02B3-86D257A55546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00D0FB13-7511-6694-1527-CE80820098E1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53D08B29-E0A0-42D5-3C4F-76A0E98E5280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A7680618-D56D-64F3-A33C-B47582811601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AF93B159-4325-A61F-D88B-5D5069D06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9F53A7C8-3A9C-69ED-7EA9-4B44487E01ED}"/>
                </a:ext>
              </a:extLst>
            </p:cNvPr>
            <p:cNvSpPr txBox="1"/>
            <p:nvPr/>
          </p:nvSpPr>
          <p:spPr>
            <a:xfrm>
              <a:off x="4020983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pic>
        <p:nvPicPr>
          <p:cNvPr id="82" name="图片 81">
            <a:extLst>
              <a:ext uri="{FF2B5EF4-FFF2-40B4-BE49-F238E27FC236}">
                <a16:creationId xmlns:a16="http://schemas.microsoft.com/office/drawing/2014/main" id="{AE7ADDC3-B5E9-53E2-5EA7-D0592125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249" y="1792926"/>
            <a:ext cx="5303063" cy="4816468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8EFE8267-3377-B0AE-37EA-92E25C77F1D9}"/>
              </a:ext>
            </a:extLst>
          </p:cNvPr>
          <p:cNvSpPr txBox="1"/>
          <p:nvPr/>
        </p:nvSpPr>
        <p:spPr>
          <a:xfrm>
            <a:off x="5975275" y="997407"/>
            <a:ext cx="1839234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内核框架图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280D246-EE5E-34B5-E6D0-D9AF6E22A682}"/>
              </a:ext>
            </a:extLst>
          </p:cNvPr>
          <p:cNvSpPr txBox="1"/>
          <p:nvPr/>
        </p:nvSpPr>
        <p:spPr>
          <a:xfrm>
            <a:off x="844474" y="997407"/>
            <a:ext cx="2223845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内核核心功能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100D44B-011F-300A-E826-D3324EE10071}"/>
              </a:ext>
            </a:extLst>
          </p:cNvPr>
          <p:cNvSpPr txBox="1"/>
          <p:nvPr/>
        </p:nvSpPr>
        <p:spPr>
          <a:xfrm>
            <a:off x="726653" y="3016707"/>
            <a:ext cx="3220059" cy="522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异步</a:t>
            </a:r>
            <a:r>
              <a:rPr lang="zh-CN" altLang="en-US" sz="2000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无栈协程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F5B8277-21FA-6287-3699-CE9076099FF6}"/>
              </a:ext>
            </a:extLst>
          </p:cNvPr>
          <p:cNvSpPr txBox="1"/>
          <p:nvPr/>
        </p:nvSpPr>
        <p:spPr>
          <a:xfrm>
            <a:off x="726653" y="3659920"/>
            <a:ext cx="3932207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懒分配和 </a:t>
            </a:r>
            <a:r>
              <a:rPr lang="en-US" altLang="zh-CN" dirty="0"/>
              <a:t>Copy‑on‑Write 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5375"/>
                </a:solidFill>
              </a:rPr>
              <a:t>内存管理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8410278-7B8D-2FB9-DF50-BF323B4141F1}"/>
              </a:ext>
            </a:extLst>
          </p:cNvPr>
          <p:cNvSpPr/>
          <p:nvPr/>
        </p:nvSpPr>
        <p:spPr>
          <a:xfrm>
            <a:off x="464336" y="2015019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4642A22-C07F-2B32-05B5-B50587216977}"/>
              </a:ext>
            </a:extLst>
          </p:cNvPr>
          <p:cNvSpPr/>
          <p:nvPr/>
        </p:nvSpPr>
        <p:spPr>
          <a:xfrm>
            <a:off x="464336" y="3868451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265C2D-B606-A3C8-6EA5-A541D6282480}"/>
              </a:ext>
            </a:extLst>
          </p:cNvPr>
          <p:cNvSpPr/>
          <p:nvPr/>
        </p:nvSpPr>
        <p:spPr>
          <a:xfrm>
            <a:off x="464336" y="3260248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6A67F2B-00A3-CA40-0AC8-C37140D3776C}"/>
              </a:ext>
            </a:extLst>
          </p:cNvPr>
          <p:cNvSpPr txBox="1"/>
          <p:nvPr/>
        </p:nvSpPr>
        <p:spPr>
          <a:xfrm>
            <a:off x="726653" y="1792911"/>
            <a:ext cx="2961427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适配双架构的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硬件抽象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D811138-A2EC-1FA9-4D25-55598F0CAB6B}"/>
              </a:ext>
            </a:extLst>
          </p:cNvPr>
          <p:cNvSpPr txBox="1"/>
          <p:nvPr/>
        </p:nvSpPr>
        <p:spPr>
          <a:xfrm>
            <a:off x="726652" y="4370693"/>
            <a:ext cx="3753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支持 </a:t>
            </a:r>
            <a:r>
              <a:rPr lang="en-US" altLang="zh-CN" dirty="0"/>
              <a:t>FAT32</a:t>
            </a:r>
            <a:r>
              <a:rPr lang="zh-CN" altLang="en-US" dirty="0"/>
              <a:t>和 </a:t>
            </a:r>
            <a:r>
              <a:rPr lang="en-US" altLang="zh-CN" dirty="0"/>
              <a:t>Ext4 </a:t>
            </a:r>
            <a:r>
              <a:rPr lang="zh-CN" altLang="en-US" dirty="0"/>
              <a:t>的虚拟</a:t>
            </a:r>
            <a:r>
              <a:rPr lang="zh-CN" altLang="en-US" b="1" dirty="0">
                <a:solidFill>
                  <a:srgbClr val="005375"/>
                </a:solidFill>
              </a:rPr>
              <a:t>文件系统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C118274-6A49-04F4-946D-986810B9A69D}"/>
              </a:ext>
            </a:extLst>
          </p:cNvPr>
          <p:cNvSpPr/>
          <p:nvPr/>
        </p:nvSpPr>
        <p:spPr>
          <a:xfrm>
            <a:off x="464336" y="4476435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43FDF45-61D5-659C-D83D-EDA84EB67D6A}"/>
              </a:ext>
            </a:extLst>
          </p:cNvPr>
          <p:cNvSpPr/>
          <p:nvPr/>
        </p:nvSpPr>
        <p:spPr>
          <a:xfrm>
            <a:off x="464336" y="5084419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DB74DCF-26D3-5CA9-5670-9155A326265D}"/>
              </a:ext>
            </a:extLst>
          </p:cNvPr>
          <p:cNvSpPr txBox="1"/>
          <p:nvPr/>
        </p:nvSpPr>
        <p:spPr>
          <a:xfrm>
            <a:off x="726652" y="4997398"/>
            <a:ext cx="3753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符合</a:t>
            </a:r>
            <a:r>
              <a:rPr lang="en-US" altLang="zh-CN" dirty="0"/>
              <a:t>POSIX</a:t>
            </a:r>
            <a:r>
              <a:rPr lang="zh-CN" altLang="en-US" dirty="0"/>
              <a:t>标准的</a:t>
            </a:r>
            <a:r>
              <a:rPr lang="zh-CN" altLang="en-US" b="1" dirty="0">
                <a:solidFill>
                  <a:srgbClr val="005375"/>
                </a:solidFill>
              </a:rPr>
              <a:t>进程间通信</a:t>
            </a:r>
            <a:r>
              <a:rPr lang="zh-CN" altLang="en-US" dirty="0"/>
              <a:t>机制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4851100-7970-D616-CB9E-65AAC317B259}"/>
              </a:ext>
            </a:extLst>
          </p:cNvPr>
          <p:cNvSpPr/>
          <p:nvPr/>
        </p:nvSpPr>
        <p:spPr>
          <a:xfrm>
            <a:off x="464336" y="2652045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76BE75-A844-39D3-36C5-C74A8D26CB41}"/>
              </a:ext>
            </a:extLst>
          </p:cNvPr>
          <p:cNvSpPr txBox="1"/>
          <p:nvPr/>
        </p:nvSpPr>
        <p:spPr>
          <a:xfrm>
            <a:off x="726652" y="2446368"/>
            <a:ext cx="4638331" cy="484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支持设备树解析和 </a:t>
            </a:r>
            <a:r>
              <a:rPr lang="en-US" altLang="zh-CN" dirty="0"/>
              <a:t>PLIC </a:t>
            </a:r>
            <a:r>
              <a:rPr lang="zh-CN" altLang="en-US" dirty="0"/>
              <a:t>支持的</a:t>
            </a:r>
            <a:r>
              <a:rPr lang="zh-CN" altLang="en-US" b="1" dirty="0">
                <a:solidFill>
                  <a:srgbClr val="005375"/>
                </a:solidFill>
              </a:rPr>
              <a:t>设备驱动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E581B5E-9E5F-741F-F987-CFFD33A5E3D9}"/>
              </a:ext>
            </a:extLst>
          </p:cNvPr>
          <p:cNvSpPr/>
          <p:nvPr/>
        </p:nvSpPr>
        <p:spPr>
          <a:xfrm>
            <a:off x="464336" y="5692403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792B8D9-A22A-27A7-744E-66AF00FF1C74}"/>
              </a:ext>
            </a:extLst>
          </p:cNvPr>
          <p:cNvSpPr txBox="1"/>
          <p:nvPr/>
        </p:nvSpPr>
        <p:spPr>
          <a:xfrm>
            <a:off x="726651" y="5603796"/>
            <a:ext cx="3753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模块化多协议的</a:t>
            </a:r>
            <a:r>
              <a:rPr lang="zh-CN" altLang="en-US" b="1" dirty="0">
                <a:solidFill>
                  <a:srgbClr val="005375"/>
                </a:solidFill>
              </a:rPr>
              <a:t>网络机制</a:t>
            </a:r>
          </a:p>
        </p:txBody>
      </p:sp>
    </p:spTree>
    <p:extLst>
      <p:ext uri="{BB962C8B-B14F-4D97-AF65-F5344CB8AC3E}">
        <p14:creationId xmlns:p14="http://schemas.microsoft.com/office/powerpoint/2010/main" val="174595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C78FF-7113-A2E7-6D10-A0ADC2B35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79F3DE1-11A2-2288-3456-7F7D9EDE4E37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3BB2177-A55E-FF82-899C-3AC61EE5FEBD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6A88FE-3B30-AFC6-9C0F-00EFEA2A75A1}"/>
                </a:ext>
              </a:extLst>
            </p:cNvPr>
            <p:cNvSpPr/>
            <p:nvPr/>
          </p:nvSpPr>
          <p:spPr>
            <a:xfrm>
              <a:off x="7097780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D04C53B-159A-DAD8-389B-6A3EFA593231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7BC01D17-9439-C05B-1CD2-EAAB57CA0DE8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ADE8C628-75DC-12C9-526C-B70685D14633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05B2E477-DEE8-1F25-015A-3DBC40BEE3B5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01F6AC26-EAAB-EE57-C479-DD794E2CC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70F4ABE5-C528-B7C6-2CAB-C6B7F7A9FDC3}"/>
                </a:ext>
              </a:extLst>
            </p:cNvPr>
            <p:cNvSpPr txBox="1"/>
            <p:nvPr/>
          </p:nvSpPr>
          <p:spPr>
            <a:xfrm>
              <a:off x="4020983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44AE476-C449-477D-CF0F-0D5C57AB4B3E}"/>
              </a:ext>
            </a:extLst>
          </p:cNvPr>
          <p:cNvSpPr txBox="1"/>
          <p:nvPr/>
        </p:nvSpPr>
        <p:spPr>
          <a:xfrm>
            <a:off x="847587" y="1209542"/>
            <a:ext cx="1422539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技术创新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D67961-5EBF-31A1-DC2F-9BB30CE0188E}"/>
              </a:ext>
            </a:extLst>
          </p:cNvPr>
          <p:cNvSpPr/>
          <p:nvPr/>
        </p:nvSpPr>
        <p:spPr>
          <a:xfrm>
            <a:off x="2270126" y="5072384"/>
            <a:ext cx="7594496" cy="1152148"/>
          </a:xfrm>
          <a:prstGeom prst="rect">
            <a:avLst/>
          </a:prstGeom>
          <a:solidFill>
            <a:schemeClr val="bg1"/>
          </a:solidFill>
          <a:ln w="63500"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异步协程架构</a:t>
            </a:r>
            <a:r>
              <a:rPr lang="zh-CN" altLang="en-US"/>
              <a:t>：采用基于 </a:t>
            </a:r>
            <a:r>
              <a:rPr lang="en-US" altLang="zh-CN"/>
              <a:t>Rust async/await </a:t>
            </a:r>
            <a:r>
              <a:rPr lang="zh-CN" altLang="en-US"/>
              <a:t>的异步协程调度模型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8E905E-97FD-9027-CA86-0CDF10D88F48}"/>
              </a:ext>
            </a:extLst>
          </p:cNvPr>
          <p:cNvSpPr txBox="1"/>
          <p:nvPr/>
        </p:nvSpPr>
        <p:spPr>
          <a:xfrm>
            <a:off x="2481880" y="5338590"/>
            <a:ext cx="7113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异步协程架构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：采用基于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otoSerifCJKsc-Regular"/>
              </a:rPr>
              <a:t>Rust async/await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的异步协程调度模型，</a:t>
            </a:r>
            <a:endParaRPr lang="en-US" altLang="zh-CN" sz="1800" dirty="0">
              <a:solidFill>
                <a:srgbClr val="000000"/>
              </a:solidFill>
              <a:effectLst/>
              <a:latin typeface="NotoSerifCJKsc-Regular"/>
            </a:endParaRPr>
          </a:p>
          <a:p>
            <a:r>
              <a:rPr lang="zh-CN" altLang="en-US" dirty="0"/>
              <a:t>提供了比传统线程模型更高的并发性能和更低的资源消耗。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7F5FD8-4B13-22D7-119E-9EB6B1B9CE5A}"/>
              </a:ext>
            </a:extLst>
          </p:cNvPr>
          <p:cNvSpPr/>
          <p:nvPr/>
        </p:nvSpPr>
        <p:spPr>
          <a:xfrm>
            <a:off x="2270126" y="1910919"/>
            <a:ext cx="7594496" cy="1152148"/>
          </a:xfrm>
          <a:prstGeom prst="rect">
            <a:avLst/>
          </a:prstGeom>
          <a:solidFill>
            <a:schemeClr val="bg1"/>
          </a:solidFill>
          <a:ln w="63500"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异步协程架构</a:t>
            </a:r>
            <a:r>
              <a:rPr lang="zh-CN" altLang="en-US"/>
              <a:t>：采用基于 </a:t>
            </a:r>
            <a:r>
              <a:rPr lang="en-US" altLang="zh-CN"/>
              <a:t>Rust async/await </a:t>
            </a:r>
            <a:r>
              <a:rPr lang="zh-CN" altLang="en-US"/>
              <a:t>的异步协程调度模型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46CF18-5FD5-067D-2952-6920A69B13A1}"/>
              </a:ext>
            </a:extLst>
          </p:cNvPr>
          <p:cNvSpPr txBox="1"/>
          <p:nvPr/>
        </p:nvSpPr>
        <p:spPr>
          <a:xfrm>
            <a:off x="2481879" y="2163827"/>
            <a:ext cx="7113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跨架构设计</a:t>
            </a:r>
            <a:r>
              <a:rPr lang="zh-CN" altLang="en-US" dirty="0"/>
              <a:t>：通过模块化设计和条件编译建立硬件抽象层，</a:t>
            </a:r>
            <a:endParaRPr lang="en-US" altLang="zh-CN" dirty="0"/>
          </a:p>
          <a:p>
            <a:r>
              <a:rPr lang="zh-CN" altLang="en-US" dirty="0"/>
              <a:t>实现了对 </a:t>
            </a:r>
            <a:r>
              <a:rPr lang="en-US" altLang="zh-CN" dirty="0"/>
              <a:t>RISC‑V </a:t>
            </a:r>
            <a:r>
              <a:rPr lang="zh-CN" altLang="en-US" dirty="0"/>
              <a:t>和 </a:t>
            </a:r>
            <a:r>
              <a:rPr lang="en-US" altLang="zh-CN" dirty="0" err="1"/>
              <a:t>LoongArch</a:t>
            </a:r>
            <a:r>
              <a:rPr lang="en-US" altLang="zh-CN" dirty="0"/>
              <a:t> </a:t>
            </a:r>
            <a:r>
              <a:rPr lang="zh-CN" altLang="en-US" dirty="0"/>
              <a:t>架构的统一支持。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50E698-69A1-6BD2-320F-4FD4B87BF86D}"/>
              </a:ext>
            </a:extLst>
          </p:cNvPr>
          <p:cNvSpPr/>
          <p:nvPr/>
        </p:nvSpPr>
        <p:spPr>
          <a:xfrm>
            <a:off x="2270126" y="3477265"/>
            <a:ext cx="7594496" cy="1152148"/>
          </a:xfrm>
          <a:prstGeom prst="rect">
            <a:avLst/>
          </a:prstGeom>
          <a:solidFill>
            <a:schemeClr val="bg1"/>
          </a:solidFill>
          <a:ln w="63500"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异步协程架构</a:t>
            </a:r>
            <a:r>
              <a:rPr lang="zh-CN" altLang="en-US"/>
              <a:t>：采用基于 </a:t>
            </a:r>
            <a:r>
              <a:rPr lang="en-US" altLang="zh-CN"/>
              <a:t>Rust async/await </a:t>
            </a:r>
            <a:r>
              <a:rPr lang="zh-CN" altLang="en-US"/>
              <a:t>的异步协程调度模型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1852F3F-433D-DAA1-4757-8753919A613B}"/>
              </a:ext>
            </a:extLst>
          </p:cNvPr>
          <p:cNvSpPr txBox="1"/>
          <p:nvPr/>
        </p:nvSpPr>
        <p:spPr>
          <a:xfrm>
            <a:off x="2481879" y="3591674"/>
            <a:ext cx="7113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零拷贝用户指针处理</a:t>
            </a:r>
            <a:r>
              <a:rPr lang="zh-CN" altLang="en-US" dirty="0"/>
              <a:t>：基于硬件 </a:t>
            </a:r>
            <a:r>
              <a:rPr lang="en-US" altLang="zh-CN" dirty="0"/>
              <a:t>MMU </a:t>
            </a:r>
            <a:r>
              <a:rPr lang="zh-CN" altLang="en-US" dirty="0"/>
              <a:t>实现高效的用户指针合法性检查，支持内核态直接访问用户地址空间，避免传统内核的软件地址翻译和数据拷贝开销。 </a:t>
            </a:r>
          </a:p>
        </p:txBody>
      </p:sp>
    </p:spTree>
    <p:extLst>
      <p:ext uri="{BB962C8B-B14F-4D97-AF65-F5344CB8AC3E}">
        <p14:creationId xmlns:p14="http://schemas.microsoft.com/office/powerpoint/2010/main" val="357707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128E3-7E9E-BE47-B45D-98481DE4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1C610A5-3491-856D-B8C1-26C350115141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AB82153-584B-8EAC-E033-B9253653D0DB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71CAEF-8BDC-688C-8C6C-F16EFA095FF6}"/>
                </a:ext>
              </a:extLst>
            </p:cNvPr>
            <p:cNvSpPr/>
            <p:nvPr/>
          </p:nvSpPr>
          <p:spPr>
            <a:xfrm>
              <a:off x="7097780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7B7197A-8D54-5ABE-1131-2B2CAF7949FF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958E0E2E-DC11-88A4-8F78-2B25F5414974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263B90E7-046E-4C32-B2CF-CFB6EF7AFD58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CB20C0DB-3440-8DFA-95B3-833FFE8972FF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6EC5B962-9DFE-08FD-EE63-C06C3AA7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22610BA4-C17A-1621-8C35-4C2F684C38E9}"/>
                </a:ext>
              </a:extLst>
            </p:cNvPr>
            <p:cNvSpPr txBox="1"/>
            <p:nvPr/>
          </p:nvSpPr>
          <p:spPr>
            <a:xfrm>
              <a:off x="4020983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3B3D440-D543-0196-B5CC-525E323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20" y="921495"/>
            <a:ext cx="5509766" cy="2347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0956C1F-2098-715D-5CAC-6E79956897CA}"/>
              </a:ext>
            </a:extLst>
          </p:cNvPr>
          <p:cNvSpPr txBox="1"/>
          <p:nvPr/>
        </p:nvSpPr>
        <p:spPr>
          <a:xfrm>
            <a:off x="8142477" y="3268495"/>
            <a:ext cx="3044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无栈协程示意图及对应代码</a:t>
            </a:r>
            <a:endParaRPr lang="zh-CN" altLang="en-US" i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35402D-017C-EC9E-40D4-D3E1058CC411}"/>
              </a:ext>
            </a:extLst>
          </p:cNvPr>
          <p:cNvSpPr txBox="1"/>
          <p:nvPr/>
        </p:nvSpPr>
        <p:spPr>
          <a:xfrm>
            <a:off x="847587" y="1209542"/>
            <a:ext cx="4165847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功能举例：无栈异步协程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EFDAB5-635E-E09B-2188-E9078D728AF9}"/>
              </a:ext>
            </a:extLst>
          </p:cNvPr>
          <p:cNvSpPr txBox="1"/>
          <p:nvPr/>
        </p:nvSpPr>
        <p:spPr>
          <a:xfrm>
            <a:off x="1460626" y="2054577"/>
            <a:ext cx="4395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Nighthawk </a:t>
            </a:r>
            <a:r>
              <a:rPr lang="zh-CN" altLang="en-US" b="0" i="0" dirty="0">
                <a:effectLst/>
                <a:latin typeface="-apple-system"/>
              </a:rPr>
              <a:t>内核的无栈异步协程机制以 </a:t>
            </a:r>
            <a:r>
              <a:rPr lang="en-US" altLang="zh-CN" b="1" i="0" dirty="0" err="1">
                <a:effectLst/>
                <a:latin typeface="-apple-system"/>
              </a:rPr>
              <a:t>TaskFuture</a:t>
            </a:r>
            <a:r>
              <a:rPr lang="en-US" altLang="zh-CN" b="0" i="0" dirty="0">
                <a:effectLst/>
                <a:latin typeface="-apple-system"/>
              </a:rPr>
              <a:t> </a:t>
            </a:r>
            <a:r>
              <a:rPr lang="zh-CN" altLang="en-US" b="0" i="0" dirty="0">
                <a:effectLst/>
                <a:latin typeface="-apple-system"/>
              </a:rPr>
              <a:t>作为调度和管理的核心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30F108-A6C7-25CA-2475-8848FD8F22BB}"/>
              </a:ext>
            </a:extLst>
          </p:cNvPr>
          <p:cNvSpPr txBox="1"/>
          <p:nvPr/>
        </p:nvSpPr>
        <p:spPr>
          <a:xfrm>
            <a:off x="76401" y="3335716"/>
            <a:ext cx="24755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-apple-system"/>
              </a:rPr>
              <a:t>UserFuture</a:t>
            </a:r>
            <a:endParaRPr lang="en-US" altLang="zh-CN" b="1" dirty="0">
              <a:latin typeface="-apple-system"/>
            </a:endParaRPr>
          </a:p>
          <a:p>
            <a:pPr algn="ctr"/>
            <a:r>
              <a:rPr lang="zh-CN" altLang="en-US" dirty="0">
                <a:latin typeface="-apple-system"/>
              </a:rPr>
              <a:t>任务控制块</a:t>
            </a:r>
            <a:endParaRPr lang="en-US" altLang="zh-CN" dirty="0">
              <a:latin typeface="-apple-system"/>
            </a:endParaRPr>
          </a:p>
          <a:p>
            <a:pPr algn="ctr"/>
            <a:r>
              <a:rPr lang="zh-CN" altLang="en-US" dirty="0">
                <a:latin typeface="-apple-system"/>
              </a:rPr>
              <a:t>处理器特权状态</a:t>
            </a:r>
            <a:endParaRPr lang="en-US" altLang="zh-CN" dirty="0">
              <a:latin typeface="-apple-system"/>
            </a:endParaRPr>
          </a:p>
          <a:p>
            <a:pPr algn="ctr"/>
            <a:r>
              <a:rPr lang="zh-CN" altLang="en-US" dirty="0">
                <a:latin typeface="-apple-system"/>
              </a:rPr>
              <a:t>异步 </a:t>
            </a:r>
            <a:r>
              <a:rPr lang="en-US" altLang="zh-CN" dirty="0">
                <a:latin typeface="-apple-system"/>
              </a:rPr>
              <a:t>Future </a:t>
            </a:r>
            <a:r>
              <a:rPr lang="zh-CN" altLang="en-US" dirty="0">
                <a:latin typeface="-apple-system"/>
              </a:rPr>
              <a:t>单元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8B54DD-FA12-50AB-9B16-D30CC46241F0}"/>
              </a:ext>
            </a:extLst>
          </p:cNvPr>
          <p:cNvSpPr txBox="1"/>
          <p:nvPr/>
        </p:nvSpPr>
        <p:spPr>
          <a:xfrm>
            <a:off x="2151489" y="3405277"/>
            <a:ext cx="2475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KernelFuture</a:t>
            </a:r>
            <a:endParaRPr lang="en-US" altLang="zh-CN" dirty="0">
              <a:latin typeface="-apple-system"/>
            </a:endParaRPr>
          </a:p>
          <a:p>
            <a:pPr algn="ctr"/>
            <a:r>
              <a:rPr lang="zh-CN" altLang="en-US" dirty="0">
                <a:latin typeface="-apple-system"/>
              </a:rPr>
              <a:t>处理器特权状态</a:t>
            </a:r>
            <a:endParaRPr lang="en-US" altLang="zh-CN" dirty="0">
              <a:latin typeface="-apple-system"/>
            </a:endParaRPr>
          </a:p>
          <a:p>
            <a:pPr algn="ctr"/>
            <a:r>
              <a:rPr lang="zh-CN" altLang="en-US" dirty="0">
                <a:latin typeface="-apple-system"/>
              </a:rPr>
              <a:t>异步 </a:t>
            </a:r>
            <a:r>
              <a:rPr lang="en-US" altLang="zh-CN" dirty="0">
                <a:latin typeface="-apple-system"/>
              </a:rPr>
              <a:t>Future </a:t>
            </a:r>
            <a:r>
              <a:rPr lang="zh-CN" altLang="en-US" dirty="0">
                <a:latin typeface="-apple-system"/>
              </a:rPr>
              <a:t>单元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C4CBA22E-ACCF-C410-CBE3-7F88604D74A6}"/>
              </a:ext>
            </a:extLst>
          </p:cNvPr>
          <p:cNvSpPr/>
          <p:nvPr/>
        </p:nvSpPr>
        <p:spPr>
          <a:xfrm rot="5400000">
            <a:off x="2046610" y="2103401"/>
            <a:ext cx="594549" cy="1766518"/>
          </a:xfrm>
          <a:prstGeom prst="leftBrace">
            <a:avLst/>
          </a:prstGeom>
          <a:ln w="69850">
            <a:solidFill>
              <a:srgbClr val="005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E7F9D7-A9D7-0275-FAA2-0B3C9C8270BB}"/>
              </a:ext>
            </a:extLst>
          </p:cNvPr>
          <p:cNvSpPr txBox="1"/>
          <p:nvPr/>
        </p:nvSpPr>
        <p:spPr>
          <a:xfrm>
            <a:off x="234485" y="5691230"/>
            <a:ext cx="6930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zh-CN" altLang="en-US" b="1" i="0" dirty="0">
                <a:effectLst/>
                <a:latin typeface="-apple-system"/>
              </a:rPr>
              <a:t>无栈</a:t>
            </a:r>
            <a:r>
              <a:rPr lang="zh-CN" altLang="en-US" i="0" dirty="0">
                <a:effectLst/>
                <a:latin typeface="-apple-system"/>
              </a:rPr>
              <a:t>：</a:t>
            </a:r>
            <a:r>
              <a:rPr lang="zh-CN" altLang="en-US" b="0" i="0" dirty="0">
                <a:effectLst/>
                <a:latin typeface="-apple-system"/>
              </a:rPr>
              <a:t>上下文切换仅通过处理器特权状态（</a:t>
            </a:r>
            <a:r>
              <a:rPr lang="en-US" altLang="zh-CN" b="0" i="0" dirty="0">
                <a:effectLst/>
                <a:latin typeface="-apple-system"/>
              </a:rPr>
              <a:t>PPS</a:t>
            </a:r>
            <a:r>
              <a:rPr lang="zh-CN" altLang="en-US" b="0" i="0" dirty="0">
                <a:effectLst/>
                <a:latin typeface="-apple-system"/>
              </a:rPr>
              <a:t>）的交换完成，无需传统的栈切换，提升了任务切换效率并确保了状态准确保存和恢复。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A37ED53-0A58-76C5-E87E-5B3FDF5229F8}"/>
              </a:ext>
            </a:extLst>
          </p:cNvPr>
          <p:cNvSpPr txBox="1"/>
          <p:nvPr/>
        </p:nvSpPr>
        <p:spPr>
          <a:xfrm>
            <a:off x="294715" y="4799385"/>
            <a:ext cx="7032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-apple-system"/>
              </a:rPr>
              <a:t>异步</a:t>
            </a:r>
            <a:r>
              <a:rPr lang="zh-CN" altLang="en-US" b="0" i="0" dirty="0">
                <a:effectLst/>
                <a:latin typeface="-apple-system"/>
              </a:rPr>
              <a:t>：</a:t>
            </a:r>
            <a:r>
              <a:rPr lang="zh-CN" altLang="en-US" dirty="0"/>
              <a:t>任务可以在等待耗时操作（如磁盘、网络等）时让出执行权，</a:t>
            </a:r>
            <a:r>
              <a:rPr lang="en-US" altLang="zh-CN" dirty="0"/>
              <a:t>CPU </a:t>
            </a:r>
            <a:r>
              <a:rPr lang="zh-CN" altLang="en-US" dirty="0"/>
              <a:t>可调度其他任务，提高资源利用率。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0A793D2-83E9-ADA5-FB14-5E0E0528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808" y="3672811"/>
            <a:ext cx="3568932" cy="29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5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EEE46-05CD-458A-37CF-24847BD5A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37F664D-FACB-0490-C3E8-129C6D2128C0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DEE7FC-EE40-3B94-994D-78B066AD9D99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0D75E8-C313-623D-A6A1-AEE1AD948DB6}"/>
                </a:ext>
              </a:extLst>
            </p:cNvPr>
            <p:cNvSpPr/>
            <p:nvPr/>
          </p:nvSpPr>
          <p:spPr>
            <a:xfrm>
              <a:off x="7097780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9557FEE-5EBD-1FD5-DFD8-4B2F1A5E19D3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45007468-4BA2-A9D0-9831-6A3C19BA669F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28922648-F29A-C533-220E-F5FCE8CA8548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529DE697-3110-3943-C042-5FBC0F214583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420B5CF3-A7B7-F361-DD10-BE2B8AEC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1100CCAD-5477-2488-F581-042C973772D8}"/>
                </a:ext>
              </a:extLst>
            </p:cNvPr>
            <p:cNvSpPr txBox="1"/>
            <p:nvPr/>
          </p:nvSpPr>
          <p:spPr>
            <a:xfrm>
              <a:off x="4020983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5097634B-6350-CA00-0174-57E26A0B2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25" y="637061"/>
            <a:ext cx="5547959" cy="559609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5FA3841-877A-49A9-E542-1B08D1C31ACF}"/>
              </a:ext>
            </a:extLst>
          </p:cNvPr>
          <p:cNvSpPr txBox="1"/>
          <p:nvPr/>
        </p:nvSpPr>
        <p:spPr>
          <a:xfrm>
            <a:off x="847587" y="1209542"/>
            <a:ext cx="4165847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功能举例：跨架构设计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6A9A49-8198-987D-0C23-4A223D89A54C}"/>
              </a:ext>
            </a:extLst>
          </p:cNvPr>
          <p:cNvSpPr txBox="1"/>
          <p:nvPr/>
        </p:nvSpPr>
        <p:spPr>
          <a:xfrm>
            <a:off x="8038108" y="6380108"/>
            <a:ext cx="3044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两种架构下的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Trap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汇编设计</a:t>
            </a:r>
            <a:endParaRPr lang="zh-CN" altLang="en-US" i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AD0111-D875-7176-F058-68F9D5263936}"/>
              </a:ext>
            </a:extLst>
          </p:cNvPr>
          <p:cNvSpPr txBox="1"/>
          <p:nvPr/>
        </p:nvSpPr>
        <p:spPr>
          <a:xfrm>
            <a:off x="315225" y="2031415"/>
            <a:ext cx="5346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Nighthawk </a:t>
            </a:r>
            <a:r>
              <a:rPr lang="zh-CN" altLang="en-US" dirty="0">
                <a:latin typeface="-apple-system"/>
              </a:rPr>
              <a:t>设计了屏蔽不同硬件平台差异的抽象层，并为上层内核提供统一接口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25C8D2-554B-A2CC-443F-2CA5F8E3E8B4}"/>
              </a:ext>
            </a:extLst>
          </p:cNvPr>
          <p:cNvSpPr txBox="1"/>
          <p:nvPr/>
        </p:nvSpPr>
        <p:spPr>
          <a:xfrm>
            <a:off x="773180" y="3570433"/>
            <a:ext cx="632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-apple-system"/>
              </a:rPr>
              <a:t>虚拟地址映射</a:t>
            </a:r>
            <a:r>
              <a:rPr lang="zh-CN" altLang="en-US" dirty="0">
                <a:latin typeface="-apple-system"/>
              </a:rPr>
              <a:t>：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RISC-V </a:t>
            </a:r>
            <a:r>
              <a:rPr lang="zh-CN" altLang="en-US" dirty="0">
                <a:latin typeface="-apple-system"/>
              </a:rPr>
              <a:t>强制使用页表并由硬件填充</a:t>
            </a:r>
            <a:r>
              <a:rPr lang="en-US" altLang="zh-CN" dirty="0">
                <a:latin typeface="-apple-system"/>
              </a:rPr>
              <a:t>TLB</a:t>
            </a:r>
            <a:r>
              <a:rPr lang="zh-CN" altLang="en-US" dirty="0">
                <a:latin typeface="-apple-system"/>
              </a:rPr>
              <a:t>，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而</a:t>
            </a:r>
            <a:r>
              <a:rPr lang="en-US" altLang="zh-CN" dirty="0" err="1">
                <a:latin typeface="-apple-system"/>
              </a:rPr>
              <a:t>LoongArch</a:t>
            </a:r>
            <a:r>
              <a:rPr lang="zh-CN" altLang="en-US" dirty="0">
                <a:latin typeface="-apple-system"/>
              </a:rPr>
              <a:t>支持直接映射并需软件手动管理</a:t>
            </a:r>
            <a:r>
              <a:rPr lang="en-US" altLang="zh-CN" dirty="0">
                <a:latin typeface="-apple-system"/>
              </a:rPr>
              <a:t>TLB</a:t>
            </a:r>
            <a:endParaRPr lang="zh-CN" altLang="en-US" dirty="0">
              <a:latin typeface="-apple-system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179D5E-A0B5-BE51-A0B4-DA2A1F02177F}"/>
              </a:ext>
            </a:extLst>
          </p:cNvPr>
          <p:cNvSpPr txBox="1"/>
          <p:nvPr/>
        </p:nvSpPr>
        <p:spPr>
          <a:xfrm>
            <a:off x="320468" y="2875984"/>
            <a:ext cx="5973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-apple-system"/>
              </a:rPr>
              <a:t>目前支持的</a:t>
            </a:r>
            <a:r>
              <a:rPr lang="en-US" altLang="zh-CN" dirty="0">
                <a:latin typeface="-apple-system"/>
              </a:rPr>
              <a:t>RISC-V</a:t>
            </a:r>
            <a:r>
              <a:rPr lang="zh-CN" altLang="en-US" dirty="0">
                <a:latin typeface="-apple-system"/>
              </a:rPr>
              <a:t>架构和</a:t>
            </a:r>
            <a:r>
              <a:rPr lang="en-US" altLang="zh-CN" dirty="0" err="1">
                <a:latin typeface="-apple-system"/>
              </a:rPr>
              <a:t>LoongArch</a:t>
            </a:r>
            <a:r>
              <a:rPr lang="zh-CN" altLang="en-US" dirty="0">
                <a:latin typeface="-apple-system"/>
              </a:rPr>
              <a:t>有诸多区别，例如：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2FBA52-AFF3-52AA-BAF4-0FAC85C65B01}"/>
              </a:ext>
            </a:extLst>
          </p:cNvPr>
          <p:cNvSpPr txBox="1"/>
          <p:nvPr/>
        </p:nvSpPr>
        <p:spPr>
          <a:xfrm>
            <a:off x="132741" y="3385767"/>
            <a:ext cx="853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endParaRPr lang="zh-CN" altLang="en-US" sz="3600" dirty="0">
              <a:solidFill>
                <a:srgbClr val="005375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3339E1-B654-5A97-6F1F-4F7D4207D120}"/>
              </a:ext>
            </a:extLst>
          </p:cNvPr>
          <p:cNvSpPr txBox="1"/>
          <p:nvPr/>
        </p:nvSpPr>
        <p:spPr>
          <a:xfrm>
            <a:off x="773180" y="4740119"/>
            <a:ext cx="632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-apple-system"/>
              </a:rPr>
              <a:t>寄存器命名、功能及调用约定</a:t>
            </a:r>
            <a:r>
              <a:rPr lang="zh-CN" altLang="en-US" dirty="0">
                <a:latin typeface="-apple-system"/>
              </a:rPr>
              <a:t>：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/>
              <a:t>RISC‑V </a:t>
            </a:r>
            <a:r>
              <a:rPr lang="zh-CN" altLang="en-US" dirty="0"/>
              <a:t>中管理特权级和中断使能只有 </a:t>
            </a:r>
            <a:r>
              <a:rPr lang="en-US" altLang="zh-CN" dirty="0"/>
              <a:t>CSR </a:t>
            </a:r>
            <a:r>
              <a:rPr lang="zh-CN" altLang="en-US" dirty="0"/>
              <a:t>寄存</a:t>
            </a:r>
            <a:r>
              <a:rPr lang="en-US" altLang="zh-CN" dirty="0"/>
              <a:t>器 </a:t>
            </a:r>
            <a:r>
              <a:rPr lang="en-US" altLang="zh-CN" dirty="0" err="1"/>
              <a:t>sstatus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LoongArch</a:t>
            </a:r>
            <a:r>
              <a:rPr lang="en-US" altLang="zh-CN" dirty="0"/>
              <a:t> </a:t>
            </a:r>
            <a:r>
              <a:rPr lang="zh-CN" altLang="en-US" dirty="0"/>
              <a:t>中则被分化为 </a:t>
            </a:r>
            <a:r>
              <a:rPr lang="en-US" altLang="zh-CN" dirty="0"/>
              <a:t>PRMD </a:t>
            </a:r>
            <a:r>
              <a:rPr lang="zh-CN" altLang="en-US" dirty="0"/>
              <a:t>和 </a:t>
            </a:r>
            <a:r>
              <a:rPr lang="en-US" altLang="zh-CN" dirty="0"/>
              <a:t>CRMD </a:t>
            </a:r>
            <a:r>
              <a:rPr lang="zh-CN" altLang="en-US" dirty="0"/>
              <a:t>两个寄存</a:t>
            </a:r>
            <a:r>
              <a:rPr lang="en-US" altLang="zh-CN" dirty="0"/>
              <a:t>器</a:t>
            </a:r>
            <a:endParaRPr lang="zh-CN" altLang="en-US" dirty="0">
              <a:latin typeface="-apple-system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B55D8C-911C-F904-D9F6-464974B8D4CC}"/>
              </a:ext>
            </a:extLst>
          </p:cNvPr>
          <p:cNvSpPr txBox="1"/>
          <p:nvPr/>
        </p:nvSpPr>
        <p:spPr>
          <a:xfrm>
            <a:off x="132741" y="4555453"/>
            <a:ext cx="853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3600" dirty="0">
              <a:solidFill>
                <a:srgbClr val="005375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31689E-2EAF-277C-1798-9FCEB515761C}"/>
              </a:ext>
            </a:extLst>
          </p:cNvPr>
          <p:cNvSpPr txBox="1"/>
          <p:nvPr/>
        </p:nvSpPr>
        <p:spPr>
          <a:xfrm>
            <a:off x="226974" y="5994009"/>
            <a:ext cx="5670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-apple-system"/>
              </a:rPr>
              <a:t>Nighthawk</a:t>
            </a:r>
            <a:r>
              <a:rPr lang="zh-CN" altLang="en-US" dirty="0">
                <a:latin typeface="-apple-system"/>
              </a:rPr>
              <a:t>针对这些区别作了许多适配工作，设计出完备的硬件抽象层，以屏蔽架构差异。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14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225BC2A-0EAF-C8F3-E5C8-75B8511716C2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395E87-5EF5-720B-1CBE-990DF4816652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7A3486-7D2A-5111-5C33-EE31E14CCED7}"/>
                </a:ext>
              </a:extLst>
            </p:cNvPr>
            <p:cNvSpPr/>
            <p:nvPr/>
          </p:nvSpPr>
          <p:spPr>
            <a:xfrm>
              <a:off x="8701029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DF83289-066B-C905-A566-A83E8534BBBC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4F3ADD21-0E8D-FF6B-B138-767DE2AD2B30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F9230688-742F-65D5-36CE-B51FA8980D45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13930DA4-0088-CFD5-ABB0-A255B466564F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22580DAB-3CF3-6A76-07C7-45AAA1195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6438BFE6-DD90-A05E-F7A4-2BD127F6F8BE}"/>
                </a:ext>
              </a:extLst>
            </p:cNvPr>
            <p:cNvSpPr txBox="1"/>
            <p:nvPr/>
          </p:nvSpPr>
          <p:spPr>
            <a:xfrm>
              <a:off x="4017261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2FA6803-C274-78AE-494F-BD5269DF30B6}"/>
              </a:ext>
            </a:extLst>
          </p:cNvPr>
          <p:cNvSpPr txBox="1"/>
          <p:nvPr/>
        </p:nvSpPr>
        <p:spPr>
          <a:xfrm>
            <a:off x="773192" y="1044573"/>
            <a:ext cx="1422539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仓库建设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7C2F51-7E64-91B2-1FC5-3293F86F0EF3}"/>
              </a:ext>
            </a:extLst>
          </p:cNvPr>
          <p:cNvSpPr txBox="1"/>
          <p:nvPr/>
        </p:nvSpPr>
        <p:spPr>
          <a:xfrm>
            <a:off x="1674712" y="1574098"/>
            <a:ext cx="3942395" cy="522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2700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行自主编写的内核代码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7F5ADA-BC44-DA87-9E67-C6B835A2664C}"/>
              </a:ext>
            </a:extLst>
          </p:cNvPr>
          <p:cNvSpPr txBox="1"/>
          <p:nvPr/>
        </p:nvSpPr>
        <p:spPr>
          <a:xfrm>
            <a:off x="1674712" y="2117545"/>
            <a:ext cx="2454869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commits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数量达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690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7CB68F-3717-EA8D-7449-660A14D73C83}"/>
              </a:ext>
            </a:extLst>
          </p:cNvPr>
          <p:cNvSpPr txBox="1"/>
          <p:nvPr/>
        </p:nvSpPr>
        <p:spPr>
          <a:xfrm>
            <a:off x="1674712" y="2613428"/>
            <a:ext cx="2865405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69BD79-B2F9-6F1F-344D-4CFD769A7116}"/>
              </a:ext>
            </a:extLst>
          </p:cNvPr>
          <p:cNvSpPr/>
          <p:nvPr/>
        </p:nvSpPr>
        <p:spPr>
          <a:xfrm>
            <a:off x="1414003" y="1740326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29EADC-32F4-D7A5-65F1-F3BF31266957}"/>
              </a:ext>
            </a:extLst>
          </p:cNvPr>
          <p:cNvSpPr/>
          <p:nvPr/>
        </p:nvSpPr>
        <p:spPr>
          <a:xfrm>
            <a:off x="1414003" y="2262261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2160D5-6A05-43AE-5241-D42BCFE0B1A3}"/>
              </a:ext>
            </a:extLst>
          </p:cNvPr>
          <p:cNvSpPr/>
          <p:nvPr/>
        </p:nvSpPr>
        <p:spPr>
          <a:xfrm>
            <a:off x="1424166" y="2779656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A13ED3-8607-9257-C71E-5F98E9BAC166}"/>
              </a:ext>
            </a:extLst>
          </p:cNvPr>
          <p:cNvSpPr txBox="1"/>
          <p:nvPr/>
        </p:nvSpPr>
        <p:spPr>
          <a:xfrm>
            <a:off x="1674712" y="3109311"/>
            <a:ext cx="2865405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全面翔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实的阶段性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FDF083-C169-6C51-6C04-71AF0A2D928D}"/>
              </a:ext>
            </a:extLst>
          </p:cNvPr>
          <p:cNvSpPr/>
          <p:nvPr/>
        </p:nvSpPr>
        <p:spPr>
          <a:xfrm>
            <a:off x="1424167" y="3297051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AB7F0-807F-09E0-860D-EDF35837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52" y="1262158"/>
            <a:ext cx="5719623" cy="28911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DAC3F4-5AD8-9449-E655-4B14B43D87F2}"/>
              </a:ext>
            </a:extLst>
          </p:cNvPr>
          <p:cNvSpPr txBox="1"/>
          <p:nvPr/>
        </p:nvSpPr>
        <p:spPr>
          <a:xfrm>
            <a:off x="773191" y="3979364"/>
            <a:ext cx="3475616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初赛阶段团队主要分工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3571F8-9895-15C6-4A4A-F3373AFC4D9B}"/>
              </a:ext>
            </a:extLst>
          </p:cNvPr>
          <p:cNvSpPr txBox="1"/>
          <p:nvPr/>
        </p:nvSpPr>
        <p:spPr>
          <a:xfrm>
            <a:off x="1222793" y="4786464"/>
            <a:ext cx="74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0000"/>
                </a:solidFill>
                <a:effectLst/>
                <a:latin typeface="NotoSerifCJKsc-Regular"/>
              </a:rPr>
              <a:t>关雄正： 进程管理、内核文件系统设计、网络模块、驱动设计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66601F-CA29-81B5-B8F7-1293A7AB1D0B}"/>
              </a:ext>
            </a:extLst>
          </p:cNvPr>
          <p:cNvSpPr txBox="1"/>
          <p:nvPr/>
        </p:nvSpPr>
        <p:spPr>
          <a:xfrm>
            <a:off x="1222793" y="5300788"/>
            <a:ext cx="6325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0000"/>
                </a:solidFill>
                <a:effectLst/>
                <a:latin typeface="NotoSerifCJKsc-Regular"/>
              </a:rPr>
              <a:t>王峻阳： 内存管理、虚拟文件系统设计、内存多架构设计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98CC46-2E85-1F4A-2A01-896BD7C965E4}"/>
              </a:ext>
            </a:extLst>
          </p:cNvPr>
          <p:cNvSpPr txBox="1"/>
          <p:nvPr/>
        </p:nvSpPr>
        <p:spPr>
          <a:xfrm>
            <a:off x="1222793" y="5813427"/>
            <a:ext cx="6325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冼志炜： 异常机制、进程间通信、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otoSerifCJKsc-Regular"/>
              </a:rPr>
              <a:t>trap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多架构设计 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343C07-0237-1F0B-2149-F22285AE37B4}"/>
              </a:ext>
            </a:extLst>
          </p:cNvPr>
          <p:cNvSpPr txBox="1"/>
          <p:nvPr/>
        </p:nvSpPr>
        <p:spPr>
          <a:xfrm>
            <a:off x="7752604" y="4128833"/>
            <a:ext cx="189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提交历史分布图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62859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A2A5C-28DB-1C41-A95D-F0B6F1AFD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4EAFE97-64D7-45E8-866C-1D95B0D6282E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54A4403-04A3-D655-5BFE-B592ED8028FC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4E3B2F-C6FA-0BC9-696C-BFD6819163E4}"/>
                </a:ext>
              </a:extLst>
            </p:cNvPr>
            <p:cNvSpPr/>
            <p:nvPr/>
          </p:nvSpPr>
          <p:spPr>
            <a:xfrm>
              <a:off x="10340785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366FE30-99A1-2EE8-AD74-5F69BD6D10F7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E1DD6BEC-434D-4EB3-CE25-886E7D8E38FB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48B59D67-3B23-59D4-93BB-671C5DB6FF88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2A6040E8-84AE-BA5F-2B39-03B29139A10D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490B33CD-7B3F-217C-8057-C51B41BEB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EE053986-B03C-405E-C22B-697DF2BC8FC5}"/>
                </a:ext>
              </a:extLst>
            </p:cNvPr>
            <p:cNvSpPr txBox="1"/>
            <p:nvPr/>
          </p:nvSpPr>
          <p:spPr>
            <a:xfrm>
              <a:off x="4017261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6F46CB-A9F4-CA69-DE9F-8FE25BB67384}"/>
              </a:ext>
            </a:extLst>
          </p:cNvPr>
          <p:cNvSpPr txBox="1"/>
          <p:nvPr/>
        </p:nvSpPr>
        <p:spPr>
          <a:xfrm>
            <a:off x="899675" y="1333082"/>
            <a:ext cx="2710628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初赛经验总结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CB57BE-0DAD-E413-6C72-4C514B9EF57F}"/>
              </a:ext>
            </a:extLst>
          </p:cNvPr>
          <p:cNvSpPr txBox="1"/>
          <p:nvPr/>
        </p:nvSpPr>
        <p:spPr>
          <a:xfrm>
            <a:off x="1372978" y="1814802"/>
            <a:ext cx="9923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</a:t>
            </a:r>
            <a:r>
              <a:rPr lang="zh-CN" altLang="en-US" b="1" dirty="0"/>
              <a:t>系统调用实现</a:t>
            </a:r>
            <a:r>
              <a:rPr lang="zh-CN" altLang="en-US" dirty="0"/>
              <a:t>：符合约定的实现是系统兼容性的基础，应当严格参考 </a:t>
            </a:r>
            <a:r>
              <a:rPr lang="en-US" altLang="zh-CN" dirty="0"/>
              <a:t>System Calls Manual </a:t>
            </a:r>
            <a:r>
              <a:rPr lang="zh-CN" altLang="en-US" dirty="0"/>
              <a:t>手册、和</a:t>
            </a:r>
            <a:r>
              <a:rPr lang="en-US" altLang="zh-CN" dirty="0"/>
              <a:t>POSIX</a:t>
            </a:r>
            <a:r>
              <a:rPr lang="zh-CN" altLang="en-US" dirty="0"/>
              <a:t>标准，确保符合 </a:t>
            </a:r>
            <a:r>
              <a:rPr lang="en-US" altLang="zh-CN" dirty="0"/>
              <a:t>Linux </a:t>
            </a:r>
            <a:r>
              <a:rPr lang="zh-CN" altLang="en-US" dirty="0"/>
              <a:t>规范。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34034B-B937-CD2F-1AB3-761E4054CD5D}"/>
              </a:ext>
            </a:extLst>
          </p:cNvPr>
          <p:cNvSpPr txBox="1"/>
          <p:nvPr/>
        </p:nvSpPr>
        <p:spPr>
          <a:xfrm>
            <a:off x="1372979" y="2703716"/>
            <a:ext cx="992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zh-CN" altLang="en-US" b="1" dirty="0"/>
              <a:t>调试策略</a:t>
            </a:r>
            <a:r>
              <a:rPr lang="zh-CN" altLang="en-US" dirty="0"/>
              <a:t>：多核环境下的调试极具挑战性，完善的调试系统和代码规范能让调试事半功倍。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4B58F8-6949-6DC7-7D47-F7F4AA981DF8}"/>
              </a:ext>
            </a:extLst>
          </p:cNvPr>
          <p:cNvSpPr txBox="1"/>
          <p:nvPr/>
        </p:nvSpPr>
        <p:spPr>
          <a:xfrm>
            <a:off x="1372978" y="3289071"/>
            <a:ext cx="9437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</a:t>
            </a:r>
            <a:r>
              <a:rPr lang="zh-CN" altLang="en-US" b="1" dirty="0"/>
              <a:t>代码质量</a:t>
            </a:r>
            <a:r>
              <a:rPr lang="zh-CN" altLang="en-US" dirty="0"/>
              <a:t>：低耦合度的模块化代码能够大大降低后期维护和功能扩展的难度。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8F8438-A75F-1901-3989-A45EADE87C16}"/>
              </a:ext>
            </a:extLst>
          </p:cNvPr>
          <p:cNvSpPr txBox="1"/>
          <p:nvPr/>
        </p:nvSpPr>
        <p:spPr>
          <a:xfrm>
            <a:off x="899674" y="4076281"/>
            <a:ext cx="5932408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solidFill>
                  <a:srgbClr val="005375"/>
                </a:solidFill>
              </a:rPr>
              <a:t>Nighthawk OS </a:t>
            </a:r>
            <a:r>
              <a:rPr lang="zh-CN" altLang="en-US" sz="2400" b="1" dirty="0">
                <a:solidFill>
                  <a:srgbClr val="005375"/>
                </a:solidFill>
              </a:rPr>
              <a:t>的初赛阶段总结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E5C166-3FB4-029A-89C8-9187900B409A}"/>
              </a:ext>
            </a:extLst>
          </p:cNvPr>
          <p:cNvSpPr txBox="1"/>
          <p:nvPr/>
        </p:nvSpPr>
        <p:spPr>
          <a:xfrm>
            <a:off x="1372978" y="4558001"/>
            <a:ext cx="6735048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功能完善：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支持通用的核心功能，且稳定性较强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1972FA-2F49-8DA7-E71A-B684B86CE876}"/>
              </a:ext>
            </a:extLst>
          </p:cNvPr>
          <p:cNvSpPr txBox="1"/>
          <p:nvPr/>
        </p:nvSpPr>
        <p:spPr>
          <a:xfrm>
            <a:off x="1372978" y="5253707"/>
            <a:ext cx="6735048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性能良好：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CoW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、懒分配、块页缓存等优化措施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F58ABC-F9F5-ACCA-6700-BE3AF670BE30}"/>
              </a:ext>
            </a:extLst>
          </p:cNvPr>
          <p:cNvSpPr txBox="1"/>
          <p:nvPr/>
        </p:nvSpPr>
        <p:spPr>
          <a:xfrm>
            <a:off x="1372978" y="5932357"/>
            <a:ext cx="9437609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创新潜力：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目前没有突出的创新点，但健壮全面的内核代码提供了功能创新的良好基础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8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1006</Words>
  <Application>Microsoft Office PowerPoint</Application>
  <PresentationFormat>宽屏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-apple-system</vt:lpstr>
      <vt:lpstr>NotoSerifCJKsc-Bold</vt:lpstr>
      <vt:lpstr>NotoSerifCJKsc-Regular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iponika</dc:creator>
  <cp:lastModifiedBy>XZ G</cp:lastModifiedBy>
  <cp:revision>15</cp:revision>
  <dcterms:created xsi:type="dcterms:W3CDTF">2025-06-29T12:32:22Z</dcterms:created>
  <dcterms:modified xsi:type="dcterms:W3CDTF">2025-06-30T12:49:27Z</dcterms:modified>
</cp:coreProperties>
</file>