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mailto:luguangm@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8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62B4634-31A1-44F2-96E6-27F1CFCDE13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304800" y="6549798"/>
            <a:ext cx="1442019" cy="3082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3094" y="4584065"/>
            <a:ext cx="8424863" cy="541338"/>
          </a:xfrm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3500" dirty="0">
                <a:solidFill>
                  <a:schemeClr val="folHlink"/>
                </a:solidFill>
                <a:latin typeface="宋体" panose="02010600030101010101" pitchFamily="2" charset="-122"/>
              </a:rPr>
              <a:t>卢光明</a:t>
            </a:r>
            <a:endParaRPr lang="en-US" altLang="zh-CN" sz="3500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3500" dirty="0">
              <a:solidFill>
                <a:schemeClr val="folHlink"/>
              </a:solidFill>
              <a:latin typeface="宋体" panose="02010600030101010101" pitchFamily="2" charset="-122"/>
            </a:endParaRP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31951" y="1843088"/>
            <a:ext cx="8893175" cy="1327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汇编语言程序设计</a:t>
            </a:r>
            <a:endParaRPr lang="en-US" alt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实验评分标准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16F8AD-9930-4AA9-9C93-1A73A896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2" y="0"/>
            <a:ext cx="5262486" cy="112474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汇编语言程序设计实验评分标准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38227"/>
            <a:ext cx="9912350" cy="2505074"/>
          </a:xfrm>
        </p:spPr>
        <p:txBody>
          <a:bodyPr/>
          <a:lstStyle/>
          <a:p>
            <a:r>
              <a:rPr lang="zh-CN" altLang="en-US" dirty="0"/>
              <a:t>实验成绩</a:t>
            </a:r>
            <a:r>
              <a:rPr lang="en-US" altLang="zh-CN" dirty="0"/>
              <a:t>25</a:t>
            </a:r>
            <a:r>
              <a:rPr lang="zh-CN" altLang="en-US" dirty="0"/>
              <a:t>分（占课程总成绩的</a:t>
            </a:r>
            <a:r>
              <a:rPr lang="en-US" altLang="zh-CN" dirty="0"/>
              <a:t>25%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每次实验最终分数由两部分组成。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单次实验评分分数按百分制。</a:t>
            </a:r>
            <a:endParaRPr lang="zh-CN" altLang="en-US" dirty="0"/>
          </a:p>
          <a:p>
            <a:pPr lvl="1"/>
            <a:r>
              <a:rPr lang="zh-CN" altLang="en-US" dirty="0"/>
              <a:t>实验报告（</a:t>
            </a:r>
            <a:r>
              <a:rPr lang="en-US" altLang="zh-CN" dirty="0"/>
              <a:t>40%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可执行的程序源码（</a:t>
            </a:r>
            <a:r>
              <a:rPr lang="en-US" altLang="zh-CN" dirty="0"/>
              <a:t>60%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A0F5501-EF92-4962-80B3-E477075122E9}"/>
              </a:ext>
            </a:extLst>
          </p:cNvPr>
          <p:cNvSpPr txBox="1">
            <a:spLocks/>
          </p:cNvSpPr>
          <p:nvPr/>
        </p:nvSpPr>
        <p:spPr bwMode="auto">
          <a:xfrm>
            <a:off x="609600" y="3810001"/>
            <a:ext cx="8026400" cy="2101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kern="0" dirty="0"/>
              <a:t>禁止抄袭，发现抄袭，一律</a:t>
            </a:r>
            <a:r>
              <a:rPr lang="en-US" altLang="zh-CN" kern="0" dirty="0"/>
              <a:t>0</a:t>
            </a:r>
            <a:r>
              <a:rPr lang="zh-CN" altLang="en-US" kern="0" dirty="0"/>
              <a:t>分处理。</a:t>
            </a:r>
            <a:endParaRPr lang="en-US" altLang="zh-CN" kern="0" dirty="0"/>
          </a:p>
          <a:p>
            <a:r>
              <a:rPr lang="zh-CN" altLang="en-US" kern="0" dirty="0"/>
              <a:t>无特殊原因未按时间提交实验报告，扣</a:t>
            </a:r>
            <a:r>
              <a:rPr lang="en-US" altLang="zh-CN" kern="0" dirty="0"/>
              <a:t>20</a:t>
            </a:r>
            <a:r>
              <a:rPr lang="zh-CN" altLang="en-US" kern="0" dirty="0"/>
              <a:t>分。</a:t>
            </a:r>
          </a:p>
          <a:p>
            <a:r>
              <a:rPr lang="zh-CN" altLang="en-US" kern="0" dirty="0"/>
              <a:t>未提交实验报告按</a:t>
            </a:r>
            <a:r>
              <a:rPr lang="en-US" altLang="zh-CN" kern="0" dirty="0"/>
              <a:t>0</a:t>
            </a:r>
            <a:r>
              <a:rPr lang="zh-CN" altLang="en-US" kern="0" dirty="0"/>
              <a:t>分处理。</a:t>
            </a:r>
            <a:endParaRPr lang="en-US" altLang="zh-CN" kern="0" dirty="0"/>
          </a:p>
          <a:p>
            <a:r>
              <a:rPr lang="zh-CN" altLang="en-US" kern="0" dirty="0"/>
              <a:t>禁止迟到早退，一经发现扣</a:t>
            </a:r>
            <a:r>
              <a:rPr lang="en-US" altLang="zh-CN" kern="0" dirty="0"/>
              <a:t>10</a:t>
            </a:r>
            <a:r>
              <a:rPr lang="zh-CN" altLang="en-US" kern="0" dirty="0"/>
              <a:t>分。</a:t>
            </a:r>
            <a:endParaRPr lang="en-US" altLang="zh-CN" kern="0" dirty="0"/>
          </a:p>
          <a:p>
            <a:endParaRPr lang="zh-CN" altLang="en-US" kern="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78890"/>
            <a:ext cx="10972800" cy="4828540"/>
          </a:xfrm>
        </p:spPr>
        <p:txBody>
          <a:bodyPr/>
          <a:lstStyle/>
          <a:p>
            <a:r>
              <a:rPr lang="zh-CN" altLang="en-US" dirty="0"/>
              <a:t>每次实验中包括必做题以及选做题两部分。</a:t>
            </a:r>
          </a:p>
          <a:p>
            <a:r>
              <a:rPr lang="zh-CN" altLang="en-US" dirty="0"/>
              <a:t>必做题要求全部完成，满分</a:t>
            </a:r>
            <a:r>
              <a:rPr lang="en-US" altLang="zh-CN" dirty="0"/>
              <a:t>100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完成选做题可获得额外加分：完成一道题加</a:t>
            </a:r>
            <a:r>
              <a:rPr lang="en-US" altLang="zh-CN" dirty="0"/>
              <a:t>10</a:t>
            </a:r>
            <a:r>
              <a:rPr lang="zh-CN" altLang="en-US" dirty="0"/>
              <a:t>分，两道题全部完成加</a:t>
            </a:r>
            <a:r>
              <a:rPr lang="en-US" altLang="zh-CN" dirty="0"/>
              <a:t>30</a:t>
            </a:r>
            <a:r>
              <a:rPr lang="zh-CN" altLang="en-US" dirty="0"/>
              <a:t>分。但</a:t>
            </a:r>
            <a:r>
              <a:rPr lang="zh-CN" altLang="en-US" dirty="0">
                <a:sym typeface="+mn-ea"/>
              </a:rPr>
              <a:t>总分不超过四次实验的满分</a:t>
            </a:r>
            <a:r>
              <a:rPr lang="en-US" altLang="zh-CN" dirty="0">
                <a:sym typeface="+mn-ea"/>
              </a:rPr>
              <a:t>400</a:t>
            </a:r>
            <a:r>
              <a:rPr lang="zh-CN" altLang="en-US" dirty="0">
                <a:sym typeface="+mn-ea"/>
              </a:rPr>
              <a:t>分。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实验报告分为四部分</a:t>
            </a:r>
          </a:p>
          <a:p>
            <a:pPr lvl="1"/>
            <a:r>
              <a:rPr lang="zh-CN" altLang="en-US" dirty="0"/>
              <a:t>问题描述</a:t>
            </a:r>
          </a:p>
          <a:p>
            <a:pPr lvl="1"/>
            <a:r>
              <a:rPr lang="zh-CN" altLang="en-US" dirty="0"/>
              <a:t>解决方案</a:t>
            </a:r>
          </a:p>
          <a:p>
            <a:pPr lvl="1"/>
            <a:r>
              <a:rPr lang="zh-CN" altLang="en-US" dirty="0"/>
              <a:t>具体实验</a:t>
            </a:r>
          </a:p>
          <a:p>
            <a:pPr lvl="1"/>
            <a:r>
              <a:rPr lang="zh-CN" altLang="en-US" dirty="0"/>
              <a:t>总结</a:t>
            </a:r>
          </a:p>
          <a:p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kern="0" dirty="0"/>
              <a:t>实验具体要求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12" y="1049468"/>
            <a:ext cx="10972800" cy="491553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实验报告（</a:t>
            </a:r>
            <a:r>
              <a:rPr lang="en-US" altLang="zh-CN" dirty="0">
                <a:sym typeface="+mn-ea"/>
              </a:rPr>
              <a:t>40</a:t>
            </a:r>
            <a:r>
              <a:rPr lang="zh-CN" altLang="en-US" dirty="0">
                <a:sym typeface="+mn-ea"/>
              </a:rPr>
              <a:t>分）</a:t>
            </a:r>
            <a:endParaRPr lang="zh-CN" altLang="en-US" dirty="0"/>
          </a:p>
          <a:p>
            <a:r>
              <a:rPr lang="zh-CN" altLang="en-US" dirty="0"/>
              <a:t>问题描述 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>
                <a:sym typeface="+mn-ea"/>
              </a:rPr>
              <a:t>将题目转换为实际计算机需要解决的问题进行描述。</a:t>
            </a:r>
            <a:endParaRPr lang="zh-CN" altLang="en-US" dirty="0"/>
          </a:p>
          <a:p>
            <a:r>
              <a:rPr lang="zh-CN" altLang="en-US" dirty="0"/>
              <a:t>解决方案 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程序具体设计</a:t>
            </a:r>
          </a:p>
          <a:p>
            <a:pPr lvl="1"/>
            <a:r>
              <a:rPr lang="zh-CN" altLang="en-US" dirty="0"/>
              <a:t>流程图</a:t>
            </a:r>
          </a:p>
          <a:p>
            <a:r>
              <a:rPr lang="zh-CN" altLang="en-US" dirty="0"/>
              <a:t>具体实现 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源代码和程序调试步骤</a:t>
            </a:r>
          </a:p>
          <a:p>
            <a:pPr lvl="1"/>
            <a:r>
              <a:rPr lang="zh-CN" altLang="en-US" dirty="0"/>
              <a:t>程序运行截图</a:t>
            </a:r>
          </a:p>
          <a:p>
            <a:r>
              <a:rPr lang="zh-CN" altLang="en-US" dirty="0"/>
              <a:t>总结 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总结实验中遇到的问题和收获。</a:t>
            </a:r>
          </a:p>
          <a:p>
            <a:pPr lvl="1"/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kern="0" dirty="0">
                <a:sym typeface="+mn-ea"/>
              </a:rPr>
              <a:t>实验报告要求</a:t>
            </a:r>
            <a:endParaRPr lang="zh-CN" altLang="en-US" kern="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13180"/>
            <a:ext cx="10972800" cy="4805680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可执行程序源代码（</a:t>
            </a:r>
            <a:r>
              <a:rPr lang="en-US" altLang="zh-CN" dirty="0"/>
              <a:t>60</a:t>
            </a:r>
            <a:r>
              <a:rPr lang="zh-CN" altLang="en-US" dirty="0"/>
              <a:t>分</a:t>
            </a:r>
            <a:r>
              <a:rPr lang="zh-CN" dirty="0"/>
              <a:t>）</a:t>
            </a:r>
          </a:p>
          <a:p>
            <a:r>
              <a:rPr lang="zh-CN" altLang="en-US" dirty="0"/>
              <a:t>编译通过（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/>
              <a:t>给出源代码并可编译通过</a:t>
            </a:r>
          </a:p>
          <a:p>
            <a:pPr lvl="1"/>
            <a:r>
              <a:rPr lang="zh-CN" altLang="en-US" dirty="0"/>
              <a:t>必做题编译不通过，则该部分酌情给分。</a:t>
            </a:r>
          </a:p>
          <a:p>
            <a:r>
              <a:rPr lang="zh-CN" altLang="en-US" dirty="0"/>
              <a:t>运行结果（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代码编译后运行结果正确（</a:t>
            </a:r>
            <a:r>
              <a:rPr lang="en-US" altLang="zh-CN" dirty="0">
                <a:cs typeface="+mn-ea"/>
                <a:sym typeface="+mn-ea"/>
              </a:rPr>
              <a:t>30</a:t>
            </a:r>
            <a:r>
              <a:rPr lang="zh-CN" altLang="en-US" dirty="0">
                <a:cs typeface="+mn-ea"/>
                <a:sym typeface="+mn-ea"/>
              </a:rPr>
              <a:t>分）</a:t>
            </a:r>
          </a:p>
          <a:p>
            <a:pPr lvl="1"/>
            <a:r>
              <a:rPr lang="zh-CN" altLang="en-US" dirty="0">
                <a:cs typeface="+mn-ea"/>
                <a:sym typeface="+mn-ea"/>
              </a:rPr>
              <a:t>若部分正确或不正确则酌情给分。</a:t>
            </a:r>
            <a:endParaRPr lang="zh-CN" altLang="en-US" dirty="0"/>
          </a:p>
          <a:p>
            <a:r>
              <a:rPr lang="zh-CN" altLang="en-US" dirty="0"/>
              <a:t>代码规范性（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</a:p>
          <a:p>
            <a:pPr lvl="1"/>
            <a:r>
              <a:rPr lang="zh-CN" altLang="en-US" sz="2400" dirty="0"/>
              <a:t>给出必要的注释（五分）</a:t>
            </a:r>
          </a:p>
          <a:p>
            <a:pPr lvl="1"/>
            <a:r>
              <a:rPr lang="zh-CN" altLang="en-US" sz="2400" dirty="0"/>
              <a:t>代码整洁规范（</a:t>
            </a:r>
            <a:r>
              <a:rPr lang="en-US" altLang="zh-CN" sz="2400" dirty="0"/>
              <a:t>5</a:t>
            </a:r>
            <a:r>
              <a:rPr lang="zh-CN" altLang="en-US" sz="2400" dirty="0"/>
              <a:t>分）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dirty="0">
                <a:sym typeface="+mn-ea"/>
              </a:rPr>
              <a:t>可执行的程序源代码</a:t>
            </a:r>
            <a:endParaRPr lang="zh-CN" kern="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322</Words>
  <Application>Microsoft Office PowerPoint</Application>
  <PresentationFormat>宽屏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华文楷体</vt:lpstr>
      <vt:lpstr>隶书</vt:lpstr>
      <vt:lpstr>宋体</vt:lpstr>
      <vt:lpstr>Arial</vt:lpstr>
      <vt:lpstr>Times New Roman</vt:lpstr>
      <vt:lpstr>Verdana</vt:lpstr>
      <vt:lpstr>Wingdings</vt:lpstr>
      <vt:lpstr>1_Level</vt:lpstr>
      <vt:lpstr>PowerPoint 演示文稿</vt:lpstr>
      <vt:lpstr>汇编语言程序设计实验评分标准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luguangm LGM</cp:lastModifiedBy>
  <cp:revision>38</cp:revision>
  <dcterms:created xsi:type="dcterms:W3CDTF">2017-09-28T03:13:00Z</dcterms:created>
  <dcterms:modified xsi:type="dcterms:W3CDTF">2018-08-24T03:52:24Z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