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256" r:id="rId2"/>
    <p:sldId id="538" r:id="rId3"/>
    <p:sldId id="529" r:id="rId4"/>
    <p:sldId id="527" r:id="rId5"/>
    <p:sldId id="528" r:id="rId6"/>
    <p:sldId id="533" r:id="rId7"/>
    <p:sldId id="534" r:id="rId8"/>
    <p:sldId id="535" r:id="rId9"/>
    <p:sldId id="536" r:id="rId10"/>
    <p:sldId id="537" r:id="rId11"/>
    <p:sldId id="542" r:id="rId12"/>
    <p:sldId id="540" r:id="rId13"/>
    <p:sldId id="531" r:id="rId14"/>
    <p:sldId id="5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5704" autoAdjust="0"/>
  </p:normalViewPr>
  <p:slideViewPr>
    <p:cSldViewPr showGuides="1">
      <p:cViewPr varScale="1">
        <p:scale>
          <a:sx n="98" d="100"/>
          <a:sy n="98" d="100"/>
        </p:scale>
        <p:origin x="496" y="64"/>
      </p:cViewPr>
      <p:guideLst>
        <p:guide orient="horz" pos="2160"/>
        <p:guide pos="38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16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000" b="0" smtClean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48937" y="2204864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汇编语言程序设计</a:t>
            </a:r>
            <a:endParaRPr lang="en-US" altLang="zh-CN" sz="4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实验一：熟悉汇编程序开发环境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19182" y="674948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472353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上机过程总结：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168861"/>
            <a:ext cx="35986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MASM5.0+DOSBox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EDIT.COM, MASM.EXE, LINK.EXE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7569" y="4326196"/>
            <a:ext cx="35986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MASM for Windows </a:t>
            </a:r>
            <a:r>
              <a:rPr lang="zh-CN" altLang="en-US" dirty="0"/>
              <a:t>集成实验环境</a:t>
            </a:r>
            <a:r>
              <a:rPr lang="en-US" altLang="zh-CN" dirty="0"/>
              <a:t>(</a:t>
            </a:r>
            <a:r>
              <a:rPr lang="zh-CN" altLang="en-US" dirty="0"/>
              <a:t>内嵌</a:t>
            </a:r>
            <a:r>
              <a:rPr lang="en-US" altLang="zh-CN" dirty="0"/>
              <a:t>DOSBox)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0357" y="3505653"/>
            <a:ext cx="1279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调试工具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2888" y="3505653"/>
            <a:ext cx="1279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 bwMode="auto">
          <a:xfrm>
            <a:off x="5896603" y="2759732"/>
            <a:ext cx="468052" cy="195350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 bwMode="auto">
          <a:xfrm>
            <a:off x="7779874" y="3690319"/>
            <a:ext cx="67301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2" name="椭圆形标注 11"/>
          <p:cNvSpPr/>
          <p:nvPr/>
        </p:nvSpPr>
        <p:spPr bwMode="auto">
          <a:xfrm>
            <a:off x="6382658" y="5517232"/>
            <a:ext cx="3313742" cy="1044116"/>
          </a:xfrm>
          <a:prstGeom prst="wedgeEllipseCallout">
            <a:avLst>
              <a:gd name="adj1" fmla="val -63374"/>
              <a:gd name="adj2" fmla="val -120559"/>
            </a:avLst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MASM for Windows </a:t>
            </a:r>
            <a:r>
              <a:rPr lang="zh-CN" altLang="en-US" dirty="0">
                <a:solidFill>
                  <a:srgbClr val="FF0000"/>
                </a:solidFill>
              </a:rPr>
              <a:t>为主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97"/>
          <a:stretch>
            <a:fillRect/>
          </a:stretch>
        </p:blipFill>
        <p:spPr>
          <a:xfrm>
            <a:off x="1863328" y="1002741"/>
            <a:ext cx="6171670" cy="13702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6121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3140968"/>
            <a:ext cx="6187471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214" y="2373040"/>
            <a:ext cx="616078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328" y="4551835"/>
            <a:ext cx="6171670" cy="1876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48228" y="130476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反汇编指令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8228" y="2672916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执行指令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48228" y="3537013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内存</a:t>
            </a:r>
            <a:r>
              <a:rPr lang="en-US" altLang="zh-CN" dirty="0"/>
              <a:t>16</a:t>
            </a:r>
            <a:r>
              <a:rPr lang="zh-CN" altLang="en-US" dirty="0"/>
              <a:t>进制显示指令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48228" y="455183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修改内存字节指令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2315580" y="4653136"/>
            <a:ext cx="5832648" cy="1800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</p:cNvCxnSpPr>
          <p:nvPr/>
        </p:nvCxnSpPr>
        <p:spPr bwMode="auto">
          <a:xfrm flipH="1" flipV="1">
            <a:off x="2063552" y="3320990"/>
            <a:ext cx="6084676" cy="539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2063552" y="2566790"/>
            <a:ext cx="6187470" cy="4055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</p:cNvCxnSpPr>
          <p:nvPr/>
        </p:nvCxnSpPr>
        <p:spPr bwMode="auto">
          <a:xfrm flipH="1" flipV="1">
            <a:off x="2063552" y="1282804"/>
            <a:ext cx="6084676" cy="2066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456" y="6251735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550" y="1377315"/>
            <a:ext cx="8940165" cy="475107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zh-CN" altLang="en-US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编写程序</a:t>
            </a:r>
            <a:r>
              <a:rPr lang="en-US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sum.asm</a:t>
            </a:r>
            <a:r>
              <a:rPr lang="zh-CN" altLang="en-US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算术运算</a:t>
            </a:r>
            <a:r>
              <a:rPr lang="zh-CN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Z=2X+5Y-3A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结果保存在</a:t>
            </a:r>
            <a:r>
              <a:rPr lang="en-US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X=24</a:t>
            </a:r>
            <a:r>
              <a:rPr lang="zh-CN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Y=6</a:t>
            </a:r>
            <a:r>
              <a:rPr lang="zh-CN" altLang="en-US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A=25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均为字节类型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DEBUG</a:t>
            </a:r>
            <a:r>
              <a:rPr lang="zh-CN" altLang="en-US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查看计算结果。</a:t>
            </a:r>
            <a:r>
              <a:rPr lang="zh-CN" altLang="zh-CN" sz="213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数据段</a:t>
            </a:r>
            <a:r>
              <a:rPr lang="zh-CN" altLang="zh-CN" sz="21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定义如下：</a:t>
            </a:r>
            <a:endParaRPr lang="en-US" altLang="zh-CN" sz="213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SEGMENT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 DB 24 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 DB 6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DB 25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 DB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ENDS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9607" y="645133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必做题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57875" y="5759049"/>
            <a:ext cx="59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注意：报告中要体现调试过程！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5520" y="656692"/>
            <a:ext cx="6392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选做题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1961576" y="1376772"/>
            <a:ext cx="9571028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选做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题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编写</a:t>
            </a:r>
            <a:r>
              <a:rPr lang="en-US" altLang="zh-CN" sz="2000" dirty="0">
                <a:latin typeface="+mn-ea"/>
              </a:rPr>
              <a:t>String.asm</a:t>
            </a:r>
            <a:r>
              <a:rPr lang="zh-CN" altLang="en-US" sz="2000" dirty="0">
                <a:latin typeface="+mn-ea"/>
              </a:rPr>
              <a:t>文件，实现输出</a:t>
            </a:r>
            <a:r>
              <a:rPr lang="en-US" altLang="zh-CN" sz="2000" dirty="0">
                <a:latin typeface="+mn-ea"/>
              </a:rPr>
              <a:t>Hello World</a:t>
            </a:r>
            <a:r>
              <a:rPr lang="zh-CN" altLang="en-US" sz="2000" dirty="0">
                <a:latin typeface="+mn-ea"/>
              </a:rPr>
              <a:t>！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DEBUG</a:t>
            </a:r>
            <a:r>
              <a:rPr lang="zh-CN" altLang="en-US" sz="2000" dirty="0" smtClean="0">
                <a:latin typeface="+mn-ea"/>
              </a:rPr>
              <a:t>模式下，将</a:t>
            </a:r>
            <a:r>
              <a:rPr lang="zh-CN" altLang="en-US" sz="2000" dirty="0">
                <a:latin typeface="+mn-ea"/>
              </a:rPr>
              <a:t>“</a:t>
            </a:r>
            <a:r>
              <a:rPr lang="en-US" altLang="zh-CN" sz="2000" dirty="0">
                <a:latin typeface="+mn-ea"/>
                <a:sym typeface="+mn-ea"/>
              </a:rPr>
              <a:t>Hello World</a:t>
            </a:r>
            <a:r>
              <a:rPr lang="zh-CN" altLang="en-US" sz="2000" dirty="0">
                <a:latin typeface="+mn-ea"/>
              </a:rPr>
              <a:t>！”中的大写字母均改为</a:t>
            </a:r>
            <a:r>
              <a:rPr lang="zh-CN" altLang="en-US" sz="2000" dirty="0" smtClean="0">
                <a:latin typeface="+mn-ea"/>
              </a:rPr>
              <a:t>小写字母。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3117024"/>
            <a:ext cx="3949704" cy="36603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550" y="1377315"/>
            <a:ext cx="8940165" cy="4751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选做</a:t>
            </a:r>
            <a:r>
              <a:rPr lang="zh-CN" altLang="en-US" sz="2000" dirty="0" smtClean="0">
                <a:solidFill>
                  <a:srgbClr val="FF0000"/>
                </a:solidFill>
              </a:rPr>
              <a:t>题：</a:t>
            </a:r>
            <a:endParaRPr lang="zh-CN" altLang="en-US" sz="24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+mn-ea"/>
              </a:rPr>
              <a:t>编写程序</a:t>
            </a:r>
            <a:r>
              <a:rPr lang="en-US" altLang="zh-CN" sz="2400" dirty="0">
                <a:latin typeface="+mn-ea"/>
              </a:rPr>
              <a:t>formu.asm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计算式</a:t>
            </a:r>
            <a:r>
              <a:rPr lang="en-US" altLang="zh-CN" sz="2400" dirty="0" smtClean="0">
                <a:latin typeface="+mn-ea"/>
              </a:rPr>
              <a:t>(X+8*Y</a:t>
            </a:r>
            <a:r>
              <a:rPr lang="en-US" altLang="zh-CN" sz="2400" dirty="0">
                <a:latin typeface="+mn-ea"/>
              </a:rPr>
              <a:t>)/(Z-2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 的商和余数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latin typeface="+mn-ea"/>
              </a:rPr>
              <a:t>数据段</a:t>
            </a:r>
            <a:r>
              <a:rPr lang="zh-CN" altLang="zh-CN" sz="2400" dirty="0">
                <a:latin typeface="+mn-ea"/>
              </a:rPr>
              <a:t>定义如下：</a:t>
            </a:r>
            <a:endParaRPr lang="en-US" altLang="zh-CN" sz="2000" dirty="0">
              <a:latin typeface="+mn-ea"/>
            </a:endParaRPr>
          </a:p>
          <a:p>
            <a:pPr marL="40005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zh-CN" sz="2000" dirty="0" smtClean="0">
                <a:latin typeface="+mn-ea"/>
              </a:rPr>
              <a:t>DATA </a:t>
            </a:r>
            <a:r>
              <a:rPr lang="en-US" altLang="zh-CN" sz="2000" dirty="0">
                <a:latin typeface="+mn-ea"/>
              </a:rPr>
              <a:t>SEGMENT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X DW 2 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Y DW 8</a:t>
            </a:r>
          </a:p>
          <a:p>
            <a:pPr marL="800100" lvl="2" indent="0">
              <a:buNone/>
            </a:pPr>
            <a:r>
              <a:rPr lang="en-US" altLang="zh-CN" sz="2000" dirty="0">
                <a:latin typeface="+mn-ea"/>
              </a:rPr>
              <a:t>Z DW 15</a:t>
            </a:r>
          </a:p>
          <a:p>
            <a:pPr marL="800100" lvl="2" indent="0">
              <a:buNone/>
            </a:pPr>
            <a:r>
              <a:rPr lang="en-US" altLang="zh-CN" sz="2000" dirty="0" smtClean="0">
                <a:latin typeface="+mn-ea"/>
              </a:rPr>
              <a:t>Shang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DW ?   ;</a:t>
            </a:r>
            <a:r>
              <a:rPr lang="zh-CN" altLang="en-US" sz="2000" dirty="0">
                <a:latin typeface="+mn-ea"/>
              </a:rPr>
              <a:t>结果应该在表示范围内</a:t>
            </a:r>
          </a:p>
          <a:p>
            <a:pPr marL="800100" lvl="2" indent="0">
              <a:buNone/>
            </a:pPr>
            <a:r>
              <a:rPr lang="en-US" altLang="zh-CN" sz="2000" dirty="0" err="1" smtClean="0">
                <a:latin typeface="+mn-ea"/>
              </a:rPr>
              <a:t>Yushu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DW ?</a:t>
            </a:r>
          </a:p>
          <a:p>
            <a:pPr marL="400050" lvl="1" indent="0">
              <a:buNone/>
            </a:pPr>
            <a:r>
              <a:rPr lang="en-US" altLang="zh-CN" sz="2000" dirty="0" smtClean="0">
                <a:latin typeface="+mn-ea"/>
              </a:rPr>
              <a:t>DATA ENDS</a:t>
            </a:r>
          </a:p>
          <a:p>
            <a:pPr marL="400050" lvl="1" indent="0">
              <a:buNone/>
            </a:pP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19607" y="633703"/>
            <a:ext cx="639254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选做题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5640" y="6037794"/>
            <a:ext cx="59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注意：报告中要体现调试过程！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7528" y="7287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上机实验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24872" y="1289769"/>
            <a:ext cx="8229600" cy="5256584"/>
          </a:xfrm>
        </p:spPr>
        <p:txBody>
          <a:bodyPr/>
          <a:lstStyle/>
          <a:p>
            <a:r>
              <a:rPr lang="zh-CN" altLang="en-US" dirty="0"/>
              <a:t>实验课程安排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共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个课时，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次实验课。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1801101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1801102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班：周二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7-8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节（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周）（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6-9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周）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实验课地点：</a:t>
            </a:r>
            <a:r>
              <a:rPr lang="en-US" altLang="zh-CN" dirty="0">
                <a:solidFill>
                  <a:schemeClr val="tx1"/>
                </a:solidFill>
              </a:rPr>
              <a:t>T2102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1801103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1801104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班：周五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1-2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节（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6-9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实验课地点：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T2102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1801105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班：周四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3-4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节（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6-9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实验课地点：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T2614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1801106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1801107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班：周四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3-4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节（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周）（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6-9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周）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实验课地点：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T2612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不准自带电脑。</a:t>
            </a:r>
            <a:endParaRPr lang="en-US" altLang="zh-CN" dirty="0"/>
          </a:p>
          <a:p>
            <a:pPr lvl="1"/>
            <a:r>
              <a:rPr lang="zh-CN" altLang="en-US" dirty="0"/>
              <a:t>统一开发环境</a:t>
            </a:r>
            <a:r>
              <a:rPr lang="en-US" altLang="zh-CN" dirty="0" err="1"/>
              <a:t>DOSBox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评分严格按照评分标准的要求。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1524" y="7287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612" y="1520788"/>
            <a:ext cx="8928992" cy="525658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第一步：建立源程序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可以用任何一款熟悉的文本编辑器建立，编辑汇编语言源程序。但是文件名的扩展名必须是</a:t>
            </a:r>
            <a:r>
              <a:rPr lang="en-US" altLang="zh-CN" sz="2000" dirty="0">
                <a:latin typeface="+mj-ea"/>
                <a:ea typeface="+mj-ea"/>
              </a:rPr>
              <a:t>.</a:t>
            </a:r>
            <a:r>
              <a:rPr lang="en-US" altLang="zh-CN" sz="2000" dirty="0" err="1">
                <a:latin typeface="+mj-ea"/>
                <a:ea typeface="+mj-ea"/>
              </a:rPr>
              <a:t>asm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第二步：汇编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将源程序翻译成由机器代码组成的目标模块文件的过程。目标模块文件后缀一般为</a:t>
            </a:r>
            <a:r>
              <a:rPr lang="en-US" altLang="zh-CN" sz="2000" dirty="0">
                <a:latin typeface="+mj-ea"/>
                <a:ea typeface="+mj-ea"/>
              </a:rPr>
              <a:t>.obj</a:t>
            </a:r>
          </a:p>
          <a:p>
            <a:r>
              <a:rPr lang="zh-CN" altLang="en-US" sz="2000" dirty="0">
                <a:latin typeface="+mj-ea"/>
                <a:ea typeface="+mj-ea"/>
              </a:rPr>
              <a:t>第三步：连接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连接产生的目标模块，解决外部交叉调用，产生一个可重定位的装入模块，以及产生可选的内存映像文件。连接成功生成</a:t>
            </a:r>
            <a:r>
              <a:rPr lang="en-US" altLang="zh-CN" sz="2000" dirty="0">
                <a:latin typeface="+mj-ea"/>
                <a:ea typeface="+mj-ea"/>
              </a:rPr>
              <a:t>.exe</a:t>
            </a:r>
            <a:r>
              <a:rPr lang="zh-CN" altLang="en-US" sz="2000" dirty="0">
                <a:latin typeface="+mj-ea"/>
                <a:ea typeface="+mj-ea"/>
              </a:rPr>
              <a:t>文件。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第四步：运行检验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检验运行结果是否也目标需求相符。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848" y="670163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DOSBox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的使用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35138" y="1370766"/>
            <a:ext cx="8229600" cy="45307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/>
              <a:t>DOSBox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双击桌面上的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快捷方式，      ，运行</a:t>
            </a:r>
            <a:r>
              <a:rPr lang="en-US" altLang="zh-CN" sz="2000" dirty="0"/>
              <a:t>DOSBox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认识</a:t>
            </a:r>
            <a:r>
              <a:rPr lang="en-US" altLang="zh-CN" sz="2000" dirty="0"/>
              <a:t>DOSBox</a:t>
            </a:r>
          </a:p>
          <a:p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44" y="1664594"/>
            <a:ext cx="457200" cy="75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2617281"/>
            <a:ext cx="5613090" cy="37188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3512" y="656692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DOSBox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的使用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47628" y="1484784"/>
            <a:ext cx="8532948" cy="45307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挂接：</a:t>
            </a:r>
            <a:endParaRPr lang="en-US" altLang="zh-CN" sz="2000" dirty="0"/>
          </a:p>
          <a:p>
            <a:r>
              <a:rPr lang="en-US" altLang="zh-CN" sz="2000" dirty="0"/>
              <a:t>mount C F:\masmProject</a:t>
            </a:r>
          </a:p>
          <a:p>
            <a:r>
              <a:rPr lang="en-US" altLang="zh-CN" sz="2000" dirty="0"/>
              <a:t>C:</a:t>
            </a:r>
          </a:p>
          <a:p>
            <a:r>
              <a:rPr lang="en-US" altLang="zh-CN" sz="2000" dirty="0"/>
              <a:t>DOSBox</a:t>
            </a:r>
            <a:r>
              <a:rPr lang="zh-CN" altLang="en-US" sz="2000" dirty="0"/>
              <a:t>就会把所建立的文件夹当做它模拟的</a:t>
            </a:r>
            <a:r>
              <a:rPr lang="en-US" altLang="zh-CN" sz="2000" dirty="0"/>
              <a:t>DOS</a:t>
            </a:r>
            <a:r>
              <a:rPr lang="zh-CN" altLang="en-US" sz="2000" dirty="0"/>
              <a:t>系统里面的</a:t>
            </a:r>
            <a:r>
              <a:rPr lang="en-US" altLang="zh-CN" sz="2000" dirty="0"/>
              <a:t>C</a:t>
            </a:r>
            <a:r>
              <a:rPr lang="zh-CN" altLang="en-US" sz="2000" dirty="0"/>
              <a:t>盘看待。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53708" y="3176972"/>
            <a:ext cx="4792315" cy="3278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8" y="6074285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45" y="2960949"/>
            <a:ext cx="55429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9421" y="1185673"/>
            <a:ext cx="64171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MASM5.0</a:t>
            </a:r>
            <a:r>
              <a:rPr lang="zh-CN" altLang="en-US" sz="2000" dirty="0">
                <a:latin typeface="+mn-ea"/>
              </a:rPr>
              <a:t>中四个重要的</a:t>
            </a:r>
            <a:r>
              <a:rPr lang="en-US" altLang="zh-CN" sz="2000" dirty="0">
                <a:latin typeface="+mn-ea"/>
              </a:rPr>
              <a:t>EXE</a:t>
            </a:r>
            <a:r>
              <a:rPr lang="zh-CN" altLang="en-US" sz="2000" dirty="0">
                <a:latin typeface="+mn-ea"/>
              </a:rPr>
              <a:t>文件：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EDIT.COM:	</a:t>
            </a:r>
            <a:r>
              <a:rPr lang="zh-CN" altLang="en-US" sz="2000" dirty="0">
                <a:latin typeface="+mn-ea"/>
              </a:rPr>
              <a:t>编辑源程序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MASM.EXE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对源程序进行汇编以生成目标程序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LINK.EXE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对目标程序进行连接以生成可执行程序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DEBUG.EXE</a:t>
            </a:r>
            <a:r>
              <a:rPr lang="zh-CN" altLang="en-US" sz="2000" dirty="0">
                <a:latin typeface="+mn-ea"/>
              </a:rPr>
              <a:t>：对可执行程序进行调试已检验其正确性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03512" y="693399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5447" y="1376772"/>
            <a:ext cx="9361040" cy="453072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>
                <a:latin typeface="+mn-ea"/>
              </a:rPr>
              <a:t>列表文件（扩展名为</a:t>
            </a:r>
            <a:r>
              <a:rPr lang="en-US" altLang="zh-CN" sz="2000" dirty="0">
                <a:latin typeface="+mn-ea"/>
              </a:rPr>
              <a:t>.LST</a:t>
            </a:r>
            <a:r>
              <a:rPr lang="zh-CN" altLang="en-US" sz="2000" dirty="0">
                <a:latin typeface="+mn-ea"/>
              </a:rPr>
              <a:t>）：把源程序和目标程序列表，以供检查程序用。</a:t>
            </a:r>
            <a:endParaRPr lang="en-US" altLang="zh-CN" sz="2000" dirty="0">
              <a:latin typeface="+mn-ea"/>
            </a:endParaRPr>
          </a:p>
          <a:p>
            <a:pPr algn="just"/>
            <a:r>
              <a:rPr lang="zh-CN" altLang="en-US" sz="2000" dirty="0">
                <a:latin typeface="+mn-ea"/>
              </a:rPr>
              <a:t>交叉索引文件（扩展名为 </a:t>
            </a:r>
            <a:r>
              <a:rPr lang="en-US" altLang="zh-CN" sz="2000" dirty="0">
                <a:latin typeface="+mn-ea"/>
              </a:rPr>
              <a:t>.CRF</a:t>
            </a:r>
            <a:r>
              <a:rPr lang="zh-CN" altLang="en-US" sz="2000" dirty="0">
                <a:latin typeface="+mn-ea"/>
              </a:rPr>
              <a:t>）：它是一个对源程序所用的各种符号进行前后对照的文件。</a:t>
            </a:r>
            <a:endParaRPr lang="en-US" altLang="zh-CN" sz="2000" dirty="0">
              <a:latin typeface="+mn-ea"/>
            </a:endParaRPr>
          </a:p>
          <a:p>
            <a:pPr algn="just"/>
            <a:r>
              <a:rPr lang="zh-CN" altLang="en-US" sz="2000" dirty="0">
                <a:latin typeface="+mn-ea"/>
              </a:rPr>
              <a:t>映像文件（扩展名为 </a:t>
            </a:r>
            <a:r>
              <a:rPr lang="en-US" altLang="zh-CN" sz="2000" dirty="0">
                <a:latin typeface="+mn-ea"/>
              </a:rPr>
              <a:t>.MAP</a:t>
            </a:r>
            <a:r>
              <a:rPr lang="zh-CN" altLang="en-US" sz="2000" dirty="0">
                <a:latin typeface="+mn-ea"/>
              </a:rPr>
              <a:t>）：是一种文本文件，列出各段在存储器中的分配情况。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60" y="3144155"/>
            <a:ext cx="5580620" cy="369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47528" y="70436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59496" y="704897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1524" y="126289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调试工具：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3429000"/>
            <a:ext cx="5002584" cy="331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11524" y="1797784"/>
            <a:ext cx="9872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注意：</a:t>
            </a:r>
            <a:r>
              <a:rPr lang="en-US" altLang="zh-CN" sz="2000" dirty="0"/>
              <a:t>debug</a:t>
            </a:r>
            <a:r>
              <a:rPr lang="zh-CN" altLang="en-US" sz="2000" dirty="0"/>
              <a:t>命令在</a:t>
            </a:r>
            <a:r>
              <a:rPr lang="en-US" altLang="zh-CN" sz="2000" dirty="0"/>
              <a:t>64</a:t>
            </a:r>
            <a:r>
              <a:rPr lang="zh-CN" altLang="en-US" sz="2000" dirty="0"/>
              <a:t>位操作系统中不能直接运行。</a:t>
            </a:r>
            <a:endParaRPr lang="en-US" altLang="zh-CN" sz="2000" dirty="0"/>
          </a:p>
          <a:p>
            <a:r>
              <a:rPr lang="zh-CN" altLang="en-US" sz="2000" dirty="0"/>
              <a:t>解决方法：先安装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程序，然后在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环境下运行</a:t>
            </a:r>
            <a:r>
              <a:rPr lang="en-US" altLang="zh-CN" sz="2000" dirty="0"/>
              <a:t>debug</a:t>
            </a:r>
            <a:r>
              <a:rPr lang="zh-CN" altLang="en-US" sz="2000" dirty="0"/>
              <a:t>程序。</a:t>
            </a:r>
            <a:endParaRPr lang="en-US" altLang="zh-CN" sz="2000" dirty="0"/>
          </a:p>
          <a:p>
            <a:r>
              <a:rPr lang="zh-CN" altLang="en-US" sz="2000" dirty="0"/>
              <a:t>步骤：</a:t>
            </a:r>
            <a:r>
              <a:rPr lang="en-US" altLang="zh-CN" sz="2000" dirty="0"/>
              <a:t>1</a:t>
            </a:r>
            <a:r>
              <a:rPr lang="zh-CN" altLang="en-US" sz="2000" dirty="0"/>
              <a:t>）先安装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程序；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）将</a:t>
            </a:r>
            <a:r>
              <a:rPr lang="en-US" altLang="zh-CN" sz="2000" dirty="0"/>
              <a:t>debug.exe</a:t>
            </a:r>
            <a:r>
              <a:rPr lang="zh-CN" altLang="en-US" sz="2000" dirty="0"/>
              <a:t>文件保存在磁盘的根目录（如</a:t>
            </a:r>
            <a:r>
              <a:rPr lang="en-US" altLang="zh-CN" sz="2000" dirty="0"/>
              <a:t>C</a:t>
            </a:r>
            <a:r>
              <a:rPr lang="zh-CN" altLang="en-US" sz="2000" dirty="0"/>
              <a:t>盘）；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）打开已经安装好的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，输入命令：</a:t>
            </a:r>
            <a:r>
              <a:rPr lang="en-US" altLang="zh-CN" sz="2000" dirty="0"/>
              <a:t>mount c c:\ 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）在</a:t>
            </a:r>
            <a:r>
              <a:rPr lang="en-US" altLang="zh-CN" sz="2000" dirty="0" err="1"/>
              <a:t>DOSBox</a:t>
            </a:r>
            <a:r>
              <a:rPr lang="zh-CN" altLang="en-US" sz="2000" dirty="0"/>
              <a:t>环境下运行</a:t>
            </a:r>
            <a:r>
              <a:rPr lang="en-US" altLang="zh-CN" sz="2000" dirty="0"/>
              <a:t>debug</a:t>
            </a:r>
            <a:r>
              <a:rPr lang="zh-CN" altLang="en-US" sz="2000" dirty="0"/>
              <a:t>程序。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6129300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75520" y="613461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505" y="144878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命令：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249434"/>
            <a:ext cx="6737689" cy="5157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6194519"/>
            <a:ext cx="3024336" cy="555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697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隶书</vt:lpstr>
      <vt:lpstr>宋体</vt:lpstr>
      <vt:lpstr>幼圆</vt:lpstr>
      <vt:lpstr>Arial</vt:lpstr>
      <vt:lpstr>Century Gothic</vt:lpstr>
      <vt:lpstr>Times New Roman</vt:lpstr>
      <vt:lpstr>Verdana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892</cp:revision>
  <dcterms:created xsi:type="dcterms:W3CDTF">2004-04-02T12:11:00Z</dcterms:created>
  <dcterms:modified xsi:type="dcterms:W3CDTF">2019-10-06T13:38:10Z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2052-11.1.0.8907</vt:lpwstr>
  </property>
</Properties>
</file>