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9" r:id="rId5"/>
    <p:sldId id="268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36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816509" y="2296094"/>
            <a:ext cx="8893175" cy="632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663300"/>
              </a:buClr>
              <a:buSzPct val="75000"/>
              <a:defRPr/>
            </a:pPr>
            <a:r>
              <a:rPr lang="zh-CN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实验二 分支程序与循环程序设计</a:t>
            </a:r>
            <a:endParaRPr lang="zh-CN" sz="4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3094" y="4584065"/>
            <a:ext cx="8424863" cy="5413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r>
              <a:rPr lang="zh-CN" altLang="en-US" sz="35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卢光明</a:t>
            </a:r>
            <a:endParaRPr lang="en-US" altLang="zh-CN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endParaRPr lang="zh-CN" altLang="en-US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53" y="218155"/>
            <a:ext cx="4292315" cy="7886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947" y="627401"/>
            <a:ext cx="4734187" cy="6387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必做题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3446" y="1394138"/>
            <a:ext cx="9155375" cy="509215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试</a:t>
            </a:r>
            <a:r>
              <a:rPr lang="zh-CN" altLang="en-US" sz="2400" dirty="0">
                <a:latin typeface="+mn-ea"/>
              </a:rPr>
              <a:t>编写一段程序</a:t>
            </a:r>
            <a:r>
              <a:rPr lang="zh-CN" altLang="en-US" sz="2400" dirty="0" smtClean="0">
                <a:latin typeface="+mn-ea"/>
              </a:rPr>
              <a:t>，找出首</a:t>
            </a:r>
            <a:r>
              <a:rPr lang="zh-CN" altLang="en-US" sz="2400" dirty="0">
                <a:latin typeface="+mn-ea"/>
              </a:rPr>
              <a:t>地址</a:t>
            </a:r>
            <a:r>
              <a:rPr lang="zh-CN" altLang="en-US" sz="2400" dirty="0" smtClean="0">
                <a:latin typeface="+mn-ea"/>
              </a:rPr>
              <a:t>为</a:t>
            </a:r>
            <a:r>
              <a:rPr lang="en-US" altLang="zh-CN" sz="2400" dirty="0" smtClean="0">
                <a:latin typeface="+mn-ea"/>
              </a:rPr>
              <a:t>number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 smtClean="0">
                <a:latin typeface="+mn-ea"/>
              </a:rPr>
              <a:t>个</a:t>
            </a:r>
            <a:r>
              <a:rPr lang="zh-CN" altLang="en-US" sz="2400" dirty="0">
                <a:latin typeface="+mn-ea"/>
              </a:rPr>
              <a:t>字</a:t>
            </a:r>
            <a:r>
              <a:rPr lang="zh-CN" altLang="en-US" sz="2400" dirty="0" smtClean="0">
                <a:latin typeface="+mn-ea"/>
              </a:rPr>
              <a:t>类型的</a:t>
            </a:r>
            <a:r>
              <a:rPr lang="zh-CN" altLang="en-US" sz="2400" dirty="0" smtClean="0">
                <a:latin typeface="+mn-ea"/>
              </a:rPr>
              <a:t>数字</a:t>
            </a:r>
            <a:r>
              <a:rPr lang="zh-CN" altLang="en-US" sz="2400" dirty="0">
                <a:latin typeface="+mn-ea"/>
              </a:rPr>
              <a:t>中</a:t>
            </a:r>
            <a:r>
              <a:rPr lang="zh-CN" altLang="en-US" sz="2400" dirty="0" smtClean="0">
                <a:latin typeface="+mn-ea"/>
              </a:rPr>
              <a:t>的正奇数并求和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结果放</a:t>
            </a:r>
            <a:r>
              <a:rPr lang="zh-CN" altLang="en-US" sz="2400" dirty="0" smtClean="0">
                <a:latin typeface="+mn-ea"/>
              </a:rPr>
              <a:t>入</a:t>
            </a:r>
            <a:r>
              <a:rPr lang="en-US" altLang="zh-CN" sz="2400" dirty="0" smtClean="0">
                <a:latin typeface="+mn-ea"/>
              </a:rPr>
              <a:t>result</a:t>
            </a:r>
            <a:r>
              <a:rPr lang="zh-CN" altLang="en-US" sz="2400" dirty="0" smtClean="0">
                <a:latin typeface="+mn-ea"/>
              </a:rPr>
              <a:t>中，</a:t>
            </a:r>
            <a:r>
              <a:rPr lang="zh-CN" altLang="en-US" sz="2400" dirty="0">
                <a:latin typeface="+mn-ea"/>
              </a:rPr>
              <a:t>并把它在屏幕上显示出来。</a:t>
            </a:r>
            <a:endParaRPr lang="en-US" altLang="zh-CN" sz="2400" dirty="0">
              <a:latin typeface="+mn-ea"/>
            </a:endParaRPr>
          </a:p>
          <a:p>
            <a:r>
              <a:rPr lang="zh-CN" sz="2000" dirty="0">
                <a:latin typeface="+mn-ea"/>
              </a:rPr>
              <a:t>完成代码的编写以及调试，通过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查看程序运行后寄存器中值是否正确。</a:t>
            </a:r>
            <a:endParaRPr lang="en-US" altLang="zh-CN" sz="2000" dirty="0">
              <a:latin typeface="+mn-ea"/>
            </a:endParaRPr>
          </a:p>
          <a:p>
            <a:pPr marL="0" lvl="1" indent="0">
              <a:buNone/>
            </a:pPr>
            <a:r>
              <a:rPr lang="zh-CN" altLang="en-US" sz="2000" dirty="0">
                <a:latin typeface="+mn-ea"/>
              </a:rPr>
              <a:t>思考：</a:t>
            </a:r>
            <a:endParaRPr lang="en-US" altLang="zh-CN" sz="2000" dirty="0">
              <a:latin typeface="+mn-ea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、如何判断一个数</a:t>
            </a:r>
            <a:r>
              <a:rPr lang="zh-CN" altLang="en-US" sz="2000" dirty="0" smtClean="0">
                <a:latin typeface="+mn-ea"/>
              </a:rPr>
              <a:t>是正奇数？</a:t>
            </a:r>
            <a:endParaRPr lang="en-US" altLang="zh-CN" sz="2000" dirty="0">
              <a:latin typeface="+mn-ea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、如何输出一个十进制数？（提示：采用除法指令，结合商和余数进行操作）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420" y="6079548"/>
            <a:ext cx="3008799" cy="5527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77620" y="4467487"/>
            <a:ext cx="4711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屏幕上输出一个字符指令：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MOV DL,AH	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；待输出字符的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ASCII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码</a:t>
            </a:r>
            <a:endParaRPr lang="pt-BR" altLang="zh-CN" sz="20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MOV AH,02H	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；功能号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02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AH</a:t>
            </a:r>
            <a:endParaRPr lang="pt-BR" altLang="zh-CN" sz="20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INT 21H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9135" y="4467487"/>
            <a:ext cx="5359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Data Segment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marL="0" lvl="1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Number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dw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24,13,-5,7,-101,28,46,77,100,3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marL="0" lvl="1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Result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dw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?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Data Ends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8291" y="627401"/>
            <a:ext cx="6400640" cy="638754"/>
          </a:xfrm>
        </p:spPr>
        <p:txBody>
          <a:bodyPr>
            <a:normAutofit fontScale="90000"/>
          </a:bodyPr>
          <a:lstStyle/>
          <a:p>
            <a:r>
              <a:rPr lang="zh-CN" altLang="en-US" kern="0" dirty="0"/>
              <a:t>选做题</a:t>
            </a:r>
            <a:endParaRPr lang="zh-CN" altLang="en-US" kern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380" y="1834978"/>
            <a:ext cx="9021603" cy="4368113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>
                <a:latin typeface="+mn-ea"/>
              </a:rPr>
              <a:t>1.</a:t>
            </a:r>
            <a:r>
              <a:rPr lang="zh-CN" altLang="en-US" sz="2400" dirty="0" smtClean="0">
                <a:latin typeface="+mn-ea"/>
              </a:rPr>
              <a:t>实现选择排序算法</a:t>
            </a:r>
            <a:endParaRPr lang="zh-CN" altLang="en-US" sz="24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完成对无序数组：</a:t>
            </a:r>
            <a:r>
              <a:rPr lang="en-US" altLang="zh-CN" sz="2000" dirty="0" smtClean="0">
                <a:latin typeface="+mn-ea"/>
              </a:rPr>
              <a:t>60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15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8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26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22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36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17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80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smtClean="0">
                <a:latin typeface="+mn-ea"/>
              </a:rPr>
              <a:t>56</a:t>
            </a:r>
            <a:r>
              <a:rPr lang="zh-CN" altLang="en-US" sz="2000" smtClean="0">
                <a:latin typeface="+mn-ea"/>
              </a:rPr>
              <a:t>从小</a:t>
            </a:r>
            <a:r>
              <a:rPr lang="zh-CN" altLang="en-US" sz="2000" dirty="0" smtClean="0">
                <a:latin typeface="+mn-ea"/>
              </a:rPr>
              <a:t>到大的排序。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要求</a:t>
            </a:r>
            <a:r>
              <a:rPr lang="zh-CN" altLang="en-US" sz="2000" dirty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latin typeface="+mn-ea"/>
              </a:rPr>
              <a:t>采用选择</a:t>
            </a:r>
            <a:r>
              <a:rPr lang="zh-CN" altLang="en-US" sz="2000" dirty="0" smtClean="0">
                <a:latin typeface="+mn-ea"/>
              </a:rPr>
              <a:t>排序算法，完成</a:t>
            </a:r>
            <a:r>
              <a:rPr lang="zh-CN" altLang="en-US" sz="2000" dirty="0">
                <a:latin typeface="+mn-ea"/>
              </a:rPr>
              <a:t>代码的编写以及调试，通过DEBUG显示程序运行后对应寄存器中值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latin typeface="+mn-ea"/>
              </a:rPr>
              <a:t>选择排序算法提示，</a:t>
            </a:r>
            <a:r>
              <a:rPr lang="zh-CN" altLang="en-US" sz="2100" dirty="0">
                <a:latin typeface="+mn-ea"/>
              </a:rPr>
              <a:t>桌面</a:t>
            </a:r>
            <a:r>
              <a:rPr lang="zh-CN" altLang="en-US" sz="2100" dirty="0">
                <a:latin typeface="+mn-ea"/>
              </a:rPr>
              <a:t>上有</a:t>
            </a:r>
            <a:r>
              <a:rPr lang="zh-CN" altLang="en-US" sz="2100" dirty="0">
                <a:latin typeface="+mn-ea"/>
              </a:rPr>
              <a:t>一堆杂乱无章的牌，</a:t>
            </a:r>
            <a:r>
              <a:rPr lang="zh-CN" altLang="en-US" sz="2100" dirty="0">
                <a:latin typeface="+mn-ea"/>
              </a:rPr>
              <a:t>现在我们想将牌由小到大</a:t>
            </a:r>
            <a:r>
              <a:rPr lang="zh-CN" altLang="en-US" sz="2100" dirty="0">
                <a:latin typeface="+mn-ea"/>
              </a:rPr>
              <a:t>排序：</a:t>
            </a:r>
            <a:endParaRPr lang="zh-CN" altLang="en-US" sz="2100" dirty="0">
              <a:latin typeface="+mn-ea"/>
            </a:endParaRPr>
          </a:p>
          <a:p>
            <a:pPr lvl="2"/>
            <a:r>
              <a:rPr lang="zh-CN" altLang="en-US" dirty="0"/>
              <a:t>遍历桌面牌堆里的牌，从第一张牌到最后一张，找到牌面最小的一张，然后将抽出，并扣在手上。</a:t>
            </a:r>
            <a:endParaRPr lang="zh-CN" altLang="en-US" dirty="0"/>
          </a:p>
          <a:p>
            <a:pPr lvl="2"/>
            <a:r>
              <a:rPr lang="zh-CN" altLang="en-US" dirty="0"/>
              <a:t>第二次遍历桌面牌堆里的牌，从第一张牌到最后一张，仍然去找现在桌面上牌面最小的一张，找出来，还是扣在手上。</a:t>
            </a:r>
            <a:endParaRPr lang="zh-CN" altLang="en-US" dirty="0"/>
          </a:p>
          <a:p>
            <a:pPr lvl="2"/>
            <a:r>
              <a:rPr lang="zh-CN" altLang="en-US" dirty="0"/>
              <a:t>第三次遍历</a:t>
            </a:r>
            <a:r>
              <a:rPr lang="en-US" altLang="zh-CN" dirty="0"/>
              <a:t>……</a:t>
            </a:r>
            <a:r>
              <a:rPr lang="zh-CN" altLang="en-US" dirty="0"/>
              <a:t>重复步骤。虽然桌面上的牌是无序的，但是我们扣在手上的牌是有序的。</a:t>
            </a:r>
            <a:endParaRPr lang="zh-CN" altLang="en-US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次遍历</a:t>
            </a:r>
            <a:r>
              <a:rPr lang="en-US" altLang="zh-CN" dirty="0"/>
              <a:t>……</a:t>
            </a:r>
            <a:r>
              <a:rPr lang="zh-CN" altLang="en-US" dirty="0"/>
              <a:t>重复直到结束，现在桌面上没有牌，所有的牌都抓在手里，而且手上的牌全是排序排好的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420" y="6079548"/>
            <a:ext cx="3008799" cy="552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9272" y="1540189"/>
            <a:ext cx="8915400" cy="29302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ea"/>
              </a:rPr>
              <a:t>2</a:t>
            </a:r>
            <a:r>
              <a:rPr sz="2400" dirty="0">
                <a:latin typeface="+mn-ea"/>
              </a:rPr>
              <a:t>.分类统计字符个数</a:t>
            </a:r>
            <a:endParaRPr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自定义一个字符串(字符串长度大于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0，</a:t>
            </a:r>
            <a:r>
              <a:rPr lang="en-US" altLang="zh-CN" sz="2000" dirty="0">
                <a:latin typeface="+mn-ea"/>
              </a:rPr>
              <a:t>$</a:t>
            </a:r>
            <a:r>
              <a:rPr lang="zh-CN" altLang="en-US" sz="2000" dirty="0">
                <a:latin typeface="+mn-ea"/>
              </a:rPr>
              <a:t>表示字符串结束)，按字母、数字以及其他字符三类进行分类计数，将计数结果分别存储到以letter、digit和others为名的存储单元中</a:t>
            </a:r>
            <a:endParaRPr lang="zh-CN" altLang="en-US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要求：</a:t>
            </a:r>
            <a:endParaRPr lang="zh-CN" altLang="en-US" sz="2000" dirty="0">
              <a:latin typeface="+mn-ea"/>
            </a:endParaRPr>
          </a:p>
          <a:p>
            <a:pPr lvl="2"/>
            <a:r>
              <a:rPr lang="zh-CN" sz="2000" dirty="0">
                <a:latin typeface="+mn-ea"/>
                <a:sym typeface="+mn-ea"/>
              </a:rPr>
              <a:t>完成代码的编写以及调试，通过</a:t>
            </a:r>
            <a:r>
              <a:rPr lang="en-US" altLang="zh-CN" sz="2000" dirty="0">
                <a:latin typeface="+mn-ea"/>
                <a:sym typeface="+mn-ea"/>
              </a:rPr>
              <a:t>DEBUG</a:t>
            </a:r>
            <a:r>
              <a:rPr lang="zh-CN" altLang="en-US" sz="2000" dirty="0">
                <a:latin typeface="+mn-ea"/>
                <a:sym typeface="+mn-ea"/>
              </a:rPr>
              <a:t>显示程序运行后寄存器中</a:t>
            </a:r>
            <a:r>
              <a:rPr lang="zh-CN" altLang="en-US" sz="2000" dirty="0" smtClean="0">
                <a:latin typeface="+mn-ea"/>
                <a:sym typeface="+mn-ea"/>
              </a:rPr>
              <a:t>值</a:t>
            </a:r>
            <a:endParaRPr lang="zh-CN" altLang="en-US" sz="2000" dirty="0">
              <a:latin typeface="+mn-ea"/>
              <a:sym typeface="+mn-ea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1731438" y="603531"/>
            <a:ext cx="10972800" cy="638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3200" b="0" kern="0" dirty="0">
                <a:solidFill>
                  <a:prstClr val="black">
                    <a:lumMod val="85000"/>
                    <a:lumOff val="15000"/>
                  </a:prstClr>
                </a:solidFill>
                <a:effectLst/>
              </a:rPr>
              <a:t>选做题</a:t>
            </a:r>
            <a:endParaRPr lang="zh-CN" altLang="en-US" sz="2800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420" y="6079548"/>
            <a:ext cx="3008799" cy="5527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81250" y="4798975"/>
            <a:ext cx="8655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</a:t>
            </a:r>
            <a:r>
              <a:rPr lang="en-US" altLang="zh-CN" dirty="0">
                <a:solidFill>
                  <a:srgbClr val="0000FF"/>
                </a:solidFill>
              </a:rPr>
              <a:t>segment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en-US" altLang="zh-CN" dirty="0">
                <a:solidFill>
                  <a:prstClr val="black"/>
                </a:solidFill>
              </a:rPr>
              <a:t>string </a:t>
            </a:r>
            <a:r>
              <a:rPr lang="en-US" altLang="zh-CN" dirty="0" err="1">
                <a:solidFill>
                  <a:srgbClr val="0000FF"/>
                </a:solidFill>
              </a:rPr>
              <a:t>db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‘abc#1L0*9012~\/&lt;&gt;jky6932’,’$’</a:t>
            </a:r>
            <a:endParaRPr lang="zh-CN" altLang="en-US" dirty="0">
              <a:solidFill>
                <a:srgbClr val="008000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en-US" altLang="zh-CN" dirty="0">
                <a:solidFill>
                  <a:prstClr val="black"/>
                </a:solidFill>
              </a:rPr>
              <a:t>numbers </a:t>
            </a:r>
            <a:r>
              <a:rPr lang="en-US" altLang="zh-CN" dirty="0" err="1">
                <a:solidFill>
                  <a:srgbClr val="0000FF"/>
                </a:solidFill>
              </a:rPr>
              <a:t>db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0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en-US" altLang="zh-CN" dirty="0">
                <a:solidFill>
                  <a:prstClr val="black"/>
                </a:solidFill>
              </a:rPr>
              <a:t>words </a:t>
            </a:r>
            <a:r>
              <a:rPr lang="en-US" altLang="zh-CN" dirty="0" err="1">
                <a:solidFill>
                  <a:srgbClr val="0000FF"/>
                </a:solidFill>
              </a:rPr>
              <a:t>db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0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en-US" altLang="zh-CN" dirty="0">
                <a:solidFill>
                  <a:prstClr val="black"/>
                </a:solidFill>
              </a:rPr>
              <a:t>others </a:t>
            </a:r>
            <a:r>
              <a:rPr lang="en-US" altLang="zh-CN" dirty="0" err="1">
                <a:solidFill>
                  <a:srgbClr val="0000FF"/>
                </a:solidFill>
              </a:rPr>
              <a:t>db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0</a:t>
            </a:r>
            <a:endParaRPr lang="zh-CN" altLang="en-US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data </a:t>
            </a:r>
            <a:r>
              <a:rPr lang="en-US" altLang="zh-CN" dirty="0">
                <a:solidFill>
                  <a:srgbClr val="0000FF"/>
                </a:solidFill>
              </a:rPr>
              <a:t>ends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96" y="463878"/>
            <a:ext cx="6899587" cy="63941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演示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Wingdings 3</vt:lpstr>
      <vt:lpstr>Verdana</vt:lpstr>
      <vt:lpstr>Arial</vt:lpstr>
      <vt:lpstr>隶书</vt:lpstr>
      <vt:lpstr>微软雅黑</vt:lpstr>
      <vt:lpstr>Times New Roman</vt:lpstr>
      <vt:lpstr>Century Gothic</vt:lpstr>
      <vt:lpstr>Segoe Print</vt:lpstr>
      <vt:lpstr>幼圆</vt:lpstr>
      <vt:lpstr>Arial Unicode MS</vt:lpstr>
      <vt:lpstr>Symbol</vt:lpstr>
      <vt:lpstr>Calibri</vt:lpstr>
      <vt:lpstr>丝状</vt:lpstr>
      <vt:lpstr>PowerPoint 演示文稿</vt:lpstr>
      <vt:lpstr>必做题</vt:lpstr>
      <vt:lpstr>选做题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Yff</dc:creator>
  <cp:lastModifiedBy>张朝阳</cp:lastModifiedBy>
  <cp:revision>54</cp:revision>
  <dcterms:created xsi:type="dcterms:W3CDTF">2017-09-28T03:13:00Z</dcterms:created>
  <dcterms:modified xsi:type="dcterms:W3CDTF">2019-10-15T11:37:14Z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