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7"/>
  </p:notesMasterIdLst>
  <p:sldIdLst>
    <p:sldId id="256" r:id="rId3"/>
    <p:sldId id="540" r:id="rId4"/>
    <p:sldId id="542" r:id="rId5"/>
    <p:sldId id="54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o Xiaobao" initials="G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ECFF"/>
    <a:srgbClr val="FFFFCC"/>
    <a:srgbClr val="66CCFF"/>
    <a:srgbClr val="6600FF"/>
    <a:srgbClr val="FF99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/>
    <p:restoredTop sz="95704" autoAdjust="0"/>
  </p:normalViewPr>
  <p:slideViewPr>
    <p:cSldViewPr showGuides="1">
      <p:cViewPr varScale="1">
        <p:scale>
          <a:sx n="61" d="100"/>
          <a:sy n="61" d="100"/>
        </p:scale>
        <p:origin x="108" y="588"/>
      </p:cViewPr>
      <p:guideLst>
        <p:guide orient="horz" pos="2175"/>
        <p:guide pos="3865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7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lvl="0" algn="r" eaLnBrk="1" hangingPunct="1"/>
            <a:fld id="{9A0DB2DC-4C9A-4742-B13C-FB6460FD3503}" type="slidenum">
              <a:rPr lang="en-US" altLang="zh-CN" sz="1000" b="0" smtClean="0">
                <a:latin typeface="Verdana" panose="020B0604030504040204" pitchFamily="34" charset="0"/>
              </a:rPr>
            </a:fld>
            <a:endParaRPr lang="en-US" altLang="zh-CN" sz="1000" b="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00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83094" y="4584065"/>
            <a:ext cx="8424863" cy="541338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defRPr/>
            </a:pPr>
            <a:r>
              <a:rPr lang="zh-CN" altLang="en-US" sz="3500" b="1" kern="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卢光明</a:t>
            </a:r>
            <a:endParaRPr lang="en-US" altLang="zh-CN" sz="3500" b="1" kern="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defRPr/>
            </a:pPr>
            <a:endParaRPr lang="zh-CN" altLang="en-US" sz="3500" b="1" kern="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631951" y="1843089"/>
            <a:ext cx="8893175" cy="13295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defRPr/>
            </a:pPr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汇编语言程序设计</a:t>
            </a:r>
            <a:endParaRPr lang="en-US" altLang="zh-CN" sz="44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ctr" defTabSz="914400">
              <a:lnSpc>
                <a:spcPct val="80000"/>
              </a:lnSpc>
              <a:spcBef>
                <a:spcPts val="1200"/>
              </a:spcBef>
              <a:buClr>
                <a:srgbClr val="663300"/>
              </a:buClr>
              <a:buSzPct val="75000"/>
              <a:defRPr/>
            </a:pPr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实验四：</a:t>
            </a:r>
            <a:r>
              <a:rPr lang="en-US" altLang="zh-CN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IO</a:t>
            </a:r>
            <a:r>
              <a:rPr lang="zh-CN" alt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实验</a:t>
            </a:r>
            <a:endParaRPr lang="zh-CN" altLang="en-US" sz="440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53" y="218155"/>
            <a:ext cx="4292315" cy="7886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7508" y="692696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必做题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1667508" y="1186998"/>
            <a:ext cx="9685076" cy="497830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zh-CN" altLang="en-US" b="1" dirty="0">
                <a:effectLst/>
                <a:latin typeface="+mn-ea"/>
              </a:rPr>
              <a:t>通过</a:t>
            </a:r>
            <a:r>
              <a:rPr lang="en-US" altLang="zh-CN" b="1" dirty="0">
                <a:effectLst/>
                <a:latin typeface="+mn-ea"/>
              </a:rPr>
              <a:t>BIOS</a:t>
            </a:r>
            <a:r>
              <a:rPr lang="zh-CN" altLang="en-US" b="1" dirty="0">
                <a:effectLst/>
                <a:latin typeface="+mn-ea"/>
              </a:rPr>
              <a:t>和</a:t>
            </a:r>
            <a:r>
              <a:rPr lang="en-US" altLang="zh-CN" b="1" dirty="0">
                <a:effectLst/>
                <a:latin typeface="+mn-ea"/>
              </a:rPr>
              <a:t>DOS</a:t>
            </a:r>
            <a:r>
              <a:rPr lang="zh-CN" altLang="en-US" b="1" dirty="0">
                <a:effectLst/>
                <a:latin typeface="+mn-ea"/>
              </a:rPr>
              <a:t>功能调用实现</a:t>
            </a:r>
            <a:r>
              <a:rPr lang="en-US" altLang="zh-CN" b="1" dirty="0">
                <a:effectLst/>
                <a:latin typeface="+mn-ea"/>
              </a:rPr>
              <a:t>“</a:t>
            </a:r>
            <a:r>
              <a:rPr lang="zh-CN" altLang="en-US" b="1" dirty="0">
                <a:effectLst/>
                <a:latin typeface="+mn-ea"/>
              </a:rPr>
              <a:t>下楼梯功能</a:t>
            </a:r>
            <a:r>
              <a:rPr lang="en-US" altLang="zh-CN" b="1" dirty="0">
                <a:effectLst/>
                <a:latin typeface="+mn-ea"/>
              </a:rPr>
              <a:t>”</a:t>
            </a:r>
            <a:r>
              <a:rPr lang="zh-CN" altLang="en-US" b="1" dirty="0">
                <a:effectLst/>
                <a:latin typeface="+mn-ea"/>
              </a:rPr>
              <a:t>：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+mn-ea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+mn-ea"/>
              </a:rPr>
              <a:t>提示：用写像素中断画线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+mn-ea"/>
              </a:rPr>
              <a:t>)</a:t>
            </a:r>
            <a:endParaRPr lang="en-US" altLang="zh-CN" b="1" dirty="0">
              <a:effectLst/>
              <a:latin typeface="+mn-ea"/>
            </a:endParaRPr>
          </a:p>
          <a:p>
            <a:pPr lvl="0"/>
            <a:r>
              <a:rPr lang="zh-CN" altLang="en-US" b="1" dirty="0">
                <a:latin typeface="+mn-ea"/>
              </a:rPr>
              <a:t>从键盘输入一个字符，控制下一个阶梯</a:t>
            </a:r>
            <a:endParaRPr lang="en-US" altLang="zh-CN" b="1" dirty="0">
              <a:latin typeface="+mn-ea"/>
            </a:endParaRPr>
          </a:p>
          <a:p>
            <a:pPr lvl="0"/>
            <a:r>
              <a:rPr lang="zh-CN" altLang="en-US" b="1" dirty="0">
                <a:effectLst/>
                <a:latin typeface="+mn-ea"/>
              </a:rPr>
              <a:t>一个阶梯由一条水平线和一条垂直线构成，如图          </a:t>
            </a:r>
            <a:r>
              <a:rPr lang="en-US" altLang="zh-CN" b="1" dirty="0">
                <a:effectLst/>
                <a:latin typeface="+mn-ea"/>
              </a:rPr>
              <a:t>,</a:t>
            </a:r>
            <a:r>
              <a:rPr lang="zh-CN" altLang="en-US" b="1" dirty="0">
                <a:effectLst/>
                <a:latin typeface="+mn-ea"/>
              </a:rPr>
              <a:t>最终结果：</a:t>
            </a:r>
            <a:endParaRPr lang="zh-CN" altLang="en-US" sz="2400" b="1" dirty="0">
              <a:effectLst/>
              <a:latin typeface="+mn-ea"/>
            </a:endParaRPr>
          </a:p>
          <a:p>
            <a:pPr marL="0" lvl="0" indent="0">
              <a:buNone/>
            </a:pPr>
            <a:r>
              <a:rPr lang="en-US" altLang="zh-CN" b="1" dirty="0">
                <a:effectLst/>
                <a:latin typeface="+mn-ea"/>
              </a:rPr>
              <a:t>DATAS SEGMENT</a:t>
            </a:r>
            <a:endParaRPr lang="en-US" altLang="zh-CN" b="1" dirty="0">
              <a:effectLst/>
              <a:latin typeface="+mn-ea"/>
            </a:endParaRPr>
          </a:p>
          <a:p>
            <a:pPr marL="0" lvl="0" indent="0">
              <a:buNone/>
            </a:pPr>
            <a:r>
              <a:rPr lang="en-US" altLang="zh-CN" b="1" dirty="0">
                <a:effectLst/>
                <a:latin typeface="+mn-ea"/>
              </a:rPr>
              <a:t>    W DW 10             ;台阶长度        </a:t>
            </a:r>
            <a:endParaRPr lang="en-US" altLang="zh-CN" b="1" dirty="0">
              <a:effectLst/>
              <a:latin typeface="+mn-ea"/>
            </a:endParaRPr>
          </a:p>
          <a:p>
            <a:pPr marL="0" lvl="0" indent="0">
              <a:buNone/>
            </a:pPr>
            <a:r>
              <a:rPr lang="en-US" altLang="zh-CN" b="1" dirty="0">
                <a:effectLst/>
                <a:latin typeface="+mn-ea"/>
              </a:rPr>
              <a:t>    H DW 6              ;台阶高</a:t>
            </a:r>
            <a:r>
              <a:rPr lang="zh-CN" altLang="en-US" b="1" dirty="0">
                <a:effectLst/>
                <a:latin typeface="+mn-ea"/>
              </a:rPr>
              <a:t>度</a:t>
            </a:r>
            <a:endParaRPr lang="en-US" altLang="zh-CN" b="1" dirty="0">
              <a:effectLst/>
              <a:latin typeface="+mn-ea"/>
            </a:endParaRPr>
          </a:p>
          <a:p>
            <a:pPr marL="0" lvl="0" indent="0">
              <a:buNone/>
            </a:pPr>
            <a:r>
              <a:rPr lang="en-US" altLang="zh-CN" b="1" dirty="0">
                <a:effectLst/>
                <a:latin typeface="+mn-ea"/>
              </a:rPr>
              <a:t>    TURNS DW 30         ;台阶数      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+mn-ea"/>
              </a:rPr>
              <a:t>调用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+mn-ea"/>
              </a:rPr>
              <a:t>video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+mn-ea"/>
              </a:rPr>
              <a:t>中断    等待接收一个字符  写像素中断</a:t>
            </a:r>
            <a:endParaRPr lang="en-US" altLang="zh-CN" b="1" dirty="0">
              <a:effectLst/>
              <a:latin typeface="+mn-ea"/>
            </a:endParaRPr>
          </a:p>
          <a:p>
            <a:pPr marL="0" lvl="0" indent="0">
              <a:buNone/>
            </a:pPr>
            <a:r>
              <a:rPr lang="en-US" altLang="zh-CN" b="1" dirty="0">
                <a:effectLst/>
                <a:latin typeface="+mn-ea"/>
              </a:rPr>
              <a:t>    START_X DW 20       ;起始X位置    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+mn-ea"/>
              </a:rPr>
              <a:t>MOV AH,0          MOV AH,0        MOV AH,0CH</a:t>
            </a:r>
            <a:endParaRPr lang="en-US" altLang="zh-CN" b="1" dirty="0">
              <a:effectLst/>
              <a:latin typeface="+mn-ea"/>
            </a:endParaRPr>
          </a:p>
          <a:p>
            <a:pPr marL="0" lvl="0" indent="0">
              <a:buNone/>
            </a:pPr>
            <a:r>
              <a:rPr lang="en-US" altLang="zh-CN" b="1" dirty="0">
                <a:effectLst/>
                <a:latin typeface="+mn-ea"/>
              </a:rPr>
              <a:t>    START_Y DW 20       ;起始Y位置    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+mn-ea"/>
              </a:rPr>
              <a:t>MOV AL,4          INT 16          INT 10H</a:t>
            </a:r>
            <a:endParaRPr lang="en-US" altLang="zh-CN" b="1" dirty="0">
              <a:solidFill>
                <a:srgbClr val="C00000"/>
              </a:solidFill>
              <a:effectLst/>
              <a:latin typeface="+mn-ea"/>
            </a:endParaRPr>
          </a:p>
          <a:p>
            <a:pPr marL="0" lvl="0" indent="0">
              <a:buNone/>
            </a:pPr>
            <a:r>
              <a:rPr lang="en-US" altLang="zh-CN" b="1" dirty="0">
                <a:effectLst/>
                <a:latin typeface="+mn-ea"/>
              </a:rPr>
              <a:t>    END_X DW 0          ;结束X位置    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+mn-ea"/>
              </a:rPr>
              <a:t>INT 10H</a:t>
            </a:r>
            <a:endParaRPr lang="en-US" altLang="zh-CN" b="1" dirty="0">
              <a:effectLst/>
              <a:latin typeface="+mn-ea"/>
            </a:endParaRPr>
          </a:p>
          <a:p>
            <a:pPr marL="0" lvl="0" indent="0">
              <a:buNone/>
            </a:pPr>
            <a:r>
              <a:rPr lang="en-US" altLang="zh-CN" b="1" dirty="0">
                <a:effectLst/>
                <a:latin typeface="+mn-ea"/>
              </a:rPr>
              <a:t>    END_Y DW 0          ;结束Y位置</a:t>
            </a:r>
            <a:endParaRPr lang="en-US" altLang="zh-CN" b="1" dirty="0">
              <a:effectLst/>
              <a:latin typeface="+mn-ea"/>
            </a:endParaRPr>
          </a:p>
          <a:p>
            <a:pPr marL="0" lvl="0" indent="0">
              <a:buNone/>
            </a:pPr>
            <a:r>
              <a:rPr lang="en-US" altLang="zh-CN" b="1" dirty="0">
                <a:effectLst/>
                <a:latin typeface="+mn-ea"/>
              </a:rPr>
              <a:t>DATAS ENDS</a:t>
            </a:r>
            <a:endParaRPr lang="en-US" altLang="zh-CN" b="1" dirty="0">
              <a:effectLst/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91" y="4905637"/>
            <a:ext cx="2916324" cy="53580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265" y="1781810"/>
            <a:ext cx="828675" cy="628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425" y="1485265"/>
            <a:ext cx="2644775" cy="19678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95500" y="692696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选做题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1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911424" y="1184186"/>
            <a:ext cx="11125236" cy="5673814"/>
          </a:xfrm>
        </p:spPr>
        <p:txBody>
          <a:bodyPr>
            <a:normAutofit lnSpcReduction="20000"/>
          </a:bodyPr>
          <a:lstStyle/>
          <a:p>
            <a:r>
              <a:rPr lang="zh-CN" altLang="en-US" sz="2400" b="1" dirty="0">
                <a:latin typeface="+mn-ea"/>
              </a:rPr>
              <a:t>创建一个文件，从键盘输入任意字母和数字（长度小于等于</a:t>
            </a:r>
            <a:r>
              <a:rPr lang="en-US" altLang="zh-CN" sz="2400" b="1" dirty="0">
                <a:latin typeface="+mn-ea"/>
              </a:rPr>
              <a:t>10</a:t>
            </a:r>
            <a:r>
              <a:rPr lang="zh-CN" altLang="en-US" sz="2400" b="1" dirty="0">
                <a:latin typeface="+mn-ea"/>
              </a:rPr>
              <a:t>），然后删除字符串中的数字，将字母存到文件中：</a:t>
            </a:r>
            <a:endParaRPr lang="zh-CN" altLang="en-US" sz="2400" b="1" dirty="0"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结果如图：黑色屏幕中输入字符，白色文本中保存了字母</a:t>
            </a:r>
            <a:endParaRPr lang="en-US" altLang="zh-CN" sz="2400" b="1" dirty="0">
              <a:effectLst/>
              <a:latin typeface="+mn-ea"/>
            </a:endParaRPr>
          </a:p>
          <a:p>
            <a:pPr marL="0" indent="0"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DATAS SEGMENT</a:t>
            </a:r>
            <a:endParaRPr lang="en-US" altLang="zh-CN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BUFF db 10,0,10 dup(0)  ;数据缓存区</a:t>
            </a:r>
            <a:endParaRPr lang="en-US" altLang="zh-CN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OUTREC db 10 dup(0)     ;存放筛选后结果</a:t>
            </a:r>
            <a:endParaRPr lang="en-US" altLang="zh-CN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TURNS dw 0              ;记录字母个数</a:t>
            </a:r>
            <a:endParaRPr lang="en-US" altLang="zh-CN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FILE_NAME db 'output1.txt',00H     ;文件名</a:t>
            </a:r>
            <a:endParaRPr lang="en-US" altLang="zh-CN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CREATE_ERR db 0DH,0AH,'ERROR:Fail to create file!','$'   ;创建文件错误</a:t>
            </a:r>
            <a:endParaRPr lang="en-US" altLang="zh-CN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WRITE_ERR db 0DH,0AH,'ERROR:Fail to write file!','$'     ;写文件错误</a:t>
            </a:r>
            <a:endParaRPr lang="en-US" altLang="zh-CN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WHANDLE dw ?            ;保存文件句柄</a:t>
            </a:r>
            <a:endParaRPr lang="en-US" altLang="zh-CN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DATAS ENDS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sz="24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36915" y="2271395"/>
            <a:ext cx="3219450" cy="1009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060" y="3353435"/>
            <a:ext cx="2676525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95500" y="692696"/>
            <a:ext cx="63925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选做题</a:t>
            </a:r>
            <a:r>
              <a:rPr lang="en-US" altLang="zh-CN" sz="2600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2</a:t>
            </a:r>
            <a:endParaRPr lang="zh-CN" altLang="en-US" sz="2600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911424" y="1184186"/>
            <a:ext cx="11125236" cy="5673814"/>
          </a:xfrm>
        </p:spPr>
        <p:txBody>
          <a:bodyPr>
            <a:normAutofit fontScale="60000"/>
          </a:bodyPr>
          <a:lstStyle/>
          <a:p>
            <a:r>
              <a:rPr lang="zh-CN" altLang="en-US" sz="2400" b="1" dirty="0">
                <a:effectLst/>
                <a:latin typeface="+mn-ea"/>
              </a:rPr>
              <a:t>设计一个乐曲程序，通过计算机发出音响并奏出《两只老虎》的乐曲。程序中已经设置了乐谱。 </a:t>
            </a:r>
            <a:endParaRPr lang="zh-CN" altLang="en-US" sz="2400" b="1" dirty="0">
              <a:effectLst/>
              <a:latin typeface="+mn-ea"/>
            </a:endParaRPr>
          </a:p>
          <a:p>
            <a:r>
              <a:rPr lang="zh-CN" alt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+mn-ea"/>
              </a:rPr>
              <a:t>提示：理论基础可以参考课本</a:t>
            </a:r>
            <a:r>
              <a:rPr lang="en-US" altLang="zh-CN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+mn-ea"/>
              </a:rPr>
              <a:t>P387</a:t>
            </a:r>
            <a:r>
              <a:rPr lang="zh-CN" alt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+mn-ea"/>
              </a:rPr>
              <a:t>，以及实验教程</a:t>
            </a:r>
            <a:r>
              <a:rPr lang="en-US" altLang="zh-CN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+mn-ea"/>
              </a:rPr>
              <a:t>P74</a:t>
            </a:r>
            <a:r>
              <a:rPr lang="zh-CN" alt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+mn-ea"/>
              </a:rPr>
              <a:t>，发声代码可以参考课本</a:t>
            </a:r>
            <a:r>
              <a:rPr lang="en-US" altLang="zh-CN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+mn-ea"/>
              </a:rPr>
              <a:t>P285</a:t>
            </a:r>
            <a:r>
              <a:rPr lang="zh-CN" alt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+mn-ea"/>
              </a:rPr>
              <a:t>例题</a:t>
            </a:r>
            <a:r>
              <a:rPr lang="en-US" altLang="zh-CN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+mn-ea"/>
              </a:rPr>
              <a:t>8.1</a:t>
            </a:r>
            <a:endParaRPr lang="en-US" altLang="zh-CN" sz="2400" b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latin typeface="+mn-ea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effectLst/>
                <a:latin typeface="+mn-ea"/>
              </a:rPr>
              <a:t>结果如图：屏幕显示音符的数字表示，同时扬声器发出对应音符声音</a:t>
            </a:r>
            <a:endParaRPr lang="zh-CN" altLang="en-US" sz="2400" b="1" dirty="0">
              <a:solidFill>
                <a:schemeClr val="tx1"/>
              </a:solidFill>
              <a:effectLst/>
              <a:latin typeface="+mn-ea"/>
            </a:endParaRPr>
          </a:p>
          <a:p>
            <a:r>
              <a:rPr lang="zh-CN" altLang="en-US" sz="2000" b="1" dirty="0">
                <a:latin typeface="+mn-ea"/>
              </a:rPr>
              <a:t>感兴趣的同学可以自己设置数据，演奏其他的乐谱</a:t>
            </a:r>
            <a:endParaRPr lang="en-US" altLang="zh-CN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DATAS segment</a:t>
            </a:r>
            <a:endParaRPr lang="en-US" altLang="zh-CN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   mus_freq   dw 262,294,330,262,262,294,330,262      ;mus_freq数组存放的是乐谱,每一个数表示一个音符</a:t>
            </a:r>
            <a:endParaRPr lang="en-US" altLang="zh-CN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              dw 330,349,392,330,349,392,392,440</a:t>
            </a:r>
            <a:endParaRPr lang="en-US" altLang="zh-CN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              dw 392,349,330,262,392,440,392,349</a:t>
            </a:r>
            <a:endParaRPr lang="en-US" altLang="zh-CN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              dw 330,262,294,196,262,294,196,262</a:t>
            </a:r>
            <a:endParaRPr lang="en-US" altLang="zh-CN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   mus_time   dw 2500,2500,2500,2500,2500,2500,2500,2500,2500,2500    ;mus_freq中对应音符持续时间</a:t>
            </a:r>
            <a:endParaRPr lang="en-US" altLang="zh-CN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              dw 5000,2500,2500,5000,1200,1200,1200,1200,2500,2500</a:t>
            </a:r>
            <a:endParaRPr lang="en-US" altLang="zh-CN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              dw 1200,1200,1200,1200,2500,2500,2500,2500,5000,2500,2500,5000</a:t>
            </a:r>
            <a:endParaRPr lang="en-US" altLang="zh-CN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   mes    db 31h,32h,33h,31h,31h,32h,33h,31h,33h,34h,35h,33h,34h,35h,35h,36h      ;乐谱的数字表示</a:t>
            </a:r>
            <a:endParaRPr lang="en-US" altLang="zh-CN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              db 35h,34h,33h,31h,35h,36h,35h,34h,33h,31h,32h,35h,31h,32h,35h,31h,'$'</a:t>
            </a:r>
            <a:endParaRPr lang="en-US" altLang="zh-CN" sz="20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+mn-ea"/>
              </a:rPr>
              <a:t>DATAS ends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+mn-ea"/>
              </a:rPr>
              <a:t>                </a:t>
            </a:r>
            <a:endParaRPr lang="en-US" altLang="zh-CN" sz="2400" b="1" dirty="0">
              <a:latin typeface="+mn-ea"/>
            </a:endParaRPr>
          </a:p>
          <a:p>
            <a:pPr marL="0" indent="0">
              <a:buNone/>
            </a:pPr>
            <a:endParaRPr lang="en-US" altLang="zh-CN" sz="2400" b="1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476" y="6014347"/>
            <a:ext cx="2916324" cy="53580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295" y="1665605"/>
            <a:ext cx="3209925" cy="1085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1756</Words>
  <Application>WPS 演示</Application>
  <PresentationFormat>宽屏</PresentationFormat>
  <Paragraphs>58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宋体</vt:lpstr>
      <vt:lpstr>Wingdings</vt:lpstr>
      <vt:lpstr>Verdana</vt:lpstr>
      <vt:lpstr>Wingdings 3</vt:lpstr>
      <vt:lpstr>Arial</vt:lpstr>
      <vt:lpstr>Times New Roman</vt:lpstr>
      <vt:lpstr>隶书</vt:lpstr>
      <vt:lpstr>微软雅黑</vt:lpstr>
      <vt:lpstr>幼圆</vt:lpstr>
      <vt:lpstr>Arial Unicode MS</vt:lpstr>
      <vt:lpstr>Century Gothic</vt:lpstr>
      <vt:lpstr>Segoe Print</vt:lpstr>
      <vt:lpstr>Symbol</vt:lpstr>
      <vt:lpstr>丝状</vt:lpstr>
      <vt:lpstr>PowerPoint 演示文稿</vt:lpstr>
      <vt:lpstr>PowerPoint 演示文稿</vt:lpstr>
      <vt:lpstr>PowerPoint 演示文稿</vt:lpstr>
      <vt:lpstr>PowerPoint 演示文稿</vt:lpstr>
    </vt:vector>
  </TitlesOfParts>
  <Company>哈尔滨工业大学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陈磊工作总结</dc:title>
  <dc:creator>陈磊</dc:creator>
  <cp:lastModifiedBy>keikei</cp:lastModifiedBy>
  <cp:revision>886</cp:revision>
  <dcterms:created xsi:type="dcterms:W3CDTF">2004-04-02T12:11:00Z</dcterms:created>
  <dcterms:modified xsi:type="dcterms:W3CDTF">2019-10-28T03:38:26Z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4</vt:r8>
  </property>
  <property fmtid="{D5CDD505-2E9C-101B-9397-08002B2CF9AE}" pid="3" name="KSOProductBuildVer">
    <vt:lpwstr>2052-11.1.0.9137</vt:lpwstr>
  </property>
</Properties>
</file>