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7"/>
  </p:notesMasterIdLst>
  <p:sldIdLst>
    <p:sldId id="2809" r:id="rId2"/>
    <p:sldId id="2810" r:id="rId3"/>
    <p:sldId id="2814" r:id="rId4"/>
    <p:sldId id="2785" r:id="rId5"/>
    <p:sldId id="2786" r:id="rId6"/>
    <p:sldId id="2787" r:id="rId7"/>
    <p:sldId id="2788" r:id="rId8"/>
    <p:sldId id="2811" r:id="rId9"/>
    <p:sldId id="2790" r:id="rId10"/>
    <p:sldId id="2791" r:id="rId11"/>
    <p:sldId id="2808" r:id="rId12"/>
    <p:sldId id="2794" r:id="rId13"/>
    <p:sldId id="2798" r:id="rId14"/>
    <p:sldId id="2796" r:id="rId15"/>
    <p:sldId id="2797" r:id="rId16"/>
    <p:sldId id="2795" r:id="rId17"/>
    <p:sldId id="2813" r:id="rId18"/>
    <p:sldId id="2800" r:id="rId19"/>
    <p:sldId id="2812" r:id="rId20"/>
    <p:sldId id="2801" r:id="rId21"/>
    <p:sldId id="2803" r:id="rId22"/>
    <p:sldId id="2804" r:id="rId23"/>
    <p:sldId id="2805" r:id="rId24"/>
    <p:sldId id="2806" r:id="rId25"/>
    <p:sldId id="2807" r:id="rId26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C"/>
    <a:srgbClr val="BFBFBF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2986" autoAdjust="0"/>
  </p:normalViewPr>
  <p:slideViewPr>
    <p:cSldViewPr>
      <p:cViewPr varScale="1">
        <p:scale>
          <a:sx n="110" d="100"/>
          <a:sy n="110" d="100"/>
        </p:scale>
        <p:origin x="636" y="90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8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083234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CLB-Configurable Logic Block PI-Programmable Interconnect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92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2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6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81816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71136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3034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43815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34480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6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8087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8E6B7ADE-AEF9-4118-ACB1-01F24C8B3A82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32579" y="2134120"/>
            <a:ext cx="6793592" cy="17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数字逻辑设计实验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800" cap="all" dirty="0">
                <a:solidFill>
                  <a:schemeClr val="accent1"/>
                </a:solidFill>
                <a:cs typeface="Arial" panose="020B0604020202020204" pitchFamily="34" charset="0"/>
              </a:rPr>
              <a:t>薛睿</a:t>
            </a: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693071" y="6143154"/>
            <a:ext cx="5371192" cy="56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lang="zh-CN" altLang="en-US" sz="2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与创新实践教育中心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可编程逻辑器件</a:t>
            </a:r>
            <a:endParaRPr lang="zh-CN" altLang="en-US" sz="3600" b="1" dirty="0"/>
          </a:p>
        </p:txBody>
      </p:sp>
      <p:grpSp>
        <p:nvGrpSpPr>
          <p:cNvPr id="142" name="组合 141"/>
          <p:cNvGrpSpPr/>
          <p:nvPr/>
        </p:nvGrpSpPr>
        <p:grpSpPr>
          <a:xfrm>
            <a:off x="3693071" y="3005879"/>
            <a:ext cx="8352928" cy="4132540"/>
            <a:chOff x="1820863" y="2521149"/>
            <a:chExt cx="9044223" cy="4494751"/>
          </a:xfrm>
        </p:grpSpPr>
        <p:grpSp>
          <p:nvGrpSpPr>
            <p:cNvPr id="4" name="组合 3"/>
            <p:cNvGrpSpPr/>
            <p:nvPr/>
          </p:nvGrpSpPr>
          <p:grpSpPr>
            <a:xfrm>
              <a:off x="1892871" y="2521149"/>
              <a:ext cx="8893176" cy="3846513"/>
              <a:chOff x="3693071" y="2824237"/>
              <a:chExt cx="8893176" cy="384651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3693071" y="2824237"/>
                <a:ext cx="8893176" cy="3846513"/>
                <a:chOff x="142844" y="1784338"/>
                <a:chExt cx="8893176" cy="3846513"/>
              </a:xfrm>
            </p:grpSpPr>
            <p:sp>
              <p:nvSpPr>
                <p:cNvPr id="11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63794" y="1784338"/>
                  <a:ext cx="4005263" cy="523875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800" dirty="0" smtClean="0">
                      <a:ea typeface="华文中宋" pitchFamily="2" charset="-122"/>
                    </a:rPr>
                    <a:t>PLD</a:t>
                  </a:r>
                  <a:r>
                    <a:rPr lang="zh-CN" altLang="en-US" sz="2800" dirty="0" smtClean="0">
                      <a:solidFill>
                        <a:schemeClr val="tx1"/>
                      </a:solidFill>
                      <a:ea typeface="华文中宋" pitchFamily="2" charset="-122"/>
                    </a:rPr>
                    <a:t>可编程逻辑器件</a:t>
                  </a:r>
                  <a:endParaRPr lang="zh-CN" altLang="en-US" sz="2800" dirty="0">
                    <a:solidFill>
                      <a:schemeClr val="tx1"/>
                    </a:solidFill>
                    <a:ea typeface="华文中宋" pitchFamily="2" charset="-122"/>
                  </a:endParaRPr>
                </a:p>
              </p:txBody>
            </p:sp>
            <p:sp>
              <p:nvSpPr>
                <p:cNvPr id="11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908019" y="3021001"/>
                  <a:ext cx="2881313" cy="1198563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zh-CN" altLang="en-US" sz="2800" dirty="0">
                      <a:solidFill>
                        <a:schemeClr val="tx1"/>
                      </a:solidFill>
                      <a:ea typeface="华文中宋" pitchFamily="2" charset="-122"/>
                    </a:rPr>
                    <a:t>低密度可编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zh-CN" altLang="en-US" sz="2800" dirty="0">
                      <a:solidFill>
                        <a:schemeClr val="tx1"/>
                      </a:solidFill>
                      <a:ea typeface="华文中宋" pitchFamily="2" charset="-122"/>
                    </a:rPr>
                    <a:t>程逻辑器件</a:t>
                  </a:r>
                </a:p>
              </p:txBody>
            </p:sp>
            <p:sp>
              <p:nvSpPr>
                <p:cNvPr id="1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543519" y="2974963"/>
                  <a:ext cx="2881313" cy="1198563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zh-CN" altLang="en-US" sz="2800">
                      <a:solidFill>
                        <a:schemeClr val="tx1"/>
                      </a:solidFill>
                      <a:ea typeface="华文中宋" pitchFamily="2" charset="-122"/>
                    </a:rPr>
                    <a:t>高密度可编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zh-CN" altLang="en-US" sz="2800">
                      <a:solidFill>
                        <a:schemeClr val="tx1"/>
                      </a:solidFill>
                      <a:ea typeface="华文中宋" pitchFamily="2" charset="-122"/>
                    </a:rPr>
                    <a:t>程逻辑器件</a:t>
                  </a:r>
                </a:p>
              </p:txBody>
            </p:sp>
            <p:sp>
              <p:nvSpPr>
                <p:cNvPr id="11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42844" y="5135551"/>
                  <a:ext cx="1216025" cy="495300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 dirty="0">
                      <a:solidFill>
                        <a:schemeClr val="tx1"/>
                      </a:solidFill>
                      <a:ea typeface="华文中宋" pitchFamily="2" charset="-122"/>
                    </a:rPr>
                    <a:t>PROM</a:t>
                  </a:r>
                </a:p>
              </p:txBody>
            </p:sp>
            <p:sp>
              <p:nvSpPr>
                <p:cNvPr id="1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28744" y="5135551"/>
                  <a:ext cx="855663" cy="495300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chemeClr val="tx1"/>
                      </a:solidFill>
                      <a:ea typeface="华文中宋" pitchFamily="2" charset="-122"/>
                    </a:rPr>
                    <a:t>PLA</a:t>
                  </a:r>
                </a:p>
              </p:txBody>
            </p:sp>
            <p:sp>
              <p:nvSpPr>
                <p:cNvPr id="1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663794" y="5135551"/>
                  <a:ext cx="900113" cy="495300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chemeClr val="tx1"/>
                      </a:solidFill>
                      <a:ea typeface="华文中宋" pitchFamily="2" charset="-122"/>
                    </a:rPr>
                    <a:t>PAL</a:t>
                  </a:r>
                </a:p>
              </p:txBody>
            </p:sp>
            <p:sp>
              <p:nvSpPr>
                <p:cNvPr id="12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789332" y="5135551"/>
                  <a:ext cx="900113" cy="495300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 dirty="0">
                      <a:solidFill>
                        <a:schemeClr val="tx1"/>
                      </a:solidFill>
                      <a:ea typeface="华文中宋" pitchFamily="2" charset="-122"/>
                    </a:rPr>
                    <a:t>GAL</a:t>
                  </a:r>
                </a:p>
              </p:txBody>
            </p:sp>
            <p:sp>
              <p:nvSpPr>
                <p:cNvPr id="1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184744" y="5091101"/>
                  <a:ext cx="1169988" cy="495300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chemeClr val="tx1"/>
                      </a:solidFill>
                      <a:ea typeface="华文中宋" pitchFamily="2" charset="-122"/>
                    </a:rPr>
                    <a:t>EPLD</a:t>
                  </a:r>
                </a:p>
              </p:txBody>
            </p:sp>
            <p:sp>
              <p:nvSpPr>
                <p:cNvPr id="1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534119" y="5091101"/>
                  <a:ext cx="1125538" cy="495300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 dirty="0">
                      <a:solidFill>
                        <a:schemeClr val="tx1"/>
                      </a:solidFill>
                      <a:ea typeface="华文中宋" pitchFamily="2" charset="-122"/>
                    </a:rPr>
                    <a:t>CPLD</a:t>
                  </a:r>
                </a:p>
              </p:txBody>
            </p:sp>
            <p:sp>
              <p:nvSpPr>
                <p:cNvPr id="1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885082" y="5091101"/>
                  <a:ext cx="1150938" cy="495300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chemeClr val="tx1"/>
                      </a:solidFill>
                      <a:ea typeface="华文中宋" pitchFamily="2" charset="-122"/>
                    </a:rPr>
                    <a:t>FPGA</a:t>
                  </a:r>
                </a:p>
              </p:txBody>
            </p:sp>
            <p:sp>
              <p:nvSpPr>
                <p:cNvPr id="125" name="Line 19"/>
                <p:cNvSpPr>
                  <a:spLocks noChangeShapeType="1"/>
                </p:cNvSpPr>
                <p:nvPr/>
              </p:nvSpPr>
              <p:spPr bwMode="auto">
                <a:xfrm>
                  <a:off x="2124044" y="2614601"/>
                  <a:ext cx="486092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20"/>
                <p:cNvSpPr>
                  <a:spLocks noChangeShapeType="1"/>
                </p:cNvSpPr>
                <p:nvPr/>
              </p:nvSpPr>
              <p:spPr bwMode="auto">
                <a:xfrm>
                  <a:off x="2124044" y="2614601"/>
                  <a:ext cx="0" cy="4064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21"/>
                <p:cNvSpPr>
                  <a:spLocks noChangeShapeType="1"/>
                </p:cNvSpPr>
                <p:nvPr/>
              </p:nvSpPr>
              <p:spPr bwMode="auto">
                <a:xfrm>
                  <a:off x="6984969" y="2614601"/>
                  <a:ext cx="0" cy="3603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Line 22"/>
                <p:cNvSpPr>
                  <a:spLocks noChangeShapeType="1"/>
                </p:cNvSpPr>
                <p:nvPr/>
              </p:nvSpPr>
              <p:spPr bwMode="auto">
                <a:xfrm>
                  <a:off x="4643407" y="2300276"/>
                  <a:ext cx="0" cy="3143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Line 23"/>
                <p:cNvSpPr>
                  <a:spLocks noChangeShapeType="1"/>
                </p:cNvSpPr>
                <p:nvPr/>
              </p:nvSpPr>
              <p:spPr bwMode="auto">
                <a:xfrm>
                  <a:off x="2124044" y="4235438"/>
                  <a:ext cx="0" cy="90011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Line 24"/>
                <p:cNvSpPr>
                  <a:spLocks noChangeShapeType="1"/>
                </p:cNvSpPr>
                <p:nvPr/>
              </p:nvSpPr>
              <p:spPr bwMode="auto">
                <a:xfrm>
                  <a:off x="6984969" y="4190988"/>
                  <a:ext cx="0" cy="90011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" name="Line 25"/>
                <p:cNvSpPr>
                  <a:spLocks noChangeShapeType="1"/>
                </p:cNvSpPr>
                <p:nvPr/>
              </p:nvSpPr>
              <p:spPr bwMode="auto">
                <a:xfrm>
                  <a:off x="684182" y="4686288"/>
                  <a:ext cx="0" cy="4492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" name="Line 26"/>
                <p:cNvSpPr>
                  <a:spLocks noChangeShapeType="1"/>
                </p:cNvSpPr>
                <p:nvPr/>
              </p:nvSpPr>
              <p:spPr bwMode="auto">
                <a:xfrm>
                  <a:off x="3068607" y="4686288"/>
                  <a:ext cx="0" cy="4492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" name="Line 27"/>
                <p:cNvSpPr>
                  <a:spLocks noChangeShapeType="1"/>
                </p:cNvSpPr>
                <p:nvPr/>
              </p:nvSpPr>
              <p:spPr bwMode="auto">
                <a:xfrm>
                  <a:off x="4238594" y="4686288"/>
                  <a:ext cx="0" cy="4492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" name="Line 28"/>
                <p:cNvSpPr>
                  <a:spLocks noChangeShapeType="1"/>
                </p:cNvSpPr>
                <p:nvPr/>
              </p:nvSpPr>
              <p:spPr bwMode="auto">
                <a:xfrm>
                  <a:off x="5724494" y="4686288"/>
                  <a:ext cx="0" cy="40481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" name="Line 29"/>
                <p:cNvSpPr>
                  <a:spLocks noChangeShapeType="1"/>
                </p:cNvSpPr>
                <p:nvPr/>
              </p:nvSpPr>
              <p:spPr bwMode="auto">
                <a:xfrm>
                  <a:off x="8378794" y="4686288"/>
                  <a:ext cx="0" cy="40481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6" name="Line 19"/>
              <p:cNvSpPr>
                <a:spLocks noChangeShapeType="1"/>
              </p:cNvSpPr>
              <p:nvPr/>
            </p:nvSpPr>
            <p:spPr bwMode="auto">
              <a:xfrm>
                <a:off x="4234410" y="5725393"/>
                <a:ext cx="35544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19"/>
              <p:cNvSpPr>
                <a:spLocks noChangeShapeType="1"/>
              </p:cNvSpPr>
              <p:nvPr/>
            </p:nvSpPr>
            <p:spPr bwMode="auto">
              <a:xfrm>
                <a:off x="9274721" y="5725393"/>
                <a:ext cx="2654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820863" y="5200501"/>
              <a:ext cx="7650733" cy="1800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9525719" y="5200501"/>
              <a:ext cx="1339367" cy="1800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992995" y="6484126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212E3C"/>
                  </a:solidFill>
                </a:rPr>
                <a:t>乘积项结构</a:t>
              </a:r>
              <a:r>
                <a:rPr lang="zh-CN" altLang="en-US" sz="2000" b="1" dirty="0" smtClean="0">
                  <a:solidFill>
                    <a:srgbClr val="212E3C"/>
                  </a:solidFill>
                </a:rPr>
                <a:t>器件</a:t>
              </a:r>
              <a:endParaRPr lang="zh-CN" altLang="en-US" sz="2000" dirty="0">
                <a:solidFill>
                  <a:srgbClr val="212E3C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9635109" y="6308014"/>
              <a:ext cx="1217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212E3C"/>
                  </a:solidFill>
                </a:rPr>
                <a:t>查找表</a:t>
              </a:r>
              <a:endParaRPr lang="en-US" altLang="zh-CN" sz="2000" b="1" dirty="0" smtClean="0">
                <a:solidFill>
                  <a:srgbClr val="212E3C"/>
                </a:solidFill>
              </a:endParaRPr>
            </a:p>
            <a:p>
              <a:pPr algn="ctr"/>
              <a:r>
                <a:rPr lang="zh-CN" altLang="en-US" sz="2000" b="1" dirty="0" smtClean="0">
                  <a:solidFill>
                    <a:srgbClr val="212E3C"/>
                  </a:solidFill>
                </a:rPr>
                <a:t>结构器件</a:t>
              </a:r>
              <a:endParaRPr lang="zh-CN" altLang="en-US" sz="2000" dirty="0">
                <a:solidFill>
                  <a:srgbClr val="212E3C"/>
                </a:solidFill>
              </a:endParaRPr>
            </a:p>
          </p:txBody>
        </p:sp>
      </p:grpSp>
      <p:sp>
        <p:nvSpPr>
          <p:cNvPr id="144" name="内容占位符 2"/>
          <p:cNvSpPr txBox="1">
            <a:spLocks/>
          </p:cNvSpPr>
          <p:nvPr/>
        </p:nvSpPr>
        <p:spPr>
          <a:xfrm>
            <a:off x="847423" y="1379266"/>
            <a:ext cx="2522045" cy="6367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/>
              <a:t>固定逻辑器件</a:t>
            </a:r>
            <a:endParaRPr lang="en-US" altLang="zh-CN" sz="2400" dirty="0" smtClean="0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562" y="866464"/>
            <a:ext cx="3167869" cy="1947761"/>
          </a:xfrm>
          <a:prstGeom prst="rect">
            <a:avLst/>
          </a:prstGeom>
        </p:spPr>
      </p:pic>
      <p:sp>
        <p:nvSpPr>
          <p:cNvPr id="146" name="内容占位符 2"/>
          <p:cNvSpPr txBox="1">
            <a:spLocks/>
          </p:cNvSpPr>
          <p:nvPr/>
        </p:nvSpPr>
        <p:spPr>
          <a:xfrm>
            <a:off x="884759" y="3554836"/>
            <a:ext cx="2667195" cy="636737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 smtClean="0"/>
              <a:t>可编程逻辑器件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31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895" y="5704557"/>
            <a:ext cx="8679180" cy="12101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100" b="1" dirty="0" smtClean="0"/>
          </a:p>
          <a:p>
            <a:r>
              <a:rPr lang="zh-CN" altLang="en-US" b="1" dirty="0" smtClean="0"/>
              <a:t>可配置逻辑单元</a:t>
            </a:r>
            <a:r>
              <a:rPr lang="en-US" altLang="zh-CN" b="1" dirty="0" smtClean="0"/>
              <a:t>CLB</a:t>
            </a:r>
            <a:r>
              <a:rPr lang="zh-CN" altLang="en-US" b="1" dirty="0" smtClean="0"/>
              <a:t>中包含查找表</a:t>
            </a: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查找表</a:t>
            </a:r>
            <a:endParaRPr lang="zh-CN" altLang="en-US" sz="36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70418"/>
              </p:ext>
            </p:extLst>
          </p:nvPr>
        </p:nvGraphicFramePr>
        <p:xfrm>
          <a:off x="2211341" y="1335653"/>
          <a:ext cx="8572500" cy="42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25"/>
                <a:gridCol w="2143125"/>
                <a:gridCol w="2143125"/>
                <a:gridCol w="2143125"/>
              </a:tblGrid>
              <a:tr h="43204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实际逻辑电路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LUT</a:t>
                      </a:r>
                      <a:r>
                        <a:rPr lang="zh-CN" altLang="en-US" dirty="0" smtClean="0"/>
                        <a:t>的实现方式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010648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逻辑输出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RAM</a:t>
                      </a:r>
                      <a:r>
                        <a:rPr lang="zh-CN" altLang="en-US" dirty="0" smtClean="0"/>
                        <a:t>中存储的内容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085559" y="2343765"/>
            <a:ext cx="1152128" cy="750256"/>
          </a:xfrm>
          <a:prstGeom prst="rect">
            <a:avLst/>
          </a:prstGeom>
          <a:solidFill>
            <a:srgbClr val="D9D9D9">
              <a:alpha val="50196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16*1 RAM</a:t>
            </a: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LUT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581503" y="2487781"/>
            <a:ext cx="5040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81503" y="2631797"/>
            <a:ext cx="5040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581503" y="2775813"/>
            <a:ext cx="5040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581503" y="2919829"/>
            <a:ext cx="5040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237687" y="2703805"/>
            <a:ext cx="5040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60507" y="21997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60507" y="24064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360507" y="25719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365479" y="2757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667465" y="25166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820596" y="3048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地址线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4611574" y="2631797"/>
            <a:ext cx="5040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693071" y="2406481"/>
            <a:ext cx="5040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93071" y="2569281"/>
            <a:ext cx="5040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693071" y="2718893"/>
            <a:ext cx="5040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693071" y="2888471"/>
            <a:ext cx="5040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弦形 8"/>
          <p:cNvSpPr/>
          <p:nvPr/>
        </p:nvSpPr>
        <p:spPr>
          <a:xfrm rot="10404657">
            <a:off x="3663417" y="2250841"/>
            <a:ext cx="936104" cy="792088"/>
          </a:xfrm>
          <a:prstGeom prst="chord">
            <a:avLst>
              <a:gd name="adj1" fmla="val 6126804"/>
              <a:gd name="adj2" fmla="val 16277494"/>
            </a:avLst>
          </a:prstGeom>
          <a:solidFill>
            <a:srgbClr val="D9D9D9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60602" y="21638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460766" y="23665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467966" y="252620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465330" y="27027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050915" y="24471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01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735" y="34619"/>
            <a:ext cx="11572875" cy="1205442"/>
          </a:xfrm>
        </p:spPr>
        <p:txBody>
          <a:bodyPr/>
          <a:lstStyle/>
          <a:p>
            <a:r>
              <a:rPr lang="en-US" altLang="zh-CN" b="1" dirty="0"/>
              <a:t>Field</a:t>
            </a:r>
            <a:r>
              <a:rPr lang="zh-CN" altLang="en-US" b="1" dirty="0"/>
              <a:t>－</a:t>
            </a:r>
            <a:r>
              <a:rPr lang="en-US" altLang="zh-CN" b="1" dirty="0"/>
              <a:t>Programmable Gate Array</a:t>
            </a:r>
          </a:p>
        </p:txBody>
      </p:sp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9" y="1156047"/>
            <a:ext cx="6880555" cy="45446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32331" y="5730851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9" y="1384631"/>
            <a:ext cx="2636959" cy="18481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11728" y="1355096"/>
            <a:ext cx="840889" cy="40425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402957" y="1460854"/>
            <a:ext cx="1273215" cy="611014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9"/>
          <p:cNvSpPr/>
          <p:nvPr/>
        </p:nvSpPr>
        <p:spPr>
          <a:xfrm>
            <a:off x="836797" y="3429000"/>
            <a:ext cx="3533294" cy="31299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Rectangle 7"/>
          <p:cNvSpPr/>
          <p:nvPr/>
        </p:nvSpPr>
        <p:spPr bwMode="auto">
          <a:xfrm>
            <a:off x="1120891" y="3529218"/>
            <a:ext cx="535770" cy="30297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8"/>
          <p:cNvSpPr/>
          <p:nvPr/>
        </p:nvSpPr>
        <p:spPr bwMode="auto">
          <a:xfrm>
            <a:off x="1902523" y="3731810"/>
            <a:ext cx="144670" cy="2524321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9"/>
          <p:cNvSpPr/>
          <p:nvPr/>
        </p:nvSpPr>
        <p:spPr bwMode="auto">
          <a:xfrm>
            <a:off x="2063397" y="3637732"/>
            <a:ext cx="384128" cy="227778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0"/>
          <p:cNvSpPr/>
          <p:nvPr/>
        </p:nvSpPr>
        <p:spPr bwMode="auto">
          <a:xfrm>
            <a:off x="2696455" y="3353507"/>
            <a:ext cx="1540840" cy="312994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86993" y="652113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Slice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534169" y="5546185"/>
            <a:ext cx="2040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28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LUT:</a:t>
            </a:r>
            <a:r>
              <a:rPr lang="zh-CN" altLang="en-US" dirty="0">
                <a:solidFill>
                  <a:srgbClr val="128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查找表</a:t>
            </a:r>
            <a:endParaRPr lang="en-US" altLang="zh-CN" dirty="0">
              <a:solidFill>
                <a:srgbClr val="1280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8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多路复用器</a:t>
            </a:r>
            <a:endParaRPr lang="en-US" altLang="zh-CN" dirty="0">
              <a:solidFill>
                <a:srgbClr val="1280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8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上行进位链</a:t>
            </a:r>
            <a:endParaRPr lang="en-US" altLang="zh-CN" dirty="0">
              <a:solidFill>
                <a:srgbClr val="1280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8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dirty="0">
                <a:solidFill>
                  <a:srgbClr val="128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128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180502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/>
              <a:t>EGO1</a:t>
            </a:r>
            <a:r>
              <a:rPr lang="zh-CN" altLang="en-US" sz="3600" b="1" dirty="0"/>
              <a:t>实验板</a:t>
            </a:r>
          </a:p>
        </p:txBody>
      </p:sp>
      <p:pic>
        <p:nvPicPr>
          <p:cNvPr id="2052" name="Picture 4" descr="http://www.e-elements.com/Public/ueditor/php/upload/1440154658597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07" y="1384077"/>
            <a:ext cx="10492981" cy="445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477" y="1217782"/>
            <a:ext cx="11572875" cy="4773215"/>
          </a:xfrm>
        </p:spPr>
        <p:txBody>
          <a:bodyPr>
            <a:normAutofit/>
          </a:bodyPr>
          <a:lstStyle/>
          <a:p>
            <a:pPr marL="361622" indent="-361622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+mn-ea"/>
              </a:rPr>
              <a:t>FPGA</a:t>
            </a:r>
            <a:r>
              <a:rPr lang="zh-CN" altLang="en-US" dirty="0">
                <a:latin typeface="+mn-ea"/>
              </a:rPr>
              <a:t>的设计资源决定了我们设计电路的可行性 </a:t>
            </a:r>
            <a:endParaRPr lang="en-US" altLang="zh-CN" dirty="0">
              <a:latin typeface="+mn-ea"/>
            </a:endParaRPr>
          </a:p>
          <a:p>
            <a:pPr marL="361622" indent="-361622" fontAlgn="base">
              <a:spcBef>
                <a:spcPct val="20000"/>
              </a:spcBef>
              <a:spcAft>
                <a:spcPct val="0"/>
              </a:spcAft>
            </a:pPr>
            <a:endParaRPr lang="en-US" altLang="zh-CN" dirty="0" smtClean="0">
              <a:latin typeface="+mn-ea"/>
            </a:endParaRPr>
          </a:p>
          <a:p>
            <a:pPr marL="361622" indent="-361622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latin typeface="+mn-ea"/>
              </a:rPr>
              <a:t>以下</a:t>
            </a:r>
            <a:r>
              <a:rPr lang="zh-CN" altLang="en-US" dirty="0">
                <a:latin typeface="+mn-ea"/>
              </a:rPr>
              <a:t>参数用于衡量一个电路 </a:t>
            </a:r>
            <a:endParaRPr lang="en-US" altLang="zh-CN" dirty="0">
              <a:latin typeface="+mn-ea"/>
            </a:endParaRPr>
          </a:p>
          <a:p>
            <a:pPr marL="818858" lvl="2" indent="-361622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电路面积，占用的</a:t>
            </a:r>
            <a:r>
              <a:rPr lang="en-US" altLang="zh-CN" sz="2400" dirty="0">
                <a:latin typeface="+mn-ea"/>
              </a:rPr>
              <a:t>LC</a:t>
            </a:r>
            <a:r>
              <a:rPr lang="zh-CN" altLang="en-US" sz="2400" dirty="0">
                <a:latin typeface="+mn-ea"/>
              </a:rPr>
              <a:t>，乘法器，</a:t>
            </a:r>
            <a:r>
              <a:rPr lang="en-US" altLang="zh-CN" sz="2400" dirty="0">
                <a:latin typeface="+mn-ea"/>
              </a:rPr>
              <a:t>Memory</a:t>
            </a:r>
            <a:r>
              <a:rPr lang="zh-CN" altLang="en-US" sz="2400" dirty="0">
                <a:latin typeface="+mn-ea"/>
              </a:rPr>
              <a:t>个数 </a:t>
            </a:r>
            <a:endParaRPr lang="en-US" altLang="zh-CN" sz="2400" dirty="0">
              <a:latin typeface="+mn-ea"/>
            </a:endParaRPr>
          </a:p>
          <a:p>
            <a:pPr marL="818858" lvl="2" indent="-361622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布线拥塞程度 </a:t>
            </a:r>
            <a:endParaRPr lang="en-US" altLang="zh-CN" sz="2400" dirty="0">
              <a:latin typeface="+mn-ea"/>
            </a:endParaRPr>
          </a:p>
          <a:p>
            <a:pPr marL="818858" lvl="2" indent="-361622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时序性能，最高运行频率 </a:t>
            </a:r>
            <a:endParaRPr lang="en-US" altLang="zh-CN" sz="2400" dirty="0">
              <a:latin typeface="+mn-ea"/>
            </a:endParaRPr>
          </a:p>
          <a:p>
            <a:pPr marL="818858" lvl="2" indent="-361622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latin typeface="+mn-ea"/>
              </a:rPr>
              <a:t>功率消耗，峰值功耗、平均功耗、休眠功耗</a:t>
            </a: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我知道这些有什么用？</a:t>
            </a:r>
          </a:p>
        </p:txBody>
      </p:sp>
    </p:spTree>
    <p:extLst>
      <p:ext uri="{BB962C8B-B14F-4D97-AF65-F5344CB8AC3E}">
        <p14:creationId xmlns:p14="http://schemas.microsoft.com/office/powerpoint/2010/main" val="153018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 smtClean="0"/>
              <a:t>EGO1</a:t>
            </a:r>
            <a:r>
              <a:rPr lang="zh-CN" altLang="en-US" sz="3600" b="1" dirty="0" smtClean="0"/>
              <a:t>实验板</a:t>
            </a:r>
            <a:endParaRPr lang="zh-CN" altLang="en-US" sz="36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80774"/>
              </p:ext>
            </p:extLst>
          </p:nvPr>
        </p:nvGraphicFramePr>
        <p:xfrm>
          <a:off x="6797513" y="3688333"/>
          <a:ext cx="5616624" cy="334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944216"/>
                <a:gridCol w="720080"/>
                <a:gridCol w="2232248"/>
              </a:tblGrid>
              <a:tr h="5069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 dirty="0">
                          <a:effectLst/>
                        </a:rPr>
                        <a:t>编号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 dirty="0">
                          <a:effectLst/>
                        </a:rPr>
                        <a:t>描述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 dirty="0">
                          <a:effectLst/>
                        </a:rPr>
                        <a:t>编号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 dirty="0">
                          <a:effectLst/>
                        </a:rPr>
                        <a:t>描述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6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VGA</a:t>
                      </a:r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r>
                        <a:rPr lang="zh-CN" altLang="en-US" sz="1800" u="none" strike="noStrike">
                          <a:effectLst/>
                        </a:rPr>
                        <a:t>个按键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6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u="none" strike="noStrike" dirty="0">
                          <a:effectLst/>
                        </a:rPr>
                        <a:t>音频接口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r>
                        <a:rPr lang="zh-CN" altLang="en-US" sz="1800" u="none" strike="noStrike" dirty="0">
                          <a:effectLst/>
                        </a:rPr>
                        <a:t>个模拟电压输入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6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USB</a:t>
                      </a:r>
                      <a:r>
                        <a:rPr lang="zh-CN" altLang="en-US" sz="1800" u="none" strike="noStrike" dirty="0">
                          <a:effectLst/>
                        </a:rPr>
                        <a:t>转</a:t>
                      </a:r>
                      <a:r>
                        <a:rPr lang="en-US" sz="1800" u="none" strike="noStrike" dirty="0">
                          <a:effectLst/>
                        </a:rPr>
                        <a:t>UART</a:t>
                      </a:r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r>
                        <a:rPr lang="zh-CN" altLang="en-US" sz="1800" u="none" strike="noStrike" dirty="0">
                          <a:effectLst/>
                        </a:rPr>
                        <a:t>个</a:t>
                      </a:r>
                      <a:r>
                        <a:rPr lang="en-US" sz="1800" u="none" strike="noStrike" dirty="0">
                          <a:effectLst/>
                        </a:rPr>
                        <a:t>DAC</a:t>
                      </a:r>
                      <a:r>
                        <a:rPr lang="zh-CN" altLang="en-US" sz="1800" u="none" strike="noStrike" dirty="0">
                          <a:effectLst/>
                        </a:rPr>
                        <a:t>输出接口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6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USB</a:t>
                      </a:r>
                      <a:r>
                        <a:rPr lang="zh-CN" altLang="en-US" sz="1800" u="none" strike="noStrike" dirty="0">
                          <a:effectLst/>
                        </a:rPr>
                        <a:t>转</a:t>
                      </a:r>
                      <a:r>
                        <a:rPr lang="en-US" sz="1800" u="none" strike="noStrike" dirty="0">
                          <a:effectLst/>
                        </a:rPr>
                        <a:t>JTAG</a:t>
                      </a:r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SRAM</a:t>
                      </a:r>
                      <a:r>
                        <a:rPr lang="zh-CN" altLang="en-US" sz="1800" u="none" strike="noStrike" dirty="0">
                          <a:effectLst/>
                        </a:rPr>
                        <a:t>存储器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6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USB</a:t>
                      </a:r>
                      <a:r>
                        <a:rPr lang="zh-CN" altLang="en-US" sz="1800" u="none" strike="noStrike">
                          <a:effectLst/>
                        </a:rPr>
                        <a:t>转</a:t>
                      </a:r>
                      <a:r>
                        <a:rPr lang="en-US" sz="1800" u="none" strike="noStrike">
                          <a:effectLst/>
                        </a:rPr>
                        <a:t>PS2</a:t>
                      </a:r>
                      <a:r>
                        <a:rPr lang="zh-CN" altLang="en-US" sz="1800" u="none" strike="noStrike">
                          <a:effectLst/>
                        </a:rPr>
                        <a:t>接口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SPI FLASH</a:t>
                      </a:r>
                      <a:r>
                        <a:rPr lang="zh-CN" altLang="en-US" sz="1800" u="none" strike="noStrike" dirty="0">
                          <a:effectLst/>
                        </a:rPr>
                        <a:t>存储器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6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r>
                        <a:rPr lang="zh-CN" altLang="en-US" sz="1800" u="none" strike="noStrike">
                          <a:effectLst/>
                        </a:rPr>
                        <a:t>个</a:t>
                      </a:r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r>
                        <a:rPr lang="zh-CN" altLang="en-US" sz="1800" u="none" strike="noStrike">
                          <a:effectLst/>
                        </a:rPr>
                        <a:t>位数码管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u="none" strike="noStrike" dirty="0">
                          <a:effectLst/>
                        </a:rPr>
                        <a:t>蓝牙模块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6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r>
                        <a:rPr lang="zh-CN" altLang="en-US" sz="1800" u="none" strike="noStrike">
                          <a:effectLst/>
                        </a:rPr>
                        <a:t>个</a:t>
                      </a:r>
                      <a:r>
                        <a:rPr lang="en-US" sz="1800" u="none" strike="noStrike">
                          <a:effectLst/>
                        </a:rPr>
                        <a:t>LED</a:t>
                      </a:r>
                      <a:r>
                        <a:rPr lang="zh-CN" altLang="en-US" sz="1800" u="none" strike="noStrike">
                          <a:effectLst/>
                        </a:rPr>
                        <a:t>灯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u="none" strike="noStrike" dirty="0">
                          <a:effectLst/>
                        </a:rPr>
                        <a:t>通用扩展接口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419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u="none" strike="noStrike" dirty="0">
                          <a:effectLst/>
                        </a:rPr>
                        <a:t>8</a:t>
                      </a:r>
                      <a:r>
                        <a:rPr lang="zh-CN" altLang="en-US" sz="1800" u="none" strike="noStrike" dirty="0">
                          <a:effectLst/>
                        </a:rPr>
                        <a:t>个拔码开关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时钟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</a:tr>
              <a:tr h="1419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r>
                        <a:rPr lang="zh-CN" altLang="en-US" sz="1800" u="none" strike="noStrike" dirty="0">
                          <a:effectLst/>
                        </a:rPr>
                        <a:t>个</a:t>
                      </a:r>
                      <a:r>
                        <a:rPr lang="en-US" altLang="zh-CN" sz="1800" u="none" strike="noStrike" dirty="0">
                          <a:effectLst/>
                        </a:rPr>
                        <a:t>8</a:t>
                      </a:r>
                      <a:r>
                        <a:rPr lang="zh-CN" altLang="en-US" sz="1800" u="none" strike="noStrike" dirty="0">
                          <a:effectLst/>
                        </a:rPr>
                        <a:t>位</a:t>
                      </a:r>
                      <a:r>
                        <a:rPr lang="en-US" altLang="zh-CN" sz="1800" u="none" strike="noStrike" dirty="0">
                          <a:effectLst/>
                        </a:rPr>
                        <a:t>DIP</a:t>
                      </a:r>
                      <a:r>
                        <a:rPr lang="zh-CN" altLang="en-US" sz="1800" u="none" strike="noStrike" dirty="0">
                          <a:effectLst/>
                        </a:rPr>
                        <a:t>开关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36" y="808013"/>
            <a:ext cx="5996750" cy="3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0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671420" y="1012844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361622" indent="-361622">
              <a:lnSpc>
                <a:spcPts val="3375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531" dirty="0">
                <a:latin typeface="+mn-ea"/>
                <a:ea typeface="+mn-ea"/>
              </a:rPr>
              <a:t>FPGA</a:t>
            </a:r>
            <a:r>
              <a:rPr lang="zh-CN" altLang="en-US" sz="2531" dirty="0" smtClean="0">
                <a:latin typeface="+mn-ea"/>
                <a:ea typeface="+mn-ea"/>
              </a:rPr>
              <a:t>厂商</a:t>
            </a:r>
            <a:r>
              <a:rPr lang="en-US" altLang="zh-CN" sz="2531" dirty="0" smtClean="0">
                <a:latin typeface="+mn-ea"/>
                <a:ea typeface="+mn-ea"/>
              </a:rPr>
              <a:t>Xilinx</a:t>
            </a:r>
            <a:r>
              <a:rPr lang="zh-CN" altLang="en-US" sz="2531" dirty="0" smtClean="0">
                <a:latin typeface="+mn-ea"/>
                <a:ea typeface="+mn-ea"/>
              </a:rPr>
              <a:t>公司</a:t>
            </a:r>
            <a:r>
              <a:rPr lang="en-US" altLang="zh-CN" sz="2531" dirty="0">
                <a:latin typeface="+mn-ea"/>
                <a:ea typeface="+mn-ea"/>
              </a:rPr>
              <a:t>2012</a:t>
            </a:r>
            <a:r>
              <a:rPr lang="zh-CN" altLang="en-US" sz="2531" dirty="0">
                <a:latin typeface="+mn-ea"/>
                <a:ea typeface="+mn-ea"/>
              </a:rPr>
              <a:t>年发布的集成设计</a:t>
            </a:r>
            <a:r>
              <a:rPr lang="zh-CN" altLang="en-US" sz="2531" dirty="0" smtClean="0">
                <a:latin typeface="+mn-ea"/>
                <a:ea typeface="+mn-ea"/>
              </a:rPr>
              <a:t>环境</a:t>
            </a:r>
            <a:endParaRPr lang="zh-CN" altLang="en-US" sz="2531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 err="1" smtClean="0"/>
              <a:t>Vivado</a:t>
            </a:r>
            <a:r>
              <a:rPr lang="zh-CN" altLang="en-US" sz="3600" b="1" dirty="0" smtClean="0"/>
              <a:t>集成开发环境</a:t>
            </a:r>
            <a:endParaRPr lang="zh-CN" altLang="en-US" sz="36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295" y="1820556"/>
            <a:ext cx="9028126" cy="45516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26175" y="2279206"/>
            <a:ext cx="1426514" cy="398272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128070"/>
              </a:solidFill>
            </a:endParaRPr>
          </a:p>
          <a:p>
            <a:pPr algn="ctr"/>
            <a:endParaRPr lang="en-US" altLang="zh-CN" dirty="0">
              <a:solidFill>
                <a:srgbClr val="128070"/>
              </a:solidFill>
            </a:endParaRPr>
          </a:p>
          <a:p>
            <a:pPr algn="ctr"/>
            <a:endParaRPr lang="en-US" altLang="zh-CN" dirty="0">
              <a:solidFill>
                <a:srgbClr val="128070"/>
              </a:solidFill>
            </a:endParaRPr>
          </a:p>
          <a:p>
            <a:pPr algn="ctr"/>
            <a:endParaRPr lang="en-US" altLang="zh-CN" dirty="0">
              <a:solidFill>
                <a:srgbClr val="128070"/>
              </a:solidFill>
            </a:endParaRPr>
          </a:p>
          <a:p>
            <a:pPr algn="ctr"/>
            <a:endParaRPr lang="en-US" altLang="zh-CN" dirty="0">
              <a:solidFill>
                <a:srgbClr val="128070"/>
              </a:solidFill>
            </a:endParaRPr>
          </a:p>
          <a:p>
            <a:pPr algn="ctr"/>
            <a:endParaRPr lang="en-US" altLang="zh-CN" dirty="0">
              <a:solidFill>
                <a:srgbClr val="128070"/>
              </a:solidFill>
            </a:endParaRPr>
          </a:p>
          <a:p>
            <a:pPr algn="ctr"/>
            <a:r>
              <a:rPr lang="zh-CN" altLang="en-US" dirty="0">
                <a:solidFill>
                  <a:srgbClr val="128070"/>
                </a:solidFill>
              </a:rPr>
              <a:t>导览窗口</a:t>
            </a:r>
          </a:p>
        </p:txBody>
      </p:sp>
      <p:sp>
        <p:nvSpPr>
          <p:cNvPr id="12" name="矩形 11"/>
          <p:cNvSpPr/>
          <p:nvPr/>
        </p:nvSpPr>
        <p:spPr>
          <a:xfrm>
            <a:off x="3123809" y="2279206"/>
            <a:ext cx="1956766" cy="26416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源文件窗口</a:t>
            </a:r>
          </a:p>
        </p:txBody>
      </p:sp>
      <p:sp>
        <p:nvSpPr>
          <p:cNvPr id="13" name="矩形 12"/>
          <p:cNvSpPr/>
          <p:nvPr/>
        </p:nvSpPr>
        <p:spPr>
          <a:xfrm>
            <a:off x="5151695" y="2279206"/>
            <a:ext cx="5598160" cy="288544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设计文件输入窗口</a:t>
            </a:r>
          </a:p>
        </p:txBody>
      </p:sp>
      <p:sp>
        <p:nvSpPr>
          <p:cNvPr id="14" name="矩形 13"/>
          <p:cNvSpPr/>
          <p:nvPr/>
        </p:nvSpPr>
        <p:spPr>
          <a:xfrm>
            <a:off x="3231455" y="5256086"/>
            <a:ext cx="7493966" cy="1384575"/>
          </a:xfrm>
          <a:prstGeom prst="rect">
            <a:avLst/>
          </a:prstGeom>
          <a:noFill/>
          <a:ln w="19050">
            <a:solidFill>
              <a:srgbClr val="E94A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zh-CN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r>
              <a:rPr lang="zh-CN" alt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信息窗口</a:t>
            </a:r>
          </a:p>
        </p:txBody>
      </p:sp>
    </p:spTree>
    <p:extLst>
      <p:ext uri="{BB962C8B-B14F-4D97-AF65-F5344CB8AC3E}">
        <p14:creationId xmlns:p14="http://schemas.microsoft.com/office/powerpoint/2010/main" val="6324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017" y="1232743"/>
            <a:ext cx="2867025" cy="5695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62783" y="2925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104063" y="3118058"/>
            <a:ext cx="2218484" cy="0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467023" y="2183338"/>
            <a:ext cx="1940560" cy="926346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283" y="1390574"/>
            <a:ext cx="2867025" cy="125593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2923529" y="3798778"/>
            <a:ext cx="2399018" cy="0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68341" y="3614112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电路分析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279823" y="3722578"/>
            <a:ext cx="1097280" cy="0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283" y="3140164"/>
            <a:ext cx="2724642" cy="1192031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2839903" y="4376378"/>
            <a:ext cx="2407920" cy="0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322547" y="4150807"/>
            <a:ext cx="212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把代码转换成软件能读懂的文字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432222" y="4621462"/>
            <a:ext cx="955041" cy="284480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236" y="4519368"/>
            <a:ext cx="2126019" cy="97363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29183" y="5007818"/>
            <a:ext cx="1981200" cy="223520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50276" y="5098396"/>
            <a:ext cx="160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布局与布线，实现芯片内的资源连线</a:t>
            </a:r>
          </a:p>
        </p:txBody>
      </p:sp>
      <p:cxnSp>
        <p:nvCxnSpPr>
          <p:cNvPr id="19" name="直接箭头连接符 18"/>
          <p:cNvCxnSpPr>
            <a:stCxn id="18" idx="3"/>
          </p:cNvCxnSpPr>
          <p:nvPr/>
        </p:nvCxnSpPr>
        <p:spPr>
          <a:xfrm>
            <a:off x="7157904" y="5560061"/>
            <a:ext cx="1696719" cy="321517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1145" y="5720819"/>
            <a:ext cx="2570798" cy="900645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3673023" y="6171141"/>
            <a:ext cx="1412240" cy="187957"/>
          </a:xfrm>
          <a:prstGeom prst="straightConnector1">
            <a:avLst/>
          </a:prstGeom>
          <a:ln>
            <a:solidFill>
              <a:srgbClr val="F26482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06683" y="6154057"/>
            <a:ext cx="160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下载，烧录到芯片中</a:t>
            </a:r>
          </a:p>
        </p:txBody>
      </p:sp>
      <p:sp>
        <p:nvSpPr>
          <p:cNvPr id="23" name="任意多边形 2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 err="1" smtClean="0"/>
              <a:t>Vivado</a:t>
            </a:r>
            <a:r>
              <a:rPr lang="zh-CN" altLang="en-US" sz="3600" b="1" dirty="0" smtClean="0"/>
              <a:t>集成开发环境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436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18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477" y="1217782"/>
            <a:ext cx="11572875" cy="4773215"/>
          </a:xfrm>
        </p:spPr>
        <p:txBody>
          <a:bodyPr>
            <a:normAutofit/>
          </a:bodyPr>
          <a:lstStyle/>
          <a:p>
            <a:pPr marL="361622" indent="-36162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注意事项：</a:t>
            </a:r>
          </a:p>
          <a:p>
            <a:pPr marL="818860" lvl="1" indent="-36162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插拔接插件前请关闭电路板总开关，否则易损坏器件。 </a:t>
            </a:r>
          </a:p>
          <a:p>
            <a:pPr marL="818860" lvl="1" indent="-36162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防止</a:t>
            </a:r>
            <a:r>
              <a:rPr lang="zh-CN" altLang="en-US" dirty="0" smtClean="0">
                <a:latin typeface="+mn-ea"/>
              </a:rPr>
              <a:t>静电，使用后把板卡放到防静电袋中。</a:t>
            </a:r>
            <a:endParaRPr lang="zh-CN" altLang="en-US" dirty="0">
              <a:latin typeface="+mn-ea"/>
            </a:endParaRPr>
          </a:p>
          <a:p>
            <a:pPr marL="818860" lvl="1" indent="-36162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保持电路板的表面清洁。 </a:t>
            </a:r>
          </a:p>
          <a:p>
            <a:pPr marL="818860" lvl="1" indent="-36162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小心轻放，避免不必要的硬件损伤。</a:t>
            </a:r>
          </a:p>
          <a:p>
            <a:pPr marL="361622" indent="-361622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latin typeface="+mn-ea"/>
              </a:rPr>
              <a:t>用</a:t>
            </a:r>
            <a:r>
              <a:rPr lang="en-US" altLang="zh-CN" dirty="0">
                <a:latin typeface="+mn-ea"/>
              </a:rPr>
              <a:t>USB_JTAG</a:t>
            </a:r>
            <a:r>
              <a:rPr lang="zh-CN" altLang="en-US" dirty="0">
                <a:latin typeface="+mn-ea"/>
              </a:rPr>
              <a:t>线</a:t>
            </a:r>
            <a:r>
              <a:rPr lang="zh-CN" altLang="en-US" dirty="0" smtClean="0">
                <a:latin typeface="+mn-ea"/>
              </a:rPr>
              <a:t>将实验板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JTAG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J22</a:t>
            </a:r>
            <a:r>
              <a:rPr lang="zh-CN" altLang="en-US" dirty="0">
                <a:latin typeface="+mn-ea"/>
              </a:rPr>
              <a:t>）与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>
                <a:latin typeface="+mn-ea"/>
              </a:rPr>
              <a:t>机的</a:t>
            </a:r>
            <a:r>
              <a:rPr lang="en-US" altLang="zh-CN" dirty="0">
                <a:latin typeface="+mn-ea"/>
              </a:rPr>
              <a:t>USB</a:t>
            </a:r>
            <a:r>
              <a:rPr lang="zh-CN" altLang="en-US" dirty="0" smtClean="0">
                <a:latin typeface="+mn-ea"/>
              </a:rPr>
              <a:t>相连</a:t>
            </a:r>
            <a:endParaRPr lang="zh-CN" altLang="en-US" dirty="0">
              <a:latin typeface="+mn-ea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实验板使用</a:t>
            </a:r>
          </a:p>
        </p:txBody>
      </p:sp>
    </p:spTree>
    <p:extLst>
      <p:ext uri="{BB962C8B-B14F-4D97-AF65-F5344CB8AC3E}">
        <p14:creationId xmlns:p14="http://schemas.microsoft.com/office/powerpoint/2010/main" val="148021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200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实验一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VIVADO</a:t>
            </a: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工具与</a:t>
            </a:r>
            <a:r>
              <a:rPr lang="en-US" altLang="zh-CN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Verilog</a:t>
            </a: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语言的使用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32579" y="2134120"/>
            <a:ext cx="6793592" cy="119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课程</a:t>
            </a: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要求</a:t>
            </a: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1320985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熟悉 </a:t>
            </a:r>
            <a:r>
              <a:rPr lang="en-US" altLang="zh-CN" sz="2800" dirty="0" err="1">
                <a:latin typeface="+mn-ea"/>
                <a:ea typeface="+mn-ea"/>
              </a:rPr>
              <a:t>Vivado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的开发环境及开发流程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掌握 </a:t>
            </a:r>
            <a:r>
              <a:rPr lang="en-US" altLang="zh-CN" sz="2800" dirty="0" err="1">
                <a:latin typeface="+mn-ea"/>
                <a:ea typeface="+mn-ea"/>
              </a:rPr>
              <a:t>Vivado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中 </a:t>
            </a:r>
            <a:r>
              <a:rPr lang="en-US" altLang="zh-CN" sz="2800" dirty="0">
                <a:latin typeface="+mn-ea"/>
                <a:ea typeface="+mn-ea"/>
              </a:rPr>
              <a:t>Verilog HDL </a:t>
            </a:r>
            <a:r>
              <a:rPr lang="zh-CN" altLang="en-US" sz="2800" dirty="0">
                <a:latin typeface="+mn-ea"/>
                <a:ea typeface="+mn-ea"/>
              </a:rPr>
              <a:t>文本输入设计方法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熟悉 </a:t>
            </a:r>
            <a:r>
              <a:rPr lang="en-US" altLang="zh-CN" sz="2800" dirty="0"/>
              <a:t>EGO-1</a:t>
            </a:r>
            <a:r>
              <a:rPr lang="zh-CN" altLang="en-US" sz="2800" dirty="0" smtClean="0">
                <a:latin typeface="+mn-ea"/>
                <a:ea typeface="+mn-ea"/>
              </a:rPr>
              <a:t>实验</a:t>
            </a:r>
            <a:r>
              <a:rPr lang="zh-CN" altLang="en-US" sz="2800" dirty="0">
                <a:latin typeface="+mn-ea"/>
                <a:ea typeface="+mn-ea"/>
              </a:rPr>
              <a:t>板的功能和使用方法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学会可配置 </a:t>
            </a:r>
            <a:r>
              <a:rPr lang="en-US" altLang="zh-CN" sz="2800" dirty="0">
                <a:latin typeface="+mn-ea"/>
                <a:ea typeface="+mn-ea"/>
              </a:rPr>
              <a:t>IP </a:t>
            </a:r>
            <a:r>
              <a:rPr lang="zh-CN" altLang="en-US" sz="2800" dirty="0">
                <a:latin typeface="+mn-ea"/>
                <a:ea typeface="+mn-ea"/>
              </a:rPr>
              <a:t>核的设计与封装</a:t>
            </a:r>
            <a:r>
              <a:rPr lang="zh-CN" altLang="en-US" sz="2800" dirty="0" smtClean="0">
                <a:latin typeface="+mn-ea"/>
                <a:ea typeface="+mn-ea"/>
              </a:rPr>
              <a:t>方法</a:t>
            </a:r>
            <a:endParaRPr lang="zh-CN" altLang="en-US" sz="2531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实验目的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906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1320985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latin typeface="+mn-ea"/>
                <a:ea typeface="+mn-ea"/>
              </a:rPr>
              <a:t>EGO1</a:t>
            </a:r>
            <a:r>
              <a:rPr lang="zh-CN" altLang="en-US" sz="2800" dirty="0" smtClean="0">
                <a:latin typeface="+mn-ea"/>
                <a:ea typeface="+mn-ea"/>
              </a:rPr>
              <a:t>实验</a:t>
            </a:r>
            <a:r>
              <a:rPr lang="zh-CN" altLang="en-US" sz="2800" dirty="0">
                <a:latin typeface="+mn-ea"/>
                <a:ea typeface="+mn-ea"/>
              </a:rPr>
              <a:t>板上有 </a:t>
            </a:r>
            <a:r>
              <a:rPr lang="en-US" altLang="zh-CN" sz="2800" dirty="0">
                <a:latin typeface="+mn-ea"/>
                <a:ea typeface="+mn-ea"/>
              </a:rPr>
              <a:t>8</a:t>
            </a:r>
            <a:r>
              <a:rPr lang="en-US" altLang="zh-CN" sz="2800" dirty="0" smtClean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个拨码开关，其板上标注为 </a:t>
            </a:r>
            <a:r>
              <a:rPr lang="en-US" altLang="zh-CN" sz="2800" dirty="0" smtClean="0">
                <a:latin typeface="+mn-ea"/>
                <a:ea typeface="+mn-ea"/>
              </a:rPr>
              <a:t>SW7~SW0</a:t>
            </a:r>
            <a:r>
              <a:rPr lang="zh-CN" altLang="en-US" sz="2800" dirty="0">
                <a:latin typeface="+mn-ea"/>
                <a:ea typeface="+mn-ea"/>
              </a:rPr>
              <a:t>。用拨码开关作为数据输入，当开关拨到下档时，表示输入为 </a:t>
            </a:r>
            <a:r>
              <a:rPr lang="en-US" altLang="zh-CN" sz="2800" dirty="0">
                <a:latin typeface="+mn-ea"/>
                <a:ea typeface="+mn-ea"/>
              </a:rPr>
              <a:t>0</a:t>
            </a:r>
            <a:r>
              <a:rPr lang="zh-CN" altLang="en-US" sz="2800" dirty="0">
                <a:latin typeface="+mn-ea"/>
                <a:ea typeface="+mn-ea"/>
              </a:rPr>
              <a:t>，否则为 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控制实验板上的 </a:t>
            </a:r>
            <a:r>
              <a:rPr lang="en-US" altLang="zh-CN" sz="2800" dirty="0" smtClean="0">
                <a:latin typeface="+mn-ea"/>
                <a:ea typeface="+mn-ea"/>
              </a:rPr>
              <a:t>8</a:t>
            </a:r>
            <a:r>
              <a:rPr lang="zh-CN" altLang="en-US" sz="2800" dirty="0" smtClean="0">
                <a:latin typeface="+mn-ea"/>
                <a:ea typeface="+mn-ea"/>
              </a:rPr>
              <a:t>个 </a:t>
            </a:r>
            <a:r>
              <a:rPr lang="en-US" altLang="zh-CN" sz="2800" dirty="0">
                <a:latin typeface="+mn-ea"/>
                <a:ea typeface="+mn-ea"/>
              </a:rPr>
              <a:t>LED </a:t>
            </a:r>
            <a:r>
              <a:rPr lang="zh-CN" altLang="en-US" sz="2800" dirty="0" smtClean="0">
                <a:latin typeface="+mn-ea"/>
                <a:ea typeface="+mn-ea"/>
              </a:rPr>
              <a:t>灯，板</a:t>
            </a:r>
            <a:r>
              <a:rPr lang="zh-CN" altLang="en-US" sz="2800" dirty="0">
                <a:latin typeface="+mn-ea"/>
                <a:ea typeface="+mn-ea"/>
              </a:rPr>
              <a:t>上标号为 </a:t>
            </a:r>
            <a:r>
              <a:rPr lang="en-US" altLang="zh-CN" sz="2800" dirty="0" smtClean="0">
                <a:latin typeface="+mn-ea"/>
                <a:ea typeface="+mn-ea"/>
              </a:rPr>
              <a:t>D1</a:t>
            </a:r>
            <a:r>
              <a:rPr lang="en-US" altLang="zh-CN" sz="2800" dirty="0" smtClean="0">
                <a:latin typeface="+mn-ea"/>
              </a:rPr>
              <a:t>~D8</a:t>
            </a:r>
            <a:r>
              <a:rPr lang="zh-CN" altLang="en-US" sz="2800" dirty="0" smtClean="0">
                <a:latin typeface="+mn-ea"/>
                <a:ea typeface="+mn-ea"/>
              </a:rPr>
              <a:t>。</a:t>
            </a:r>
            <a:endParaRPr lang="zh-CN" altLang="en-US" sz="2800" dirty="0">
              <a:latin typeface="+mn-ea"/>
              <a:ea typeface="+mn-ea"/>
            </a:endParaRP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当 </a:t>
            </a:r>
            <a:r>
              <a:rPr lang="en-US" altLang="zh-CN" sz="2800" dirty="0">
                <a:latin typeface="+mn-ea"/>
                <a:ea typeface="+mn-ea"/>
              </a:rPr>
              <a:t>FPGA </a:t>
            </a:r>
            <a:r>
              <a:rPr lang="zh-CN" altLang="en-US" sz="2800" dirty="0">
                <a:latin typeface="+mn-ea"/>
                <a:ea typeface="+mn-ea"/>
              </a:rPr>
              <a:t>相应管脚的输出为高电平时，所连接的 </a:t>
            </a:r>
            <a:r>
              <a:rPr lang="en-US" altLang="zh-CN" sz="2800" dirty="0">
                <a:latin typeface="+mn-ea"/>
                <a:ea typeface="+mn-ea"/>
              </a:rPr>
              <a:t>LED </a:t>
            </a:r>
            <a:r>
              <a:rPr lang="zh-CN" altLang="en-US" sz="2800" dirty="0">
                <a:latin typeface="+mn-ea"/>
                <a:ea typeface="+mn-ea"/>
              </a:rPr>
              <a:t>灯被点亮，否则灯熄灭。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检查实验现象（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分）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实验题目一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9783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375" y="964353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Create Project	       </a:t>
            </a:r>
            <a:r>
              <a:rPr lang="zh-CN" altLang="en-US" sz="2800" dirty="0">
                <a:latin typeface="+mn-ea"/>
                <a:ea typeface="+mn-ea"/>
              </a:rPr>
              <a:t>创建项目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Add Sources	       	       </a:t>
            </a:r>
            <a:r>
              <a:rPr lang="zh-CN" altLang="en-US" sz="2800" dirty="0">
                <a:latin typeface="+mn-ea"/>
                <a:ea typeface="+mn-ea"/>
              </a:rPr>
              <a:t>添加源代码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3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Run Simulation	       </a:t>
            </a:r>
            <a:r>
              <a:rPr lang="zh-CN" altLang="en-US" sz="2800" dirty="0">
                <a:latin typeface="+mn-ea"/>
                <a:ea typeface="+mn-ea"/>
              </a:rPr>
              <a:t>仿真（添加</a:t>
            </a:r>
            <a:r>
              <a:rPr lang="en-US" altLang="zh-CN" sz="2800" dirty="0" err="1">
                <a:latin typeface="+mn-ea"/>
                <a:ea typeface="+mn-ea"/>
              </a:rPr>
              <a:t>testbench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4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Add constraints	       </a:t>
            </a:r>
            <a:r>
              <a:rPr lang="zh-CN" altLang="en-US" sz="2800" dirty="0">
                <a:latin typeface="+mn-ea"/>
                <a:ea typeface="+mn-ea"/>
              </a:rPr>
              <a:t>添加约束文件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5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Run Synthesis	       </a:t>
            </a:r>
            <a:r>
              <a:rPr lang="zh-CN" altLang="en-US" sz="2800" dirty="0">
                <a:latin typeface="+mn-ea"/>
                <a:ea typeface="+mn-ea"/>
              </a:rPr>
              <a:t>综合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6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Run Implement	       </a:t>
            </a:r>
            <a:r>
              <a:rPr lang="zh-CN" altLang="en-US" sz="2800" dirty="0">
                <a:latin typeface="+mn-ea"/>
                <a:ea typeface="+mn-ea"/>
              </a:rPr>
              <a:t>实现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7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Generate </a:t>
            </a:r>
            <a:r>
              <a:rPr lang="en-US" altLang="zh-CN" sz="2800" dirty="0" err="1">
                <a:latin typeface="+mn-ea"/>
                <a:ea typeface="+mn-ea"/>
              </a:rPr>
              <a:t>Bitsteam</a:t>
            </a:r>
            <a:r>
              <a:rPr lang="en-US" altLang="zh-CN" sz="2800" dirty="0">
                <a:latin typeface="+mn-ea"/>
                <a:ea typeface="+mn-ea"/>
              </a:rPr>
              <a:t>      </a:t>
            </a:r>
            <a:r>
              <a:rPr lang="zh-CN" altLang="en-US" sz="2800" dirty="0">
                <a:latin typeface="+mn-ea"/>
                <a:ea typeface="+mn-ea"/>
              </a:rPr>
              <a:t>产生比特流文件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  <a:ea typeface="+mn-ea"/>
              </a:rPr>
              <a:t>8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Open Hardware Manager     </a:t>
            </a:r>
            <a:r>
              <a:rPr lang="zh-CN" altLang="en-US" sz="2800" dirty="0">
                <a:latin typeface="+mn-ea"/>
                <a:ea typeface="+mn-ea"/>
              </a:rPr>
              <a:t>打开硬件、下载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实验步骤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259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1320985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使用 </a:t>
            </a:r>
            <a:r>
              <a:rPr lang="en-US" altLang="zh-CN" sz="2800" dirty="0">
                <a:latin typeface="+mn-ea"/>
                <a:ea typeface="+mn-ea"/>
              </a:rPr>
              <a:t>Verilog HDL </a:t>
            </a:r>
            <a:r>
              <a:rPr lang="zh-CN" altLang="en-US" sz="2800" dirty="0">
                <a:latin typeface="+mn-ea"/>
                <a:ea typeface="+mn-ea"/>
              </a:rPr>
              <a:t>语言的数据流描述方法设计一个数据宽度可在 </a:t>
            </a:r>
            <a:r>
              <a:rPr lang="en-US" altLang="zh-CN" sz="2800" dirty="0">
                <a:latin typeface="+mn-ea"/>
                <a:ea typeface="+mn-ea"/>
              </a:rPr>
              <a:t>1~32 </a:t>
            </a:r>
            <a:r>
              <a:rPr lang="zh-CN" altLang="en-US" sz="2800" dirty="0">
                <a:latin typeface="+mn-ea"/>
                <a:ea typeface="+mn-ea"/>
              </a:rPr>
              <a:t>之间变化，输入端口数可在 </a:t>
            </a:r>
            <a:r>
              <a:rPr lang="en-US" altLang="zh-CN" sz="2800" dirty="0">
                <a:latin typeface="+mn-ea"/>
                <a:ea typeface="+mn-ea"/>
              </a:rPr>
              <a:t>2~8 </a:t>
            </a:r>
            <a:r>
              <a:rPr lang="zh-CN" altLang="en-US" sz="2800" dirty="0">
                <a:latin typeface="+mn-ea"/>
                <a:ea typeface="+mn-ea"/>
              </a:rPr>
              <a:t>之间变化的与非门 </a:t>
            </a:r>
            <a:r>
              <a:rPr lang="en-US" altLang="zh-CN" sz="2800" dirty="0" err="1">
                <a:latin typeface="+mn-ea"/>
                <a:ea typeface="+mn-ea"/>
              </a:rPr>
              <a:t>nandgate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输入端 </a:t>
            </a:r>
            <a:r>
              <a:rPr lang="en-US" altLang="zh-CN" sz="2800" dirty="0">
                <a:latin typeface="+mn-ea"/>
                <a:ea typeface="+mn-ea"/>
              </a:rPr>
              <a:t>8 </a:t>
            </a:r>
            <a:r>
              <a:rPr lang="zh-CN" altLang="en-US" sz="2800" dirty="0">
                <a:latin typeface="+mn-ea"/>
                <a:ea typeface="+mn-ea"/>
              </a:rPr>
              <a:t>个，分别是</a:t>
            </a:r>
            <a:r>
              <a:rPr lang="en-US" altLang="zh-CN" sz="2800" dirty="0" err="1">
                <a:latin typeface="+mn-ea"/>
                <a:ea typeface="+mn-ea"/>
              </a:rPr>
              <a:t>a,b,c,d,e,f,g,h</a:t>
            </a:r>
            <a:r>
              <a:rPr lang="zh-CN" altLang="en-US" sz="2800" dirty="0">
                <a:latin typeface="+mn-ea"/>
                <a:ea typeface="+mn-ea"/>
              </a:rPr>
              <a:t>，输出端为 </a:t>
            </a:r>
            <a:r>
              <a:rPr lang="en-US" altLang="zh-CN" sz="2800" dirty="0">
                <a:latin typeface="+mn-ea"/>
                <a:ea typeface="+mn-ea"/>
              </a:rPr>
              <a:t>q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利用仿真来验证你的设计。并将该与非门封装成可配置输入端口数和数据宽度的“与非门”</a:t>
            </a:r>
            <a:r>
              <a:rPr lang="en-US" altLang="zh-CN" sz="2800" dirty="0">
                <a:latin typeface="+mn-ea"/>
                <a:ea typeface="+mn-ea"/>
              </a:rPr>
              <a:t>IP</a:t>
            </a:r>
            <a:r>
              <a:rPr lang="zh-CN" altLang="en-US" sz="2800" dirty="0">
                <a:latin typeface="+mn-ea"/>
                <a:ea typeface="+mn-ea"/>
              </a:rPr>
              <a:t>核。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提交仿真结果截图、工程文件、“与非门</a:t>
            </a:r>
            <a:r>
              <a:rPr lang="en-US" altLang="zh-CN" sz="2800" dirty="0">
                <a:latin typeface="+mn-ea"/>
                <a:ea typeface="+mn-ea"/>
              </a:rPr>
              <a:t>IP</a:t>
            </a:r>
            <a:r>
              <a:rPr lang="zh-CN" altLang="en-US" sz="2800" dirty="0">
                <a:latin typeface="+mn-ea"/>
                <a:ea typeface="+mn-ea"/>
              </a:rPr>
              <a:t>核”（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分）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实验题目二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535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375" y="964353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n-ea"/>
                <a:ea typeface="+mn-ea"/>
              </a:rPr>
              <a:t>IP</a:t>
            </a:r>
            <a:r>
              <a:rPr lang="zh-CN" altLang="en-US" sz="2800" dirty="0" smtClean="0">
                <a:latin typeface="+mn-ea"/>
                <a:ea typeface="+mn-ea"/>
              </a:rPr>
              <a:t>核全称</a:t>
            </a:r>
            <a:r>
              <a:rPr lang="zh-CN" altLang="en-US" sz="2800" dirty="0">
                <a:latin typeface="+mn-ea"/>
                <a:ea typeface="+mn-ea"/>
              </a:rPr>
              <a:t>知识产权核（</a:t>
            </a:r>
            <a:r>
              <a:rPr lang="en-US" altLang="zh-CN" sz="2800" dirty="0">
                <a:latin typeface="+mn-ea"/>
                <a:ea typeface="+mn-ea"/>
              </a:rPr>
              <a:t>intellectual property core</a:t>
            </a:r>
            <a:r>
              <a:rPr lang="zh-CN" altLang="en-US" sz="2800" dirty="0">
                <a:latin typeface="+mn-ea"/>
                <a:ea typeface="+mn-ea"/>
              </a:rPr>
              <a:t>），是指某一方提供的、形式为逻辑单元、芯片设计的可重用模块。</a:t>
            </a:r>
            <a:endParaRPr lang="en-US" altLang="zh-CN" sz="2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  <a:ea typeface="+mn-ea"/>
              </a:rPr>
              <a:t>IP</a:t>
            </a:r>
            <a:r>
              <a:rPr lang="zh-CN" altLang="en-US" sz="2800" dirty="0">
                <a:latin typeface="+mn-ea"/>
                <a:ea typeface="+mn-ea"/>
              </a:rPr>
              <a:t>核类似编程中的函数库，可以直接调用，非常方便，大大加快了开发速度。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什么是</a:t>
            </a:r>
            <a:r>
              <a:rPr lang="en-US" altLang="zh-CN" sz="3600" b="1" dirty="0"/>
              <a:t>IP</a:t>
            </a:r>
            <a:r>
              <a:rPr lang="zh-CN" altLang="en-US" sz="3600" b="1" dirty="0"/>
              <a:t>核？</a:t>
            </a:r>
          </a:p>
        </p:txBody>
      </p:sp>
    </p:spTree>
    <p:extLst>
      <p:ext uri="{BB962C8B-B14F-4D97-AF65-F5344CB8AC3E}">
        <p14:creationId xmlns:p14="http://schemas.microsoft.com/office/powerpoint/2010/main" val="349756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375" y="964353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2800" b="1" dirty="0"/>
              <a:t>创建并仿真 </a:t>
            </a:r>
            <a:r>
              <a:rPr lang="en-US" altLang="zh-CN" sz="2800" b="1" dirty="0" err="1"/>
              <a:t>nandgate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项目</a:t>
            </a:r>
            <a:endParaRPr lang="en-US" altLang="zh-CN" sz="2800" b="1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CN" sz="2800" b="1" dirty="0" err="1"/>
              <a:t>综合并封装</a:t>
            </a:r>
            <a:r>
              <a:rPr lang="en-US" altLang="zh-CN" sz="2800" b="1" dirty="0"/>
              <a:t> IP 核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实验步骤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575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学习目标</a:t>
            </a:r>
            <a:endParaRPr lang="zh-CN" altLang="en-US" sz="3600" b="1" dirty="0"/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884759" y="1757226"/>
            <a:ext cx="8229600" cy="4525963"/>
          </a:xfrm>
          <a:prstGeom prst="rect">
            <a:avLst/>
          </a:prstGeom>
        </p:spPr>
        <p:txBody>
          <a:bodyPr/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深入理解数字逻辑设计的理论知识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掌握</a:t>
            </a:r>
            <a:r>
              <a:rPr lang="en-US" altLang="zh-CN" sz="2400" dirty="0" smtClean="0"/>
              <a:t>Verilog</a:t>
            </a:r>
            <a:r>
              <a:rPr lang="zh-CN" altLang="en-US" sz="2400" dirty="0" smtClean="0"/>
              <a:t>数字设计基础知识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具备基于</a:t>
            </a:r>
            <a:r>
              <a:rPr lang="en-US" altLang="zh-CN" sz="2400" dirty="0" smtClean="0"/>
              <a:t>FPGA</a:t>
            </a:r>
            <a:r>
              <a:rPr lang="zh-CN" altLang="en-US" sz="2400" dirty="0" smtClean="0"/>
              <a:t>设计简单数字系统的能力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en-US" altLang="zh-CN" sz="2400" b="1" dirty="0" smtClean="0"/>
          </a:p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争取数逻拿到好成绩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为后续课程打好基础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zh-CN" altLang="en-US" dirty="0" smtClean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357367" y="2608213"/>
            <a:ext cx="5634627" cy="3709139"/>
            <a:chOff x="6861423" y="2680221"/>
            <a:chExt cx="5634627" cy="3709139"/>
          </a:xfrm>
        </p:grpSpPr>
        <p:sp>
          <p:nvSpPr>
            <p:cNvPr id="8" name="矩形 7"/>
            <p:cNvSpPr/>
            <p:nvPr/>
          </p:nvSpPr>
          <p:spPr>
            <a:xfrm>
              <a:off x="9309695" y="5885304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212E3C"/>
                  </a:solidFill>
                </a:rPr>
                <a:t>数字逻辑设计</a:t>
              </a:r>
              <a:endParaRPr lang="zh-CN" altLang="en-US" dirty="0">
                <a:solidFill>
                  <a:srgbClr val="212E3C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861423" y="5885304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212E3C"/>
                  </a:solidFill>
                </a:rPr>
                <a:t>汇编语言程序设计</a:t>
              </a:r>
              <a:endParaRPr lang="zh-CN" altLang="en-US" dirty="0">
                <a:solidFill>
                  <a:srgbClr val="212E3C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085559" y="5074145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212E3C"/>
                  </a:solidFill>
                </a:rPr>
                <a:t>计算机组成原理</a:t>
              </a:r>
              <a:endParaRPr lang="zh-CN" altLang="en-US" dirty="0">
                <a:solidFill>
                  <a:srgbClr val="212E3C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085559" y="4274155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212E3C"/>
                  </a:solidFill>
                </a:rPr>
                <a:t>计算机设计与实践</a:t>
              </a:r>
              <a:endParaRPr lang="zh-CN" altLang="en-US" dirty="0">
                <a:solidFill>
                  <a:srgbClr val="212E3C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082667" y="3472309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212E3C"/>
                  </a:solidFill>
                </a:rPr>
                <a:t>操作系统</a:t>
              </a:r>
              <a:endParaRPr lang="zh-CN" altLang="en-US" dirty="0">
                <a:solidFill>
                  <a:srgbClr val="212E3C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082667" y="2680221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计算机体系结构</a:t>
              </a:r>
            </a:p>
          </p:txBody>
        </p:sp>
        <p:sp>
          <p:nvSpPr>
            <p:cNvPr id="14" name="下箭头 13"/>
            <p:cNvSpPr/>
            <p:nvPr/>
          </p:nvSpPr>
          <p:spPr>
            <a:xfrm flipV="1">
              <a:off x="9042344" y="5586900"/>
              <a:ext cx="168878" cy="267343"/>
            </a:xfrm>
            <a:prstGeom prst="downArrow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下箭头 49"/>
            <p:cNvSpPr/>
            <p:nvPr/>
          </p:nvSpPr>
          <p:spPr>
            <a:xfrm flipV="1">
              <a:off x="9040761" y="4800548"/>
              <a:ext cx="168878" cy="267343"/>
            </a:xfrm>
            <a:prstGeom prst="downArrow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下箭头 50"/>
            <p:cNvSpPr/>
            <p:nvPr/>
          </p:nvSpPr>
          <p:spPr>
            <a:xfrm flipV="1">
              <a:off x="9040761" y="3997054"/>
              <a:ext cx="168878" cy="267343"/>
            </a:xfrm>
            <a:prstGeom prst="downArrow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下箭头 51"/>
            <p:cNvSpPr/>
            <p:nvPr/>
          </p:nvSpPr>
          <p:spPr>
            <a:xfrm flipV="1">
              <a:off x="9040761" y="3206614"/>
              <a:ext cx="168878" cy="267343"/>
            </a:xfrm>
            <a:prstGeom prst="downArrow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541943" y="591636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大二秋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541943" y="5126118"/>
              <a:ext cx="954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大二春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1541943" y="432067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大二夏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541943" y="352283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大三秋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1541943" y="27416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212E3C"/>
                  </a:solidFill>
                  <a:latin typeface="+mn-ea"/>
                  <a:ea typeface="+mn-ea"/>
                </a:rPr>
                <a:t>大三春</a:t>
              </a:r>
              <a:endParaRPr lang="zh-CN" altLang="en-US" sz="2000" dirty="0">
                <a:solidFill>
                  <a:srgbClr val="212E3C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07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实验内容</a:t>
            </a:r>
            <a:endParaRPr lang="zh-CN" altLang="en-US" sz="3600" b="1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20436"/>
              </p:ext>
            </p:extLst>
          </p:nvPr>
        </p:nvGraphicFramePr>
        <p:xfrm>
          <a:off x="734233" y="1960141"/>
          <a:ext cx="11650463" cy="405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174862"/>
                <a:gridCol w="864096"/>
                <a:gridCol w="4818026"/>
                <a:gridCol w="1497335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项目名称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学时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补充知识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关注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实验一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VIVADO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工具与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Verilog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语言的使用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硬件设备介绍、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VIVADO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工具介绍、封装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核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流程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实验二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加法器的设计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使用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核、模块实例化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流程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实验三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寄存器的设计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设计文件、仿真文件、约束文件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程序结构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实验四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段数码管控制的设计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总结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Debug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的方法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Debug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实验五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状态机的设计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状态机设计方法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综合设计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实验六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综合实验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系统设计方法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综合设计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3" name="内容占位符 2"/>
          <p:cNvSpPr txBox="1">
            <a:spLocks/>
          </p:cNvSpPr>
          <p:nvPr/>
        </p:nvSpPr>
        <p:spPr>
          <a:xfrm>
            <a:off x="733423" y="1192658"/>
            <a:ext cx="8820472" cy="4853136"/>
          </a:xfrm>
          <a:prstGeom prst="rect">
            <a:avLst/>
          </a:prstGeom>
        </p:spPr>
        <p:txBody>
          <a:bodyPr>
            <a:norm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实验学时：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学时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518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实验要求</a:t>
            </a:r>
            <a:endParaRPr lang="zh-CN" altLang="en-US" sz="36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56767" y="1096045"/>
            <a:ext cx="8820472" cy="4853136"/>
          </a:xfrm>
          <a:prstGeom prst="rect">
            <a:avLst/>
          </a:prstGeom>
        </p:spPr>
        <p:txBody>
          <a:bodyPr>
            <a:norm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实验成绩：共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、实验项目：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、实验报告（实验六）：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45080"/>
              </p:ext>
            </p:extLst>
          </p:nvPr>
        </p:nvGraphicFramePr>
        <p:xfrm>
          <a:off x="2684959" y="2536205"/>
          <a:ext cx="8784976" cy="429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160"/>
                <a:gridCol w="2701273"/>
                <a:gridCol w="936104"/>
                <a:gridCol w="1512168"/>
                <a:gridCol w="1512168"/>
                <a:gridCol w="936103"/>
              </a:tblGrid>
              <a:tr h="469553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项目名称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学时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现场检查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提交作业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总分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实验一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VIVADO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工具与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Verilog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语言的使用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实验二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加法器的设计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实验三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寄存器的设计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实验四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段数码管控制的设计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实验五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状态机的设计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实验六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综合实验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3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作业提交</a:t>
            </a:r>
            <a:endParaRPr lang="zh-CN" altLang="en-US" sz="36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84759" y="880021"/>
            <a:ext cx="8820472" cy="65527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400" dirty="0"/>
              <a:t>下周同一课程时间之前提交作业，否则视为未提交</a:t>
            </a:r>
            <a:endParaRPr lang="en-US" altLang="zh-CN" sz="3400" dirty="0"/>
          </a:p>
          <a:p>
            <a:pPr>
              <a:lnSpc>
                <a:spcPct val="150000"/>
              </a:lnSpc>
            </a:pPr>
            <a:r>
              <a:rPr lang="zh-CN" altLang="en-US" sz="3400" dirty="0">
                <a:solidFill>
                  <a:srgbClr val="FF0000"/>
                </a:solidFill>
              </a:rPr>
              <a:t>工程名</a:t>
            </a:r>
            <a:r>
              <a:rPr lang="en-US" altLang="zh-CN" sz="3400" dirty="0" smtClean="0">
                <a:solidFill>
                  <a:srgbClr val="FF0000"/>
                </a:solidFill>
              </a:rPr>
              <a:t>:</a:t>
            </a:r>
            <a:r>
              <a:rPr lang="zh-CN" altLang="en-US" sz="3400" dirty="0" smtClean="0">
                <a:solidFill>
                  <a:srgbClr val="FF0000"/>
                </a:solidFill>
              </a:rPr>
              <a:t>****</a:t>
            </a:r>
            <a:r>
              <a:rPr lang="en-US" altLang="zh-CN" sz="3400" dirty="0" smtClean="0">
                <a:solidFill>
                  <a:srgbClr val="FF0000"/>
                </a:solidFill>
              </a:rPr>
              <a:t>_</a:t>
            </a:r>
            <a:r>
              <a:rPr lang="zh-CN" altLang="en-US" sz="3400" dirty="0">
                <a:solidFill>
                  <a:srgbClr val="FF0000"/>
                </a:solidFill>
              </a:rPr>
              <a:t>学号后两位</a:t>
            </a:r>
            <a:endParaRPr lang="en-US" altLang="zh-CN" sz="3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400" dirty="0"/>
              <a:t>雷同双方不给分！！！！！</a:t>
            </a:r>
            <a:endParaRPr lang="en-US" altLang="zh-CN" sz="3400" dirty="0"/>
          </a:p>
          <a:p>
            <a:pPr>
              <a:lnSpc>
                <a:spcPct val="150000"/>
              </a:lnSpc>
            </a:pPr>
            <a:r>
              <a:rPr lang="zh-CN" altLang="en-US" sz="3400" dirty="0"/>
              <a:t>作业提交邮箱：</a:t>
            </a:r>
            <a:endParaRPr lang="en-US" altLang="zh-CN" sz="3400" dirty="0"/>
          </a:p>
          <a:p>
            <a:pPr lvl="1">
              <a:lnSpc>
                <a:spcPct val="150000"/>
              </a:lnSpc>
            </a:pPr>
            <a:r>
              <a:rPr lang="en-US" altLang="zh-CN" sz="2600" dirty="0" smtClean="0"/>
              <a:t>1</a:t>
            </a:r>
            <a:r>
              <a:rPr lang="zh-CN" altLang="en-US" sz="2600" dirty="0" smtClean="0"/>
              <a:t>班           </a:t>
            </a:r>
            <a:r>
              <a:rPr lang="en-US" altLang="zh-CN" sz="2600" dirty="0" smtClean="0"/>
              <a:t>592557467@qq.com          </a:t>
            </a:r>
            <a:r>
              <a:rPr lang="zh-CN" altLang="en-US" sz="2600" dirty="0" smtClean="0"/>
              <a:t>覃师兄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2</a:t>
            </a:r>
            <a:r>
              <a:rPr lang="zh-CN" altLang="en-US" sz="2600" dirty="0"/>
              <a:t>班   </a:t>
            </a: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1479305205@qq.com        </a:t>
            </a:r>
            <a:r>
              <a:rPr lang="zh-CN" altLang="en-US" sz="2600" dirty="0"/>
              <a:t>曹师兄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3</a:t>
            </a:r>
            <a:r>
              <a:rPr lang="zh-CN" altLang="en-US" sz="2600" dirty="0"/>
              <a:t>、</a:t>
            </a:r>
            <a:r>
              <a:rPr lang="en-US" altLang="zh-CN" sz="2600" dirty="0"/>
              <a:t>4</a:t>
            </a:r>
            <a:r>
              <a:rPr lang="zh-CN" altLang="en-US" sz="2600" dirty="0"/>
              <a:t>班    </a:t>
            </a:r>
            <a:r>
              <a:rPr lang="zh-CN" altLang="en-US" sz="2600" dirty="0" smtClean="0"/>
              <a:t>  </a:t>
            </a:r>
            <a:r>
              <a:rPr lang="en-US" altLang="zh-CN" sz="2600" dirty="0"/>
              <a:t>chnliupu@qq.com    </a:t>
            </a:r>
            <a:r>
              <a:rPr lang="en-US" altLang="zh-CN" sz="2600" dirty="0" smtClean="0"/>
              <a:t>          </a:t>
            </a:r>
            <a:r>
              <a:rPr lang="zh-CN" altLang="en-US" sz="2600" dirty="0" smtClean="0"/>
              <a:t>刘师兄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en-US" altLang="zh-CN" sz="2600" dirty="0" smtClean="0"/>
              <a:t>5</a:t>
            </a:r>
            <a:r>
              <a:rPr lang="zh-CN" altLang="en-US" sz="2600" dirty="0" smtClean="0"/>
              <a:t>班           </a:t>
            </a:r>
            <a:r>
              <a:rPr lang="en-US" altLang="zh-CN" sz="2600" dirty="0"/>
              <a:t>wpf76842172@163.com</a:t>
            </a:r>
            <a:r>
              <a:rPr lang="en-US" altLang="zh-CN" sz="2600" dirty="0" smtClean="0"/>
              <a:t>    </a:t>
            </a:r>
            <a:r>
              <a:rPr lang="zh-CN" altLang="en-US" sz="2600" dirty="0" smtClean="0"/>
              <a:t>吴师兄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en-US" altLang="zh-CN" sz="2600" dirty="0" smtClean="0"/>
              <a:t>6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7</a:t>
            </a:r>
            <a:r>
              <a:rPr lang="zh-CN" altLang="en-US" sz="2600" dirty="0" smtClean="0"/>
              <a:t>班      </a:t>
            </a:r>
            <a:r>
              <a:rPr lang="en-US" altLang="zh-CN" sz="2600" dirty="0" smtClean="0"/>
              <a:t>2679759356@qq.com       </a:t>
            </a:r>
            <a:r>
              <a:rPr lang="zh-CN" altLang="en-US" sz="2600" dirty="0" smtClean="0"/>
              <a:t>刘师兄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邮件命名规则</a:t>
            </a:r>
            <a:r>
              <a:rPr lang="zh-CN" altLang="en-US" sz="2600" dirty="0" smtClean="0"/>
              <a:t>：学</a:t>
            </a:r>
            <a:r>
              <a:rPr lang="zh-CN" altLang="en-US" sz="2600" dirty="0"/>
              <a:t>号</a:t>
            </a:r>
            <a:r>
              <a:rPr lang="en-US" altLang="zh-CN" sz="2600" dirty="0"/>
              <a:t>_</a:t>
            </a:r>
            <a:r>
              <a:rPr lang="zh-CN" altLang="en-US" sz="2600" dirty="0"/>
              <a:t>姓名</a:t>
            </a:r>
            <a:r>
              <a:rPr lang="en-US" altLang="zh-CN" sz="2600" dirty="0"/>
              <a:t>_</a:t>
            </a:r>
            <a:r>
              <a:rPr lang="zh-CN" altLang="en-US" sz="2600" dirty="0"/>
              <a:t>第几次实验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3400" dirty="0" err="1" smtClean="0"/>
              <a:t>Vivado</a:t>
            </a:r>
            <a:r>
              <a:rPr lang="zh-CN" altLang="en-US" sz="3400" dirty="0" smtClean="0"/>
              <a:t>版本：</a:t>
            </a:r>
            <a:endParaRPr lang="en-US" altLang="zh-CN" sz="3400" dirty="0" smtClean="0"/>
          </a:p>
          <a:p>
            <a:pPr lvl="1">
              <a:lnSpc>
                <a:spcPct val="150000"/>
              </a:lnSpc>
            </a:pPr>
            <a:r>
              <a:rPr lang="en-US" altLang="zh-CN" sz="2600" dirty="0" smtClean="0"/>
              <a:t>2018.3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 err="1" smtClean="0"/>
              <a:t>webpack</a:t>
            </a:r>
            <a:r>
              <a:rPr lang="zh-CN" altLang="en-US" sz="2600" dirty="0"/>
              <a:t>（无需</a:t>
            </a:r>
            <a:r>
              <a:rPr lang="en-US" altLang="zh-CN" sz="2600" dirty="0"/>
              <a:t>license</a:t>
            </a:r>
            <a:r>
              <a:rPr lang="zh-CN" altLang="en-US" sz="2600" dirty="0"/>
              <a:t>）</a:t>
            </a:r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6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学习资料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84759" y="880021"/>
            <a:ext cx="11593288" cy="6552728"/>
          </a:xfrm>
          <a:prstGeom prst="rect">
            <a:avLst/>
          </a:prstGeom>
        </p:spPr>
        <p:txBody>
          <a:bodyPr>
            <a:norm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硬件手册、操作视频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实验指导书、</a:t>
            </a:r>
            <a:r>
              <a:rPr lang="en-US" altLang="zh-CN" dirty="0"/>
              <a:t>PPT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参考书目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搭建你的数字积木</a:t>
            </a:r>
            <a:r>
              <a:rPr lang="en-US" altLang="zh-CN" dirty="0"/>
              <a:t>-</a:t>
            </a:r>
            <a:r>
              <a:rPr lang="zh-CN" altLang="en-US" dirty="0"/>
              <a:t>数字电路与逻辑设计（</a:t>
            </a:r>
            <a:r>
              <a:rPr lang="en-US" altLang="zh-CN" dirty="0"/>
              <a:t>Verilog </a:t>
            </a:r>
            <a:r>
              <a:rPr lang="en-US" altLang="zh-CN" dirty="0" err="1"/>
              <a:t>HDL&amp;Vivado</a:t>
            </a:r>
            <a:r>
              <a:rPr lang="zh-CN" altLang="en-US" dirty="0"/>
              <a:t>版）汤勇明、张圣清、陆佳华      清华大学出版社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Verilog</a:t>
            </a:r>
            <a:r>
              <a:rPr lang="zh-CN" altLang="en-US" dirty="0"/>
              <a:t>数字系统设计教程（第</a:t>
            </a:r>
            <a:r>
              <a:rPr lang="en-US" altLang="zh-CN" dirty="0"/>
              <a:t>3</a:t>
            </a:r>
            <a:r>
              <a:rPr lang="zh-CN" altLang="en-US" dirty="0"/>
              <a:t>版）夏宇闻      北京航空航天大学出版社</a:t>
            </a:r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0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32579" y="2134120"/>
            <a:ext cx="6793592" cy="119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硬件介绍</a:t>
            </a: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dirty="0" smtClean="0"/>
              <a:t>FPGA</a:t>
            </a:r>
            <a:endParaRPr lang="zh-CN" altLang="en-US" sz="36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84759" y="880021"/>
            <a:ext cx="11449272" cy="6552728"/>
          </a:xfrm>
          <a:prstGeom prst="rect">
            <a:avLst/>
          </a:prstGeom>
        </p:spPr>
        <p:txBody>
          <a:bodyPr>
            <a:norm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</a:pPr>
            <a:r>
              <a:rPr lang="en-US" altLang="zh-CN" sz="2400" dirty="0"/>
              <a:t>FPGA</a:t>
            </a:r>
            <a:r>
              <a:rPr lang="zh-CN" altLang="en-US" sz="2400" dirty="0"/>
              <a:t>是英文</a:t>
            </a:r>
            <a:r>
              <a:rPr lang="en-US" altLang="zh-CN" sz="2400" dirty="0" smtClean="0"/>
              <a:t>Field Programmable Gate Array</a:t>
            </a:r>
            <a:r>
              <a:rPr lang="zh-CN" altLang="en-US" sz="2400" dirty="0"/>
              <a:t>的缩写，即现场可编程门阵列</a:t>
            </a:r>
            <a:endParaRPr lang="en-US" altLang="zh-CN" sz="2400" dirty="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</a:pPr>
            <a:r>
              <a:rPr lang="en-US" altLang="zh-CN" sz="2400" dirty="0" smtClean="0"/>
              <a:t>FPGA</a:t>
            </a:r>
            <a:r>
              <a:rPr lang="zh-CN" altLang="en-US" sz="2400" dirty="0"/>
              <a:t>能完成任何数字器件的功能，上至高性能</a:t>
            </a:r>
            <a:r>
              <a:rPr lang="en-US" altLang="zh-CN" sz="2400" dirty="0"/>
              <a:t>CPU</a:t>
            </a:r>
            <a:r>
              <a:rPr lang="zh-CN" altLang="en-US" sz="2400" dirty="0"/>
              <a:t>，下至简单的</a:t>
            </a:r>
            <a:r>
              <a:rPr lang="en-US" altLang="zh-CN" sz="2400" dirty="0"/>
              <a:t>74</a:t>
            </a:r>
            <a:r>
              <a:rPr lang="zh-CN" altLang="en-US" sz="2400" dirty="0"/>
              <a:t>系列电路，都可以用</a:t>
            </a:r>
            <a:r>
              <a:rPr lang="en-US" altLang="zh-CN" sz="2400" dirty="0"/>
              <a:t>FPGA</a:t>
            </a:r>
            <a:r>
              <a:rPr lang="zh-CN" altLang="en-US" sz="2400" dirty="0"/>
              <a:t>来实现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</a:pPr>
            <a:endParaRPr lang="en-US" altLang="zh-CN" sz="24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</a:pPr>
            <a:endParaRPr lang="en-US" altLang="zh-CN" sz="2400" dirty="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</a:pPr>
            <a:endParaRPr lang="en-US" altLang="zh-CN" sz="24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</a:pPr>
            <a:endParaRPr lang="en-US" altLang="zh-CN" sz="2400" dirty="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</a:pPr>
            <a:endParaRPr lang="en-US" altLang="zh-CN" sz="24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</a:pPr>
            <a:endParaRPr lang="en-US" altLang="zh-CN" sz="2400" dirty="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部件</a:t>
            </a:r>
            <a:r>
              <a:rPr lang="en-US" altLang="zh-CN" sz="2400" dirty="0" smtClean="0"/>
              <a:t>-&gt;CPU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943" y="2392189"/>
            <a:ext cx="2749278" cy="28083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75" y="2392189"/>
            <a:ext cx="3041826" cy="2808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93471" y="5335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协处理器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84503" y="53352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嵌入式硬件算法加速</a:t>
            </a:r>
          </a:p>
        </p:txBody>
      </p:sp>
    </p:spTree>
    <p:extLst>
      <p:ext uri="{BB962C8B-B14F-4D97-AF65-F5344CB8AC3E}">
        <p14:creationId xmlns:p14="http://schemas.microsoft.com/office/powerpoint/2010/main" val="110112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1181</Words>
  <Application>Microsoft Office PowerPoint</Application>
  <PresentationFormat>自定义</PresentationFormat>
  <Paragraphs>332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华文中宋</vt:lpstr>
      <vt:lpstr>宋体</vt:lpstr>
      <vt:lpstr>微软雅黑</vt:lpstr>
      <vt:lpstr>Arial</vt:lpstr>
      <vt:lpstr>Calibri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Field－Programmable Gate Array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2016-09-20T02:06:25Z</dcterms:created>
  <dcterms:modified xsi:type="dcterms:W3CDTF">2019-11-04T13:44:50Z</dcterms:modified>
</cp:coreProperties>
</file>