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5"/>
  </p:notesMasterIdLst>
  <p:sldIdLst>
    <p:sldId id="2812" r:id="rId2"/>
    <p:sldId id="2823" r:id="rId3"/>
    <p:sldId id="2819" r:id="rId4"/>
    <p:sldId id="2820" r:id="rId5"/>
    <p:sldId id="2822" r:id="rId6"/>
    <p:sldId id="2821" r:id="rId7"/>
    <p:sldId id="2801" r:id="rId8"/>
    <p:sldId id="2816" r:id="rId9"/>
    <p:sldId id="2807" r:id="rId10"/>
    <p:sldId id="2803" r:id="rId11"/>
    <p:sldId id="2804" r:id="rId12"/>
    <p:sldId id="2824" r:id="rId13"/>
    <p:sldId id="2817" r:id="rId14"/>
  </p:sldIdLst>
  <p:sldSz cx="12858750" cy="723265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C"/>
    <a:srgbClr val="BFBFBF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2986" autoAdjust="0"/>
  </p:normalViewPr>
  <p:slideViewPr>
    <p:cSldViewPr>
      <p:cViewPr varScale="1">
        <p:scale>
          <a:sx n="110" d="100"/>
          <a:sy n="110" d="100"/>
        </p:scale>
        <p:origin x="636" y="96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2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5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7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3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5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8E6B7ADE-AEF9-4118-ACB1-01F24C8B3A8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3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file:///D:\digit_FPGA\add8\add8.srcs\sim_1\new\add8_sim.v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hyperlink" Target="file:///D:\digit_FPGA\add8\add8.srcs\constrs_1\new\add8.xdc" TargetMode="External"/><Relationship Id="rId5" Type="http://schemas.openxmlformats.org/officeDocument/2006/relationships/hyperlink" Target="file:///D:\digit_FPGA\add8\add8.srcs\sources_1\new\add8.v" TargetMode="Externa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实验一问题总结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1017453" y="1323846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zh-CN" altLang="en-US" sz="2800" dirty="0" smtClean="0">
                <a:latin typeface="+mn-ea"/>
                <a:ea typeface="+mn-ea"/>
              </a:rPr>
              <a:t>、补</a:t>
            </a:r>
            <a:r>
              <a:rPr lang="zh-CN" altLang="en-US" sz="2800" dirty="0">
                <a:latin typeface="+mn-ea"/>
                <a:ea typeface="+mn-ea"/>
              </a:rPr>
              <a:t>全模块设计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+mn-ea"/>
                <a:ea typeface="+mn-ea"/>
              </a:rPr>
              <a:t>2</a:t>
            </a:r>
            <a:r>
              <a:rPr lang="zh-CN" altLang="en-US" sz="2800" dirty="0" smtClean="0">
                <a:latin typeface="+mn-ea"/>
                <a:ea typeface="+mn-ea"/>
              </a:rPr>
              <a:t>、仿真</a:t>
            </a:r>
            <a:endParaRPr lang="zh-CN" altLang="en-US" sz="2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+mn-ea"/>
                <a:ea typeface="+mn-ea"/>
              </a:rPr>
              <a:t>3</a:t>
            </a:r>
            <a:r>
              <a:rPr lang="zh-CN" altLang="en-US" sz="2800" dirty="0" smtClean="0">
                <a:latin typeface="+mn-ea"/>
                <a:ea typeface="+mn-ea"/>
              </a:rPr>
              <a:t>、综合</a:t>
            </a:r>
            <a:endParaRPr lang="zh-CN" altLang="en-US" sz="2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+mn-ea"/>
                <a:ea typeface="+mn-ea"/>
              </a:rPr>
              <a:t>4</a:t>
            </a:r>
            <a:r>
              <a:rPr lang="zh-CN" altLang="en-US" sz="2800" dirty="0" smtClean="0">
                <a:latin typeface="+mn-ea"/>
                <a:ea typeface="+mn-ea"/>
              </a:rPr>
              <a:t>、封装</a:t>
            </a:r>
            <a:endParaRPr lang="en-US" altLang="zh-CN" sz="2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+mn-ea"/>
                <a:ea typeface="+mn-ea"/>
              </a:rPr>
              <a:t>5</a:t>
            </a:r>
            <a:r>
              <a:rPr lang="zh-CN" altLang="en-US" sz="2800" dirty="0" smtClean="0">
                <a:latin typeface="+mn-ea"/>
                <a:ea typeface="+mn-ea"/>
              </a:rPr>
              <a:t>、不用</a:t>
            </a:r>
            <a:r>
              <a:rPr lang="zh-CN" altLang="en-US" sz="2800" dirty="0">
                <a:latin typeface="+mn-ea"/>
                <a:ea typeface="+mn-ea"/>
              </a:rPr>
              <a:t>设置参数，跳过</a:t>
            </a:r>
            <a:r>
              <a:rPr lang="zh-CN" altLang="en-US" sz="2800" dirty="0" smtClean="0">
                <a:latin typeface="+mn-ea"/>
                <a:ea typeface="+mn-ea"/>
              </a:rPr>
              <a:t>参数设置</a:t>
            </a:r>
            <a:r>
              <a:rPr lang="en-US" altLang="zh-CN" sz="2800" dirty="0" smtClean="0">
                <a:latin typeface="+mn-ea"/>
                <a:ea typeface="+mn-ea"/>
              </a:rPr>
              <a:t>(P19-P21)</a:t>
            </a:r>
            <a:r>
              <a:rPr lang="zh-CN" altLang="en-US" sz="2800" dirty="0" smtClean="0">
                <a:latin typeface="+mn-ea"/>
                <a:ea typeface="+mn-ea"/>
              </a:rPr>
              <a:t>的</a:t>
            </a:r>
            <a:r>
              <a:rPr lang="zh-CN" altLang="en-US" sz="2800" dirty="0">
                <a:latin typeface="+mn-ea"/>
                <a:ea typeface="+mn-ea"/>
              </a:rPr>
              <a:t>部分</a:t>
            </a:r>
            <a:r>
              <a:rPr lang="zh-CN" altLang="en-US" sz="2800" dirty="0" smtClean="0">
                <a:latin typeface="+mn-ea"/>
                <a:ea typeface="+mn-ea"/>
              </a:rPr>
              <a:t>到</a:t>
            </a:r>
            <a:r>
              <a:rPr lang="en-US" altLang="zh-CN" sz="2800" dirty="0" smtClean="0">
                <a:latin typeface="+mn-ea"/>
                <a:ea typeface="+mn-ea"/>
              </a:rPr>
              <a:t>P22</a:t>
            </a:r>
            <a:r>
              <a:rPr lang="zh-CN" altLang="en-US" sz="2800" dirty="0" smtClean="0">
                <a:latin typeface="+mn-ea"/>
                <a:ea typeface="+mn-ea"/>
              </a:rPr>
              <a:t>开始的</a:t>
            </a:r>
            <a:r>
              <a:rPr lang="zh-CN" altLang="en-US" sz="2800" dirty="0">
                <a:latin typeface="+mn-ea"/>
                <a:ea typeface="+mn-ea"/>
              </a:rPr>
              <a:t>最后一步，</a:t>
            </a:r>
            <a:r>
              <a:rPr lang="en-US" altLang="zh-CN" sz="2800" dirty="0">
                <a:latin typeface="+mn-ea"/>
                <a:ea typeface="+mn-ea"/>
              </a:rPr>
              <a:t>Review and Package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/>
              <a:t>1</a:t>
            </a:r>
            <a:r>
              <a:rPr lang="zh-CN" altLang="en-US" sz="3600" b="1" dirty="0"/>
              <a:t>位全加器封装</a:t>
            </a:r>
            <a:r>
              <a:rPr lang="en-US" altLang="zh-CN" sz="3600" b="1" dirty="0"/>
              <a:t>IP</a:t>
            </a:r>
            <a:r>
              <a:rPr lang="zh-CN" altLang="en-US" sz="3600" b="1" dirty="0"/>
              <a:t>核的流程</a:t>
            </a:r>
          </a:p>
        </p:txBody>
      </p:sp>
    </p:spTree>
    <p:extLst>
      <p:ext uri="{BB962C8B-B14F-4D97-AF65-F5344CB8AC3E}">
        <p14:creationId xmlns:p14="http://schemas.microsoft.com/office/powerpoint/2010/main" val="229783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/>
              <a:t>4 </a:t>
            </a:r>
            <a:r>
              <a:rPr lang="zh-CN" altLang="en-US" sz="3600" b="1" dirty="0"/>
              <a:t>位二进制超前进位全加器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48" y="1789282"/>
            <a:ext cx="4536504" cy="234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3" y="1748690"/>
            <a:ext cx="42291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5"/>
          <p:cNvSpPr txBox="1"/>
          <p:nvPr/>
        </p:nvSpPr>
        <p:spPr>
          <a:xfrm>
            <a:off x="1676847" y="476540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74LS283</a:t>
            </a:r>
            <a:r>
              <a:rPr lang="zh-CN" altLang="en-US" sz="3200" b="1" dirty="0" smtClean="0"/>
              <a:t>管脚排列图</a:t>
            </a:r>
            <a:endParaRPr lang="zh-CN" altLang="en-US" sz="3200" b="1" dirty="0"/>
          </a:p>
        </p:txBody>
      </p:sp>
      <p:sp>
        <p:nvSpPr>
          <p:cNvPr id="13" name="TextBox 8"/>
          <p:cNvSpPr txBox="1"/>
          <p:nvPr/>
        </p:nvSpPr>
        <p:spPr>
          <a:xfrm>
            <a:off x="7578734" y="476540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74LS283</a:t>
            </a:r>
            <a:r>
              <a:rPr lang="zh-CN" altLang="en-US" sz="3200" b="1" dirty="0"/>
              <a:t>实物图</a:t>
            </a:r>
          </a:p>
        </p:txBody>
      </p:sp>
    </p:spTree>
    <p:extLst>
      <p:ext uri="{BB962C8B-B14F-4D97-AF65-F5344CB8AC3E}">
        <p14:creationId xmlns:p14="http://schemas.microsoft.com/office/powerpoint/2010/main" val="26259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 smtClean="0"/>
              <a:t>4</a:t>
            </a:r>
            <a:r>
              <a:rPr lang="zh-CN" altLang="en-US" sz="3600" b="1" dirty="0" smtClean="0"/>
              <a:t>位</a:t>
            </a:r>
            <a:r>
              <a:rPr lang="zh-CN" altLang="en-US" sz="3600" b="1" dirty="0"/>
              <a:t>全加器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832" y="4612532"/>
            <a:ext cx="6624736" cy="1971258"/>
          </a:xfrm>
          <a:prstGeom prst="rect">
            <a:avLst/>
          </a:prstGeom>
        </p:spPr>
      </p:pic>
      <p:sp>
        <p:nvSpPr>
          <p:cNvPr id="12" name="Rectangle 6"/>
          <p:cNvSpPr txBox="1">
            <a:spLocks noRot="1" noChangeArrowheads="1"/>
          </p:cNvSpPr>
          <p:nvPr/>
        </p:nvSpPr>
        <p:spPr>
          <a:xfrm>
            <a:off x="1244799" y="964353"/>
            <a:ext cx="11828821" cy="4276634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/>
              <a:t>module add4(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input </a:t>
            </a:r>
            <a:r>
              <a:rPr lang="en-US" altLang="zh-CN" sz="2400" b="1" dirty="0" smtClean="0"/>
              <a:t>[3:0</a:t>
            </a:r>
            <a:r>
              <a:rPr lang="en-US" altLang="zh-CN" sz="2400" b="1" dirty="0"/>
              <a:t>] a,	//</a:t>
            </a:r>
            <a:r>
              <a:rPr lang="en-US" altLang="zh-CN" sz="2400" b="1" dirty="0" err="1"/>
              <a:t>被加数</a:t>
            </a:r>
            <a:r>
              <a:rPr lang="en-US" altLang="zh-CN" sz="2400" b="1" dirty="0"/>
              <a:t> 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input </a:t>
            </a:r>
            <a:r>
              <a:rPr lang="en-US" altLang="zh-CN" sz="2400" b="1" dirty="0" smtClean="0"/>
              <a:t>[3:0</a:t>
            </a:r>
            <a:r>
              <a:rPr lang="en-US" altLang="zh-CN" sz="2400" b="1" dirty="0"/>
              <a:t>] b,	//</a:t>
            </a:r>
            <a:r>
              <a:rPr lang="en-US" altLang="zh-CN" sz="2400" b="1" dirty="0" err="1"/>
              <a:t>加数</a:t>
            </a:r>
            <a:r>
              <a:rPr lang="en-US" altLang="zh-CN" sz="2400" b="1" dirty="0"/>
              <a:t> 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input </a:t>
            </a:r>
            <a:r>
              <a:rPr lang="en-US" altLang="zh-CN" sz="2400" b="1" dirty="0" err="1"/>
              <a:t>cin</a:t>
            </a:r>
            <a:r>
              <a:rPr lang="en-US" altLang="zh-CN" sz="2400" b="1" dirty="0"/>
              <a:t>,	//</a:t>
            </a:r>
            <a:r>
              <a:rPr lang="en-US" altLang="zh-CN" sz="2400" b="1" dirty="0" err="1"/>
              <a:t>低位进位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output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,	//</a:t>
            </a:r>
            <a:r>
              <a:rPr lang="en-US" altLang="zh-CN" sz="2400" b="1" dirty="0" err="1"/>
              <a:t>进位</a:t>
            </a:r>
            <a:r>
              <a:rPr lang="en-US" altLang="zh-CN" sz="2400" b="1" dirty="0"/>
              <a:t> 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output </a:t>
            </a:r>
            <a:r>
              <a:rPr lang="en-US" altLang="zh-CN" sz="2400" b="1" dirty="0" smtClean="0"/>
              <a:t>[3:0</a:t>
            </a:r>
            <a:r>
              <a:rPr lang="en-US" altLang="zh-CN" sz="2400" b="1" dirty="0"/>
              <a:t>] sum </a:t>
            </a:r>
            <a:r>
              <a:rPr lang="en-US" altLang="zh-CN" sz="2400" b="1" dirty="0" smtClean="0"/>
              <a:t> //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 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);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wire </a:t>
            </a:r>
            <a:r>
              <a:rPr lang="en-US" altLang="zh-CN" sz="2400" b="1" dirty="0" smtClean="0"/>
              <a:t>[2:0</a:t>
            </a:r>
            <a:r>
              <a:rPr lang="en-US" altLang="zh-CN" sz="2400" b="1" dirty="0"/>
              <a:t>] scout;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fulladd1 f0(a[0],b[0],</a:t>
            </a:r>
            <a:r>
              <a:rPr lang="en-US" altLang="zh-CN" sz="2400" b="1" dirty="0" err="1">
                <a:solidFill>
                  <a:srgbClr val="FF0000"/>
                </a:solidFill>
              </a:rPr>
              <a:t>cin,sum</a:t>
            </a:r>
            <a:r>
              <a:rPr lang="en-US" altLang="zh-CN" sz="2400" b="1" dirty="0">
                <a:solidFill>
                  <a:srgbClr val="FF0000"/>
                </a:solidFill>
              </a:rPr>
              <a:t>[0],scout[0]);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en-US" altLang="zh-CN" sz="2400" b="1" u="sng" dirty="0"/>
              <a:t>……//  </a:t>
            </a:r>
            <a:r>
              <a:rPr lang="zh-CN" altLang="zh-CN" sz="2400" b="1" u="sng" dirty="0"/>
              <a:t>请将此部分完善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 err="1" smtClean="0"/>
              <a:t>endmodule</a:t>
            </a:r>
            <a:endParaRPr lang="en-US" altLang="zh-CN" sz="2400" b="1" dirty="0" smtClean="0"/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653511" y="6583790"/>
            <a:ext cx="8229600" cy="679643"/>
          </a:xfrm>
          <a:prstGeom prst="rect">
            <a:avLst/>
          </a:prstGeom>
        </p:spPr>
        <p:txBody>
          <a:bodyPr/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4</a:t>
            </a:r>
            <a:r>
              <a:rPr lang="zh-CN" altLang="zh-CN" dirty="0"/>
              <a:t>位加法器框图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09495" y="916560"/>
            <a:ext cx="642937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module fulladd1(</a:t>
            </a:r>
            <a:endParaRPr lang="zh-CN" altLang="zh-CN" sz="2400" b="1" i="1" dirty="0">
              <a:solidFill>
                <a:srgbClr val="FF0000"/>
              </a:solidFill>
            </a:endParaRP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	input a,	//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被加数</a:t>
            </a:r>
            <a:r>
              <a:rPr lang="en-US" altLang="zh-CN" sz="2400" b="1" i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ai</a:t>
            </a:r>
            <a:endParaRPr lang="zh-CN" altLang="zh-CN" sz="2400" b="1" i="1" dirty="0">
              <a:solidFill>
                <a:srgbClr val="FF0000"/>
              </a:solidFill>
            </a:endParaRP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	input b,	//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加数</a:t>
            </a:r>
            <a:r>
              <a:rPr lang="en-US" altLang="zh-CN" sz="2400" b="1" i="1" dirty="0">
                <a:solidFill>
                  <a:srgbClr val="FF0000"/>
                </a:solidFill>
              </a:rPr>
              <a:t> bi</a:t>
            </a:r>
            <a:endParaRPr lang="zh-CN" altLang="zh-CN" sz="2400" b="1" i="1" dirty="0">
              <a:solidFill>
                <a:srgbClr val="FF0000"/>
              </a:solidFill>
            </a:endParaRP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	input 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cin</a:t>
            </a:r>
            <a:r>
              <a:rPr lang="en-US" altLang="zh-CN" sz="2400" b="1" i="1" dirty="0">
                <a:solidFill>
                  <a:srgbClr val="FF0000"/>
                </a:solidFill>
              </a:rPr>
              <a:t>,	//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低位进位位</a:t>
            </a:r>
            <a:r>
              <a:rPr lang="en-US" altLang="zh-CN" sz="2400" b="1" i="1" dirty="0">
                <a:solidFill>
                  <a:srgbClr val="FF0000"/>
                </a:solidFill>
              </a:rPr>
              <a:t> ci</a:t>
            </a:r>
            <a:endParaRPr lang="zh-CN" altLang="zh-CN" sz="2400" b="1" i="1" dirty="0">
              <a:solidFill>
                <a:srgbClr val="FF0000"/>
              </a:solidFill>
            </a:endParaRP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	output sum,	//和 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sumi</a:t>
            </a:r>
            <a:endParaRPr lang="zh-CN" altLang="zh-CN" sz="2400" b="1" i="1" dirty="0">
              <a:solidFill>
                <a:srgbClr val="FF0000"/>
              </a:solidFill>
            </a:endParaRP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	output 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cout</a:t>
            </a:r>
            <a:r>
              <a:rPr lang="en-US" altLang="zh-CN" sz="2400" b="1" i="1" dirty="0">
                <a:solidFill>
                  <a:srgbClr val="FF0000"/>
                </a:solidFill>
              </a:rPr>
              <a:t>	//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高位进位位</a:t>
            </a:r>
            <a:r>
              <a:rPr lang="en-US" altLang="zh-CN" sz="2400" b="1" i="1" dirty="0">
                <a:solidFill>
                  <a:srgbClr val="FF0000"/>
                </a:solidFill>
              </a:rPr>
              <a:t> ci+1</a:t>
            </a:r>
            <a:endParaRPr lang="zh-CN" altLang="zh-CN" sz="2400" b="1" i="1" dirty="0">
              <a:solidFill>
                <a:srgbClr val="FF0000"/>
              </a:solidFill>
            </a:endParaRP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	);</a:t>
            </a:r>
            <a:endParaRPr lang="zh-CN" altLang="zh-CN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069335" y="2406567"/>
            <a:ext cx="2304256" cy="152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7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605605" y="880021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多路选择器（</a:t>
            </a:r>
            <a:r>
              <a:rPr lang="en-US" altLang="zh-CN" sz="2800" dirty="0">
                <a:latin typeface="+mn-ea"/>
                <a:ea typeface="+mn-ea"/>
              </a:rPr>
              <a:t>4</a:t>
            </a:r>
            <a:r>
              <a:rPr lang="zh-CN" altLang="en-US" sz="2800" dirty="0">
                <a:latin typeface="+mn-ea"/>
                <a:ea typeface="+mn-ea"/>
              </a:rPr>
              <a:t>选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译码器（</a:t>
            </a:r>
            <a:r>
              <a:rPr lang="en-US" altLang="zh-CN" sz="2800" dirty="0">
                <a:latin typeface="+mn-ea"/>
                <a:ea typeface="+mn-ea"/>
              </a:rPr>
              <a:t>3-8</a:t>
            </a:r>
            <a:r>
              <a:rPr lang="zh-CN" altLang="en-US" sz="2800" dirty="0">
                <a:latin typeface="+mn-ea"/>
                <a:ea typeface="+mn-ea"/>
              </a:rPr>
              <a:t>译码器）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4153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11" y="1271064"/>
            <a:ext cx="6379235" cy="3713413"/>
          </a:xfrm>
          <a:prstGeom prst="rect">
            <a:avLst/>
          </a:prstGeom>
        </p:spPr>
      </p:pic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问题一 板子连不上怎么办？</a:t>
            </a:r>
            <a:endParaRPr lang="zh-CN" altLang="en-US" sz="36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391" y="1274827"/>
            <a:ext cx="5848045" cy="370965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859840" y="2275016"/>
            <a:ext cx="216024" cy="288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72791" y="5469790"/>
            <a:ext cx="381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lt"/>
                <a:ea typeface="+mn-ea"/>
              </a:rPr>
              <a:t>换</a:t>
            </a:r>
            <a:r>
              <a:rPr lang="en-US" altLang="zh-CN" sz="2800" b="1" dirty="0">
                <a:latin typeface="+mn-lt"/>
                <a:ea typeface="+mn-ea"/>
              </a:rPr>
              <a:t>USB</a:t>
            </a:r>
            <a:r>
              <a:rPr lang="zh-CN" altLang="en-US" sz="2800" b="1" dirty="0">
                <a:latin typeface="+mn-lt"/>
                <a:ea typeface="+mn-ea"/>
              </a:rPr>
              <a:t>接口、重启电脑</a:t>
            </a:r>
          </a:p>
        </p:txBody>
      </p:sp>
    </p:spTree>
    <p:extLst>
      <p:ext uri="{BB962C8B-B14F-4D97-AF65-F5344CB8AC3E}">
        <p14:creationId xmlns:p14="http://schemas.microsoft.com/office/powerpoint/2010/main" val="22575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问题二 关于流程</a:t>
            </a:r>
            <a:endParaRPr lang="zh-CN" altLang="en-US" sz="36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84759" y="952029"/>
            <a:ext cx="9865096" cy="57606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Create Project	       </a:t>
            </a:r>
            <a:r>
              <a:rPr lang="zh-CN" altLang="en-US" b="1" dirty="0" smtClean="0"/>
              <a:t>创建项目</a:t>
            </a:r>
            <a:endParaRPr lang="en-US" altLang="zh-CN" b="1" dirty="0" smtClean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Add Sources	       </a:t>
            </a:r>
            <a:r>
              <a:rPr lang="zh-CN" altLang="en-US" b="1" dirty="0" smtClean="0"/>
              <a:t>添加源代码</a:t>
            </a:r>
            <a:endParaRPr lang="en-US" altLang="zh-CN" b="1" dirty="0" smtClean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Run Simulation	       </a:t>
            </a:r>
            <a:r>
              <a:rPr lang="zh-CN" altLang="en-US" b="1" dirty="0" smtClean="0"/>
              <a:t>仿真（添加</a:t>
            </a:r>
            <a:r>
              <a:rPr lang="en-US" altLang="zh-CN" b="1" dirty="0" err="1" smtClean="0"/>
              <a:t>testbench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Add constraints	       </a:t>
            </a:r>
            <a:r>
              <a:rPr lang="zh-CN" altLang="en-US" b="1" dirty="0" smtClean="0">
                <a:solidFill>
                  <a:srgbClr val="FF0000"/>
                </a:solidFill>
              </a:rPr>
              <a:t>添加约束文件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Run Synthesis	       </a:t>
            </a:r>
            <a:r>
              <a:rPr lang="zh-CN" altLang="en-US" b="1" dirty="0" smtClean="0"/>
              <a:t>综合</a:t>
            </a:r>
            <a:endParaRPr lang="en-US" altLang="zh-CN" b="1" dirty="0" smtClean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Run Implement	       </a:t>
            </a:r>
            <a:r>
              <a:rPr lang="zh-CN" altLang="en-US" b="1" dirty="0" smtClean="0"/>
              <a:t>实现</a:t>
            </a:r>
            <a:endParaRPr lang="en-US" altLang="zh-CN" b="1" dirty="0" smtClean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dirty="0" smtClean="0"/>
              <a:t>7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Generate </a:t>
            </a:r>
            <a:r>
              <a:rPr lang="en-US" altLang="zh-CN" b="1" dirty="0" err="1" smtClean="0"/>
              <a:t>Bitsteam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产生比特流文件</a:t>
            </a:r>
            <a:endParaRPr lang="en-US" altLang="zh-CN" b="1" dirty="0" smtClean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dirty="0" smtClean="0"/>
              <a:t>8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Open Hardware Manager     </a:t>
            </a:r>
            <a:r>
              <a:rPr lang="zh-CN" altLang="en-US" b="1" dirty="0" smtClean="0"/>
              <a:t>打开硬件、下载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569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44799" y="808013"/>
            <a:ext cx="10081120" cy="58326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file: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 err="1"/>
              <a:t>project_name.xpr</a:t>
            </a:r>
            <a:r>
              <a:rPr lang="en-US" altLang="zh-CN" b="1" dirty="0"/>
              <a:t>        </a:t>
            </a:r>
            <a:r>
              <a:rPr lang="zh-CN" altLang="en-US" b="1" dirty="0"/>
              <a:t>工程文件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b="1" dirty="0" err="1"/>
              <a:t>vivado.jou</a:t>
            </a:r>
            <a:r>
              <a:rPr lang="en-US" altLang="zh-CN" b="1" dirty="0"/>
              <a:t>                      IDE</a:t>
            </a:r>
            <a:r>
              <a:rPr lang="zh-CN" altLang="en-US" b="1" dirty="0"/>
              <a:t>执行的</a:t>
            </a:r>
            <a:r>
              <a:rPr lang="en-US" altLang="zh-CN" b="1" dirty="0" err="1"/>
              <a:t>Tcl</a:t>
            </a:r>
            <a:r>
              <a:rPr lang="zh-CN" altLang="en-US" b="1" dirty="0"/>
              <a:t>命令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b="1" dirty="0"/>
              <a:t>vivado.log                      IDE</a:t>
            </a:r>
            <a:r>
              <a:rPr lang="zh-CN" altLang="en-US" b="1" dirty="0"/>
              <a:t>产生的信息</a:t>
            </a:r>
            <a:endParaRPr lang="en-US" altLang="zh-CN" b="1" dirty="0"/>
          </a:p>
          <a:p>
            <a:pPr marL="342900" lvl="1" indent="-342900">
              <a:lnSpc>
                <a:spcPct val="150000"/>
              </a:lnSpc>
            </a:pPr>
            <a:r>
              <a:rPr lang="en-US" altLang="zh-CN" sz="3200" b="1" dirty="0"/>
              <a:t>directory: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 err="1">
                <a:solidFill>
                  <a:prstClr val="black"/>
                </a:solidFill>
              </a:rPr>
              <a:t>project_name.runs</a:t>
            </a:r>
            <a:r>
              <a:rPr lang="en-US" altLang="zh-CN" b="1" dirty="0">
                <a:solidFill>
                  <a:prstClr val="black"/>
                </a:solidFill>
              </a:rPr>
              <a:t>      </a:t>
            </a:r>
            <a:r>
              <a:rPr lang="zh-CN" altLang="en-US" b="1" dirty="0">
                <a:solidFill>
                  <a:prstClr val="black"/>
                </a:solidFill>
              </a:rPr>
              <a:t>运行数据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err="1">
                <a:solidFill>
                  <a:srgbClr val="FF0000"/>
                </a:solidFill>
              </a:rPr>
              <a:t>project_name.srcs</a:t>
            </a:r>
            <a:r>
              <a:rPr lang="en-US" altLang="zh-CN" b="1" dirty="0">
                <a:solidFill>
                  <a:srgbClr val="FF0000"/>
                </a:solidFill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源文件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hlinkClick r:id="rId5" action="ppaction://hlinkfile"/>
              </a:rPr>
              <a:t>Design Sources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hlinkClick r:id="rId6" action="ppaction://hlinkfile"/>
              </a:rPr>
              <a:t>Constraints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hlinkClick r:id="rId7" action="ppaction://hlinkfile"/>
              </a:rPr>
              <a:t>Simulation Sources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err="1">
                <a:solidFill>
                  <a:prstClr val="black"/>
                </a:solidFill>
              </a:rPr>
              <a:t>Project_name.data</a:t>
            </a:r>
            <a:r>
              <a:rPr lang="en-US" altLang="zh-CN" b="1" dirty="0">
                <a:solidFill>
                  <a:prstClr val="black"/>
                </a:solidFill>
              </a:rPr>
              <a:t>      </a:t>
            </a:r>
            <a:r>
              <a:rPr lang="zh-CN" altLang="en-US" b="1" dirty="0">
                <a:solidFill>
                  <a:prstClr val="black"/>
                </a:solidFill>
              </a:rPr>
              <a:t>布局布线、网表数据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err="1">
                <a:solidFill>
                  <a:prstClr val="black"/>
                </a:solidFill>
              </a:rPr>
              <a:t>Project_name.hw</a:t>
            </a:r>
            <a:r>
              <a:rPr lang="en-US" altLang="zh-CN" b="1" dirty="0">
                <a:solidFill>
                  <a:prstClr val="black"/>
                </a:solidFill>
              </a:rPr>
              <a:t>         </a:t>
            </a:r>
            <a:r>
              <a:rPr lang="zh-CN" altLang="en-US" b="1" dirty="0">
                <a:solidFill>
                  <a:prstClr val="black"/>
                </a:solidFill>
              </a:rPr>
              <a:t>硬件相关信息</a:t>
            </a:r>
            <a:endParaRPr lang="en-US" altLang="zh-CN" b="1" dirty="0">
              <a:solidFill>
                <a:prstClr val="black"/>
              </a:solidFill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问题三 关于</a:t>
            </a:r>
            <a:r>
              <a:rPr lang="en-US" altLang="zh-CN" sz="3600" b="1" dirty="0"/>
              <a:t>Project</a:t>
            </a:r>
            <a:r>
              <a:rPr lang="zh-CN" altLang="en-US" sz="3600" b="1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0160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问题四 关于</a:t>
            </a:r>
            <a:r>
              <a:rPr lang="en-US" altLang="zh-CN" sz="3600" b="1" dirty="0"/>
              <a:t>Sources</a:t>
            </a:r>
            <a:endParaRPr lang="zh-CN" altLang="en-US" sz="3600" b="1" dirty="0"/>
          </a:p>
        </p:txBody>
      </p:sp>
      <p:pic>
        <p:nvPicPr>
          <p:cNvPr id="8" name="Picture 2" descr="C:\Users\XUERUI\Desktop\1512039093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13" y="1807301"/>
            <a:ext cx="485048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XUERUI\Desktop\无标题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94" y="1024037"/>
            <a:ext cx="6317611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5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148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实验二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加法器的设计</a:t>
            </a: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658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1320985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熟悉 </a:t>
            </a:r>
            <a:r>
              <a:rPr lang="en-US" altLang="zh-CN" sz="2800" dirty="0" err="1">
                <a:latin typeface="+mn-ea"/>
                <a:ea typeface="+mn-ea"/>
              </a:rPr>
              <a:t>Vivado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的开发环境及开发流程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学会可配置 </a:t>
            </a:r>
            <a:r>
              <a:rPr lang="en-US" altLang="zh-CN" sz="2800" dirty="0">
                <a:latin typeface="+mn-ea"/>
                <a:ea typeface="+mn-ea"/>
              </a:rPr>
              <a:t>IP </a:t>
            </a:r>
            <a:r>
              <a:rPr lang="zh-CN" altLang="en-US" sz="2800" dirty="0">
                <a:latin typeface="+mn-ea"/>
                <a:ea typeface="+mn-ea"/>
              </a:rPr>
              <a:t>核的设计、封装及调用方法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学会使用原理图方法编写功能模块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通过实验，加深对全加器的理解，并学会多位全加器的设计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实验目的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906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1320985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设计一个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位全加器，封装 </a:t>
            </a:r>
            <a:r>
              <a:rPr lang="en-US" altLang="zh-CN" sz="2800" dirty="0">
                <a:latin typeface="+mn-ea"/>
                <a:ea typeface="+mn-ea"/>
              </a:rPr>
              <a:t>IP </a:t>
            </a:r>
            <a:r>
              <a:rPr lang="zh-CN" altLang="en-US" sz="2800" dirty="0">
                <a:latin typeface="+mn-ea"/>
                <a:ea typeface="+mn-ea"/>
              </a:rPr>
              <a:t>核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使用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位全加器</a:t>
            </a:r>
            <a:r>
              <a:rPr lang="en-US" altLang="zh-CN" sz="2800" dirty="0">
                <a:latin typeface="+mn-ea"/>
                <a:ea typeface="+mn-ea"/>
              </a:rPr>
              <a:t>IP </a:t>
            </a:r>
            <a:r>
              <a:rPr lang="zh-CN" altLang="en-US" sz="2800" dirty="0">
                <a:latin typeface="+mn-ea"/>
                <a:ea typeface="+mn-ea"/>
              </a:rPr>
              <a:t>核，完成拨码开关控制</a:t>
            </a:r>
            <a:r>
              <a:rPr lang="en-US" altLang="zh-CN" sz="2800" dirty="0">
                <a:latin typeface="+mn-ea"/>
                <a:ea typeface="+mn-ea"/>
              </a:rPr>
              <a:t>LED</a:t>
            </a:r>
            <a:r>
              <a:rPr lang="zh-CN" altLang="en-US" sz="2800" dirty="0">
                <a:latin typeface="+mn-ea"/>
                <a:ea typeface="+mn-ea"/>
              </a:rPr>
              <a:t>灯设计（用原理图的方法）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检查实验现象（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分）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用结构化描述方法</a:t>
            </a:r>
            <a:r>
              <a:rPr lang="zh-CN" altLang="en-US" sz="2800" dirty="0" smtClean="0">
                <a:latin typeface="+mn-ea"/>
                <a:ea typeface="+mn-ea"/>
              </a:rPr>
              <a:t>设计</a:t>
            </a:r>
            <a:r>
              <a:rPr lang="en-US" altLang="zh-CN" sz="2800" dirty="0" smtClean="0">
                <a:latin typeface="+mn-ea"/>
                <a:ea typeface="+mn-ea"/>
              </a:rPr>
              <a:t>4</a:t>
            </a:r>
            <a:r>
              <a:rPr lang="zh-CN" altLang="en-US" sz="2800" dirty="0" smtClean="0">
                <a:latin typeface="+mn-ea"/>
                <a:ea typeface="+mn-ea"/>
              </a:rPr>
              <a:t>位</a:t>
            </a:r>
            <a:r>
              <a:rPr lang="zh-CN" altLang="en-US" sz="2800" dirty="0">
                <a:latin typeface="+mn-ea"/>
                <a:ea typeface="+mn-ea"/>
              </a:rPr>
              <a:t>加法器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提交仿真结果截图、工程文件（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分）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实验题目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2961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821698" y="1681408"/>
            <a:ext cx="7488832" cy="4104456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module fulladd1(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	input a,	//</a:t>
            </a:r>
            <a:r>
              <a:rPr lang="en-US" altLang="zh-CN" sz="2800" b="1" dirty="0" err="1"/>
              <a:t>被加数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ai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	input b,	//</a:t>
            </a:r>
            <a:r>
              <a:rPr lang="en-US" altLang="zh-CN" sz="2800" b="1" dirty="0" err="1"/>
              <a:t>加数</a:t>
            </a:r>
            <a:r>
              <a:rPr lang="en-US" altLang="zh-CN" sz="2800" b="1" dirty="0"/>
              <a:t> bi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	input </a:t>
            </a:r>
            <a:r>
              <a:rPr lang="en-US" altLang="zh-CN" sz="2800" b="1" dirty="0" err="1"/>
              <a:t>cin</a:t>
            </a:r>
            <a:r>
              <a:rPr lang="en-US" altLang="zh-CN" sz="2800" b="1" dirty="0"/>
              <a:t>,	//</a:t>
            </a:r>
            <a:r>
              <a:rPr lang="en-US" altLang="zh-CN" sz="2800" b="1" dirty="0" err="1"/>
              <a:t>低位进位位</a:t>
            </a:r>
            <a:r>
              <a:rPr lang="en-US" altLang="zh-CN" sz="2800" b="1" dirty="0"/>
              <a:t> ci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	output sum,	//和 </a:t>
            </a:r>
            <a:r>
              <a:rPr lang="en-US" altLang="zh-CN" sz="2800" b="1" dirty="0" err="1"/>
              <a:t>sumi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	output 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	//</a:t>
            </a:r>
            <a:r>
              <a:rPr lang="en-US" altLang="zh-CN" sz="2800" b="1" dirty="0" err="1"/>
              <a:t>高位进位位</a:t>
            </a:r>
            <a:r>
              <a:rPr lang="en-US" altLang="zh-CN" sz="2800" b="1" dirty="0"/>
              <a:t> ci+1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	);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//  </a:t>
            </a:r>
            <a:r>
              <a:rPr lang="zh-CN" altLang="zh-CN" sz="2800" b="1" dirty="0">
                <a:solidFill>
                  <a:srgbClr val="FF0000"/>
                </a:solidFill>
              </a:rPr>
              <a:t>请将 </a:t>
            </a:r>
            <a:r>
              <a:rPr lang="en-US" altLang="zh-CN" sz="2800" b="1" dirty="0">
                <a:solidFill>
                  <a:srgbClr val="FF0000"/>
                </a:solidFill>
              </a:rPr>
              <a:t>sum </a:t>
            </a:r>
            <a:r>
              <a:rPr lang="zh-CN" altLang="zh-CN" sz="2800" b="1" dirty="0">
                <a:solidFill>
                  <a:srgbClr val="FF0000"/>
                </a:solidFill>
              </a:rPr>
              <a:t>和 </a:t>
            </a:r>
            <a:r>
              <a:rPr lang="en-US" altLang="zh-CN" sz="2800" b="1" dirty="0" err="1">
                <a:solidFill>
                  <a:srgbClr val="FF0000"/>
                </a:solidFill>
              </a:rPr>
              <a:t>cout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逻辑表达式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//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填充</a:t>
            </a:r>
            <a:r>
              <a:rPr lang="zh-CN" altLang="zh-CN" sz="2800" b="1" dirty="0">
                <a:solidFill>
                  <a:srgbClr val="FF0000"/>
                </a:solidFill>
              </a:rPr>
              <a:t>在这里</a:t>
            </a:r>
          </a:p>
          <a:p>
            <a:pPr marL="0" indent="0">
              <a:buNone/>
            </a:pPr>
            <a:r>
              <a:rPr lang="en-US" altLang="zh-CN" sz="2800" b="1" dirty="0" err="1"/>
              <a:t>endmodule</a:t>
            </a:r>
            <a:endParaRPr lang="zh-CN" altLang="en-US" sz="280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/>
              <a:t>1</a:t>
            </a:r>
            <a:r>
              <a:rPr lang="zh-CN" altLang="en-US" sz="3600" b="1" dirty="0"/>
              <a:t>位全加器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4250"/>
              </p:ext>
            </p:extLst>
          </p:nvPr>
        </p:nvGraphicFramePr>
        <p:xfrm>
          <a:off x="6717407" y="2347125"/>
          <a:ext cx="5465936" cy="3615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187"/>
                <a:gridCol w="1093187"/>
                <a:gridCol w="1093187"/>
                <a:gridCol w="964577"/>
                <a:gridCol w="1221798"/>
              </a:tblGrid>
              <a:tr h="402941">
                <a:tc>
                  <a:txBody>
                    <a:bodyPr/>
                    <a:lstStyle/>
                    <a:p>
                      <a:pPr marL="66675" marR="24511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ci </a:t>
                      </a:r>
                      <a:endParaRPr lang="zh-CN" sz="2000" b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5717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sz="2000" b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5527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bi </a:t>
                      </a:r>
                      <a:endParaRPr lang="zh-CN" sz="2000" b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890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sumi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sz="2000" b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805" marR="2870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ci+1 </a:t>
                      </a:r>
                      <a:endParaRPr lang="zh-CN" sz="2000" b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02941">
                <a:tc>
                  <a:txBody>
                    <a:bodyPr/>
                    <a:lstStyle/>
                    <a:p>
                      <a:pPr marL="66675" marR="26035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7051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6670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805" marR="2870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02941">
                <a:tc>
                  <a:txBody>
                    <a:bodyPr/>
                    <a:lstStyle/>
                    <a:p>
                      <a:pPr marL="66675" marR="26035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7051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6670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805" marR="2870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02941">
                <a:tc>
                  <a:txBody>
                    <a:bodyPr/>
                    <a:lstStyle/>
                    <a:p>
                      <a:pPr marL="66675" marR="26035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7051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6670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805" marR="2870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02941">
                <a:tc>
                  <a:txBody>
                    <a:bodyPr/>
                    <a:lstStyle/>
                    <a:p>
                      <a:pPr marL="66675" marR="26035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7051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6670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805" marR="2870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02941">
                <a:tc>
                  <a:txBody>
                    <a:bodyPr/>
                    <a:lstStyle/>
                    <a:p>
                      <a:pPr marL="66675" marR="26035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7051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6670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805" marR="2870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02941">
                <a:tc>
                  <a:txBody>
                    <a:bodyPr/>
                    <a:lstStyle/>
                    <a:p>
                      <a:pPr marL="66675" marR="26035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7051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6670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805" marR="2870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97422">
                <a:tc>
                  <a:txBody>
                    <a:bodyPr/>
                    <a:lstStyle/>
                    <a:p>
                      <a:pPr marL="66675" marR="26035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7051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6670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805" marR="2870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97422">
                <a:tc>
                  <a:txBody>
                    <a:bodyPr/>
                    <a:lstStyle/>
                    <a:p>
                      <a:pPr marL="66675" marR="26035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7051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6670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805" marR="2870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zh-C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8517607" y="1681408"/>
            <a:ext cx="8229600" cy="679643"/>
          </a:xfrm>
          <a:prstGeom prst="rect">
            <a:avLst/>
          </a:prstGeom>
        </p:spPr>
        <p:txBody>
          <a:bodyPr/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b="1" dirty="0" smtClean="0"/>
              <a:t>真值表</a:t>
            </a:r>
            <a:endParaRPr lang="en-US" altLang="zh-CN" b="1" dirty="0" smtClean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5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自定义</PresentationFormat>
  <Paragraphs>139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2016-09-20T02:06:25Z</dcterms:created>
  <dcterms:modified xsi:type="dcterms:W3CDTF">2019-11-06T01:49:23Z</dcterms:modified>
</cp:coreProperties>
</file>