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4"/>
  </p:notesMasterIdLst>
  <p:sldIdLst>
    <p:sldId id="2812" r:id="rId2"/>
    <p:sldId id="2825" r:id="rId3"/>
    <p:sldId id="2823" r:id="rId4"/>
    <p:sldId id="2821" r:id="rId5"/>
    <p:sldId id="2819" r:id="rId6"/>
    <p:sldId id="2820" r:id="rId7"/>
    <p:sldId id="2826" r:id="rId8"/>
    <p:sldId id="2828" r:id="rId9"/>
    <p:sldId id="2801" r:id="rId10"/>
    <p:sldId id="2816" r:id="rId11"/>
    <p:sldId id="2803" r:id="rId12"/>
    <p:sldId id="2817" r:id="rId13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636" y="10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实验二 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808013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设计一个带有异步清零</a:t>
            </a:r>
            <a:r>
              <a:rPr lang="en-US" altLang="zh-CN" sz="2800" dirty="0" err="1">
                <a:latin typeface="+mn-ea"/>
                <a:ea typeface="+mn-ea"/>
              </a:rPr>
              <a:t>clrn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wen</a:t>
            </a:r>
            <a:r>
              <a:rPr lang="zh-CN" altLang="en-US" sz="2800" dirty="0">
                <a:latin typeface="+mn-ea"/>
                <a:ea typeface="+mn-ea"/>
              </a:rPr>
              <a:t>写使能端的</a:t>
            </a:r>
            <a:r>
              <a:rPr lang="en-US" altLang="zh-CN" sz="2800" dirty="0">
                <a:latin typeface="+mn-ea"/>
                <a:ea typeface="+mn-ea"/>
              </a:rPr>
              <a:t>D</a:t>
            </a:r>
            <a:r>
              <a:rPr lang="zh-CN" altLang="en-US" sz="2800" dirty="0">
                <a:latin typeface="+mn-ea"/>
                <a:ea typeface="+mn-ea"/>
              </a:rPr>
              <a:t>触发器</a:t>
            </a:r>
            <a:r>
              <a:rPr lang="en-US" altLang="zh-CN" sz="2800" dirty="0" err="1">
                <a:latin typeface="+mn-ea"/>
                <a:ea typeface="+mn-ea"/>
              </a:rPr>
              <a:t>dffe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>
                <a:latin typeface="+mn-ea"/>
                <a:ea typeface="+mn-ea"/>
              </a:rPr>
              <a:t>D</a:t>
            </a:r>
            <a:r>
              <a:rPr lang="zh-CN" altLang="zh-CN" sz="2800" dirty="0">
                <a:latin typeface="+mn-ea"/>
                <a:ea typeface="+mn-ea"/>
              </a:rPr>
              <a:t>触发器的状态方程为：</a:t>
            </a:r>
            <a:endParaRPr lang="en-US" altLang="zh-CN" sz="2800" dirty="0">
              <a:latin typeface="+mn-ea"/>
              <a:ea typeface="+mn-ea"/>
            </a:endParaRPr>
          </a:p>
          <a:p>
            <a:pPr lvl="1"/>
            <a:r>
              <a:rPr lang="en-US" altLang="zh-CN" sz="2400" b="1" dirty="0" smtClean="0"/>
              <a:t>                 </a:t>
            </a:r>
          </a:p>
          <a:p>
            <a:pPr lvl="1"/>
            <a:r>
              <a:rPr lang="en-US" altLang="zh-CN" sz="2400" b="1" dirty="0" smtClean="0"/>
              <a:t>                   Q</a:t>
            </a:r>
            <a:r>
              <a:rPr lang="en-US" altLang="zh-CN" sz="1600" b="1" dirty="0" smtClean="0"/>
              <a:t>n+1</a:t>
            </a:r>
            <a:r>
              <a:rPr lang="en-US" altLang="zh-CN" sz="2400" b="1" dirty="0" smtClean="0"/>
              <a:t>=D</a:t>
            </a:r>
            <a:endParaRPr lang="en-US" altLang="zh-CN" sz="2400" b="1" dirty="0"/>
          </a:p>
          <a:p>
            <a:pPr lvl="1"/>
            <a:endParaRPr lang="en-US" altLang="zh-CN" sz="2400" b="1" dirty="0" smtClean="0"/>
          </a:p>
          <a:p>
            <a:pPr lvl="1"/>
            <a:endParaRPr lang="en-US" altLang="zh-CN" sz="2400" b="1" dirty="0"/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其输入输出和真值表如下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检查</a:t>
            </a:r>
            <a:r>
              <a:rPr lang="zh-CN" altLang="en-US" sz="2800" b="1" dirty="0">
                <a:solidFill>
                  <a:srgbClr val="FF0000"/>
                </a:solidFill>
              </a:rPr>
              <a:t>并解释实验现象（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分）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实验题目一 </a:t>
            </a:r>
            <a:r>
              <a:rPr lang="zh-CN" altLang="en-US" sz="3600" b="1" dirty="0"/>
              <a:t>带有异步清零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触发器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39" y="1688036"/>
            <a:ext cx="1556977" cy="177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54380"/>
              </p:ext>
            </p:extLst>
          </p:nvPr>
        </p:nvGraphicFramePr>
        <p:xfrm>
          <a:off x="1312475" y="4552429"/>
          <a:ext cx="85725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154816">
                <a:tc gridSpan="4">
                  <a:txBody>
                    <a:bodyPr/>
                    <a:lstStyle/>
                    <a:p>
                      <a:pPr marL="66675" marR="24511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输入</a:t>
                      </a:r>
                      <a:endParaRPr lang="zh-CN" sz="24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6675" marR="25717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C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66675" marR="25527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C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143510" marR="8890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endParaRPr lang="zh-C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805" marR="28702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输出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24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clrn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wen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CN" alt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上升沿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上升沿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3510" marR="8572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kumimoji="0" lang="zh-C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881675" y="942478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设计一个带有异步清零</a:t>
            </a:r>
            <a:r>
              <a:rPr lang="en-US" altLang="zh-CN" sz="2800" dirty="0" err="1">
                <a:latin typeface="+mn-ea"/>
                <a:ea typeface="+mn-ea"/>
              </a:rPr>
              <a:t>clrn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wen</a:t>
            </a:r>
            <a:r>
              <a:rPr lang="zh-CN" altLang="en-US" sz="2800" dirty="0">
                <a:latin typeface="+mn-ea"/>
                <a:ea typeface="+mn-ea"/>
              </a:rPr>
              <a:t>使能端的</a:t>
            </a:r>
            <a:r>
              <a:rPr lang="en-US" altLang="zh-CN" sz="2800" dirty="0">
                <a:latin typeface="+mn-ea"/>
                <a:ea typeface="+mn-ea"/>
              </a:rPr>
              <a:t>D</a:t>
            </a:r>
            <a:r>
              <a:rPr lang="zh-CN" altLang="en-US" sz="2800" dirty="0">
                <a:latin typeface="+mn-ea"/>
                <a:ea typeface="+mn-ea"/>
              </a:rPr>
              <a:t>触发器组成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位寄存器</a:t>
            </a:r>
            <a:r>
              <a:rPr lang="en-US" altLang="zh-CN" sz="2800" dirty="0">
                <a:latin typeface="+mn-ea"/>
                <a:ea typeface="+mn-ea"/>
              </a:rPr>
              <a:t>reg8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提交仿真结果截图及分析（</a:t>
            </a:r>
            <a:r>
              <a:rPr lang="en-US" altLang="zh-CN" sz="2800" b="1" dirty="0">
                <a:solidFill>
                  <a:srgbClr val="FF0000"/>
                </a:solidFill>
              </a:rPr>
              <a:t>Word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工程文件                                  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分）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</a:t>
            </a:r>
            <a:r>
              <a:rPr lang="zh-CN" altLang="en-US" sz="3600" b="1" dirty="0" smtClean="0"/>
              <a:t>题目二 </a:t>
            </a:r>
            <a:r>
              <a:rPr lang="en-US" altLang="zh-CN" sz="3600" b="1" dirty="0" smtClean="0"/>
              <a:t>8</a:t>
            </a:r>
            <a:r>
              <a:rPr lang="zh-CN" altLang="en-US" sz="3600" b="1" dirty="0" smtClean="0"/>
              <a:t>位寄存器 </a:t>
            </a:r>
            <a:endParaRPr lang="zh-CN" altLang="en-US" sz="3600" b="1" dirty="0"/>
          </a:p>
        </p:txBody>
      </p:sp>
      <p:pic>
        <p:nvPicPr>
          <p:cNvPr id="10" name="图片 9" descr="C:\Users\XUERUI\AppData\Local\Temp\1541942048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6" y="1789282"/>
            <a:ext cx="2592288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33" y="1789282"/>
            <a:ext cx="4968552" cy="364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605605" y="880021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使用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位寄存器，增加译码器和多路选择器，完成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个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位寄存器组成的寄存器文件</a:t>
            </a:r>
            <a:r>
              <a:rPr lang="en-US" altLang="zh-CN" sz="2800" dirty="0">
                <a:latin typeface="+mn-ea"/>
                <a:ea typeface="+mn-ea"/>
              </a:rPr>
              <a:t>reg8file</a:t>
            </a:r>
            <a:r>
              <a:rPr lang="zh-CN" altLang="en-US" sz="2800" dirty="0">
                <a:latin typeface="+mn-ea"/>
                <a:ea typeface="+mn-ea"/>
              </a:rPr>
              <a:t>的设计。</a:t>
            </a:r>
            <a:endParaRPr lang="en-US" altLang="zh-CN" sz="28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wsel</a:t>
            </a:r>
            <a:r>
              <a:rPr lang="zh-CN" altLang="en-US" sz="2000" dirty="0">
                <a:latin typeface="+mn-ea"/>
                <a:ea typeface="+mn-ea"/>
              </a:rPr>
              <a:t>是写选择端，此处输入写地址</a:t>
            </a:r>
            <a:endParaRPr lang="en-US" altLang="zh-CN" sz="20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rsel</a:t>
            </a:r>
            <a:r>
              <a:rPr lang="zh-CN" altLang="en-US" sz="2000" dirty="0">
                <a:latin typeface="+mn-ea"/>
                <a:ea typeface="+mn-ea"/>
              </a:rPr>
              <a:t>是读选择端，此处输入读地址</a:t>
            </a:r>
            <a:endParaRPr lang="en-US" altLang="zh-CN" sz="20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wen</a:t>
            </a:r>
            <a:r>
              <a:rPr lang="zh-CN" altLang="en-US" sz="2000" dirty="0">
                <a:latin typeface="+mn-ea"/>
                <a:ea typeface="+mn-ea"/>
              </a:rPr>
              <a:t>是低电平有效的写使能端</a:t>
            </a:r>
            <a:endParaRPr lang="en-US" altLang="zh-CN" sz="20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we_n</a:t>
            </a:r>
            <a:r>
              <a:rPr lang="zh-CN" altLang="en-US" sz="2000" dirty="0">
                <a:latin typeface="+mn-ea"/>
                <a:ea typeface="+mn-ea"/>
              </a:rPr>
              <a:t>是内部信号，连接各触发器的写使能端</a:t>
            </a:r>
            <a:endParaRPr lang="en-US" altLang="zh-CN" sz="2000" dirty="0">
              <a:latin typeface="+mn-ea"/>
              <a:ea typeface="+mn-ea"/>
            </a:endParaRP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ri</a:t>
            </a:r>
            <a:r>
              <a:rPr lang="zh-CN" altLang="en-US" sz="2000" dirty="0">
                <a:latin typeface="+mn-ea"/>
                <a:ea typeface="+mn-ea"/>
              </a:rPr>
              <a:t>是内部信号，为触发器</a:t>
            </a:r>
            <a:r>
              <a:rPr lang="en-US" altLang="zh-CN" sz="2000" dirty="0" err="1">
                <a:latin typeface="+mn-ea"/>
                <a:ea typeface="+mn-ea"/>
              </a:rPr>
              <a:t>i</a:t>
            </a:r>
            <a:r>
              <a:rPr lang="zh-CN" altLang="en-US" sz="2000" dirty="0">
                <a:latin typeface="+mn-ea"/>
                <a:ea typeface="+mn-ea"/>
              </a:rPr>
              <a:t>的输出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附加题 寄存器文件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15" y="3213858"/>
            <a:ext cx="5356634" cy="25202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6767" y="5488533"/>
            <a:ext cx="9756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提交</a:t>
            </a:r>
            <a:r>
              <a:rPr lang="zh-CN" altLang="en-US" sz="2400" b="1" dirty="0">
                <a:solidFill>
                  <a:srgbClr val="FF0000"/>
                </a:solidFill>
              </a:rPr>
              <a:t>仿真结果截图及分析（</a:t>
            </a:r>
            <a:r>
              <a:rPr lang="en-US" altLang="zh-CN" sz="2400" b="1" dirty="0">
                <a:solidFill>
                  <a:srgbClr val="FF0000"/>
                </a:solidFill>
              </a:rPr>
              <a:t>Word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工程文件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共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个实验未得到满分的，可根据完成情况加分至前三个实验满分为止         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1024037"/>
            <a:ext cx="10081120" cy="58326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/>
              <a:t>模块声明：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   	</a:t>
            </a:r>
            <a:r>
              <a:rPr lang="en-US" altLang="zh-CN" dirty="0"/>
              <a:t>module    </a:t>
            </a:r>
            <a:r>
              <a:rPr lang="en-US" altLang="zh-CN" dirty="0" err="1"/>
              <a:t>module_name</a:t>
            </a:r>
            <a:r>
              <a:rPr lang="zh-CN" altLang="en-US" dirty="0"/>
              <a:t>（</a:t>
            </a:r>
            <a:r>
              <a:rPr lang="en-US" altLang="zh-CN" dirty="0" err="1"/>
              <a:t>port_list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 //</a:t>
            </a:r>
            <a:r>
              <a:rPr lang="zh-CN" altLang="en-US" dirty="0"/>
              <a:t>模块</a:t>
            </a:r>
            <a:r>
              <a:rPr lang="zh-CN" altLang="en-US" dirty="0" smtClean="0"/>
              <a:t>名</a:t>
            </a:r>
            <a:r>
              <a:rPr lang="zh-CN" altLang="en-US" dirty="0"/>
              <a:t>（端口声明列表）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端口</a:t>
            </a:r>
            <a:r>
              <a:rPr lang="zh-CN" altLang="en-US" dirty="0"/>
              <a:t>定义：</a:t>
            </a:r>
          </a:p>
          <a:p>
            <a:pPr>
              <a:buNone/>
            </a:pPr>
            <a:r>
              <a:rPr lang="en-US" altLang="zh-CN" dirty="0"/>
              <a:t> 		input[</a:t>
            </a:r>
            <a:r>
              <a:rPr lang="zh-CN" altLang="en-US" dirty="0"/>
              <a:t>信号位宽</a:t>
            </a:r>
            <a:r>
              <a:rPr lang="en-US" altLang="zh-CN" dirty="0"/>
              <a:t>];           //</a:t>
            </a:r>
            <a:r>
              <a:rPr lang="zh-CN" altLang="en-US" dirty="0"/>
              <a:t>输入声明</a:t>
            </a:r>
          </a:p>
          <a:p>
            <a:pPr>
              <a:buNone/>
            </a:pPr>
            <a:r>
              <a:rPr lang="en-US" altLang="zh-CN" dirty="0"/>
              <a:t> 		output [</a:t>
            </a:r>
            <a:r>
              <a:rPr lang="zh-CN" altLang="en-US" dirty="0"/>
              <a:t>信号位宽</a:t>
            </a:r>
            <a:r>
              <a:rPr lang="en-US" altLang="zh-CN" dirty="0"/>
              <a:t>] ;      //</a:t>
            </a:r>
            <a:r>
              <a:rPr lang="zh-CN" altLang="en-US" dirty="0"/>
              <a:t>输出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数据类型说明：</a:t>
            </a:r>
          </a:p>
          <a:p>
            <a:pPr>
              <a:buNone/>
            </a:pPr>
            <a:r>
              <a:rPr lang="en-US" altLang="zh-CN" dirty="0"/>
              <a:t>		wire [</a:t>
            </a:r>
            <a:r>
              <a:rPr lang="zh-CN" altLang="en-US" dirty="0"/>
              <a:t>信号位宽</a:t>
            </a:r>
            <a:r>
              <a:rPr lang="en-US" altLang="zh-CN" dirty="0"/>
              <a:t>] ;          //</a:t>
            </a:r>
            <a:r>
              <a:rPr lang="zh-CN" altLang="en-US" dirty="0"/>
              <a:t>线网类型声明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功能描述：                    </a:t>
            </a:r>
            <a:r>
              <a:rPr lang="en-US" altLang="zh-CN" dirty="0"/>
              <a:t>//</a:t>
            </a:r>
            <a:r>
              <a:rPr lang="zh-CN" altLang="en-US" dirty="0"/>
              <a:t>主程序代码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assign </a:t>
            </a:r>
            <a:r>
              <a:rPr lang="en-US" altLang="zh-CN" dirty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a=</a:t>
            </a:r>
            <a:r>
              <a:rPr lang="en-US" altLang="zh-CN" dirty="0" err="1" smtClean="0">
                <a:solidFill>
                  <a:srgbClr val="FF0000"/>
                </a:solidFill>
              </a:rPr>
              <a:t>b+c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阻塞赋值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问题一 组合逻辑电路</a:t>
            </a:r>
            <a:r>
              <a:rPr lang="zh-CN" altLang="en-US" sz="3600" b="1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2292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问题二 错误信息</a:t>
            </a:r>
            <a:endParaRPr lang="zh-CN" altLang="en-US" sz="3600" b="1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316807" y="859339"/>
            <a:ext cx="8679180" cy="4773215"/>
          </a:xfrm>
        </p:spPr>
        <p:txBody>
          <a:bodyPr/>
          <a:lstStyle/>
          <a:p>
            <a:pPr lvl="1"/>
            <a:r>
              <a:rPr lang="zh-CN" altLang="en-US" dirty="0" smtClean="0"/>
              <a:t>语法错误信息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82163" lvl="1" indent="0">
              <a:buNone/>
            </a:pPr>
            <a:endParaRPr lang="en-US" altLang="zh-CN" dirty="0" smtClean="0"/>
          </a:p>
          <a:p>
            <a:pPr marL="482163" lvl="1" indent="0">
              <a:buNone/>
            </a:pPr>
            <a:endParaRPr lang="en-US" altLang="zh-CN" dirty="0"/>
          </a:p>
          <a:p>
            <a:pPr marL="482163" lvl="1" indent="0">
              <a:buNone/>
            </a:pPr>
            <a:endParaRPr lang="en-US" altLang="zh-CN" dirty="0" smtClean="0"/>
          </a:p>
          <a:p>
            <a:pPr marL="482163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错误信息提示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77" y="1086364"/>
            <a:ext cx="6087480" cy="24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77" y="3988303"/>
            <a:ext cx="6370735" cy="316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5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实验三 寄存器设计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仿真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0743" y="1158426"/>
            <a:ext cx="11881320" cy="51942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estbench</a:t>
            </a:r>
            <a:r>
              <a:rPr lang="zh-CN" altLang="en-US" dirty="0" smtClean="0"/>
              <a:t>：给待验证的设计添加激励，</a:t>
            </a:r>
            <a:r>
              <a:rPr lang="zh-CN" altLang="en-US" dirty="0"/>
              <a:t>观察它的输出响应是否符合设计要求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步骤：</a:t>
            </a:r>
            <a:endParaRPr lang="en-US" altLang="zh-CN" dirty="0"/>
          </a:p>
          <a:p>
            <a:pPr lvl="1"/>
            <a:r>
              <a:rPr lang="zh-CN" altLang="en-US" dirty="0" smtClean="0"/>
              <a:t>对被测试设计的顶层接口进行实例化。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给被测试设计的输入接口添加激励。</a:t>
            </a:r>
            <a:endParaRPr lang="en-US" altLang="zh-CN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4799" y="2248173"/>
            <a:ext cx="4882820" cy="19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6389214" y="1698644"/>
            <a:ext cx="642937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`timescale 1ns / 1ps         //1ns</a:t>
            </a:r>
            <a:r>
              <a:rPr lang="zh-CN" altLang="en-US" dirty="0"/>
              <a:t>表示延时单位，</a:t>
            </a:r>
            <a:r>
              <a:rPr lang="en-US" altLang="zh-CN" dirty="0"/>
              <a:t>1ps</a:t>
            </a:r>
            <a:r>
              <a:rPr lang="zh-CN" altLang="en-US" dirty="0"/>
              <a:t>表示时间精度</a:t>
            </a:r>
          </a:p>
          <a:p>
            <a:r>
              <a:rPr lang="en-US" altLang="zh-CN" dirty="0"/>
              <a:t>module add8_sim(    );  </a:t>
            </a:r>
          </a:p>
          <a:p>
            <a:r>
              <a:rPr lang="en-US" altLang="zh-CN" dirty="0"/>
              <a:t>     //input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reg</a:t>
            </a:r>
            <a:r>
              <a:rPr lang="en-US" altLang="zh-CN" dirty="0"/>
              <a:t> [7:0] a = 8'd7,b = 8'd6;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= 0;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//</a:t>
            </a:r>
            <a:r>
              <a:rPr lang="en-US" altLang="zh-CN" dirty="0"/>
              <a:t>output  </a:t>
            </a:r>
          </a:p>
          <a:p>
            <a:r>
              <a:rPr lang="en-US" altLang="zh-CN" dirty="0"/>
              <a:t>    wire [7:0] sum;  </a:t>
            </a:r>
          </a:p>
          <a:p>
            <a:r>
              <a:rPr lang="en-US" altLang="zh-CN" dirty="0"/>
              <a:t>    wire </a:t>
            </a:r>
            <a:r>
              <a:rPr lang="en-US" altLang="zh-CN" dirty="0" err="1"/>
              <a:t>cout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add8 U(.a(a),.b(b),.</a:t>
            </a:r>
            <a:r>
              <a:rPr lang="en-US" altLang="zh-CN" dirty="0" err="1"/>
              <a:t>cin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),.sum(sum),.</a:t>
            </a:r>
            <a:r>
              <a:rPr lang="en-US" altLang="zh-CN" dirty="0" err="1"/>
              <a:t>cout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));  </a:t>
            </a:r>
          </a:p>
          <a:p>
            <a:r>
              <a:rPr lang="en-US" altLang="zh-CN" dirty="0"/>
              <a:t>    initial begin    </a:t>
            </a:r>
          </a:p>
          <a:p>
            <a:r>
              <a:rPr lang="en-US" altLang="zh-CN" dirty="0"/>
              <a:t>       #20 begin a = 8'd255;b = 8'd1;end    </a:t>
            </a:r>
          </a:p>
          <a:p>
            <a:r>
              <a:rPr lang="en-US" altLang="zh-CN" dirty="0"/>
              <a:t>       #20 begin a = 8'd128;b = 8'd28;end  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end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 //</a:t>
            </a:r>
            <a:r>
              <a:rPr lang="en-US" altLang="zh-CN" i="1" dirty="0" smtClean="0">
                <a:solidFill>
                  <a:srgbClr val="FF0000"/>
                </a:solidFill>
              </a:rPr>
              <a:t>always </a:t>
            </a:r>
            <a:r>
              <a:rPr lang="en-US" altLang="zh-CN" i="1" dirty="0">
                <a:solidFill>
                  <a:srgbClr val="FF0000"/>
                </a:solidFill>
              </a:rPr>
              <a:t>#10 </a:t>
            </a:r>
            <a:r>
              <a:rPr lang="en-US" altLang="zh-CN" i="1" dirty="0" err="1">
                <a:solidFill>
                  <a:srgbClr val="FF0000"/>
                </a:solidFill>
              </a:rPr>
              <a:t>clk</a:t>
            </a:r>
            <a:r>
              <a:rPr lang="en-US" altLang="zh-CN" i="1" dirty="0">
                <a:solidFill>
                  <a:srgbClr val="FF0000"/>
                </a:solidFill>
              </a:rPr>
              <a:t> = ~</a:t>
            </a:r>
            <a:r>
              <a:rPr lang="en-US" altLang="zh-CN" i="1" dirty="0" err="1">
                <a:solidFill>
                  <a:srgbClr val="FF0000"/>
                </a:solidFill>
              </a:rPr>
              <a:t>clk</a:t>
            </a:r>
            <a:r>
              <a:rPr lang="en-US" altLang="zh-CN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err="1" smtClean="0"/>
              <a:t>Endmodule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808013"/>
            <a:ext cx="10081120" cy="58326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PACKAGE_PIN </a:t>
            </a:r>
            <a:r>
              <a:rPr lang="en-US" altLang="zh-CN" dirty="0">
                <a:solidFill>
                  <a:srgbClr val="FF0000"/>
                </a:solidFill>
              </a:rPr>
              <a:t>R1</a:t>
            </a:r>
            <a:r>
              <a:rPr lang="en-US" altLang="zh-CN" dirty="0"/>
              <a:t>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PACKAGE_PIN </a:t>
            </a:r>
            <a:r>
              <a:rPr lang="en-US" altLang="zh-CN" dirty="0">
                <a:solidFill>
                  <a:srgbClr val="FF0000"/>
                </a:solidFill>
              </a:rPr>
              <a:t>N4</a:t>
            </a:r>
            <a:r>
              <a:rPr lang="en-US" altLang="zh-CN" dirty="0"/>
              <a:t>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PACKAGE_PIN </a:t>
            </a:r>
            <a:r>
              <a:rPr lang="en-US" altLang="zh-CN" dirty="0">
                <a:solidFill>
                  <a:srgbClr val="FF0000"/>
                </a:solidFill>
              </a:rPr>
              <a:t>M4</a:t>
            </a:r>
            <a:r>
              <a:rPr lang="en-US" altLang="zh-CN" dirty="0"/>
              <a:t>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PACKAGE_PIN </a:t>
            </a:r>
            <a:r>
              <a:rPr lang="en-US" altLang="zh-CN" dirty="0">
                <a:solidFill>
                  <a:srgbClr val="FF0000"/>
                </a:solidFill>
              </a:rPr>
              <a:t>J2</a:t>
            </a:r>
            <a:r>
              <a:rPr lang="en-US" altLang="zh-CN" dirty="0"/>
              <a:t>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PACKAGE_PIN </a:t>
            </a:r>
            <a:r>
              <a:rPr lang="en-US" altLang="zh-CN" dirty="0">
                <a:solidFill>
                  <a:srgbClr val="FF0000"/>
                </a:solidFill>
              </a:rPr>
              <a:t>K2</a:t>
            </a:r>
            <a:r>
              <a:rPr lang="en-US" altLang="zh-CN" dirty="0"/>
              <a:t>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IOSTANDARD LVCMOS33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IOSTANDARD LVCMOS33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IOSTANDARD LVCMOS33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IOSTANDARD LVCMOS33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set_property</a:t>
            </a:r>
            <a:r>
              <a:rPr lang="en-US" altLang="zh-CN" dirty="0"/>
              <a:t> IOSTANDARD LVCMOS33 [</a:t>
            </a:r>
            <a:r>
              <a:rPr lang="en-US" altLang="zh-CN" dirty="0" err="1"/>
              <a:t>get_ports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en-US" altLang="zh-CN" dirty="0"/>
              <a:t>]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约束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160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44799" y="808013"/>
            <a:ext cx="10081120" cy="5832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/>
              <a:t>模块声明：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/>
              <a:t>module  </a:t>
            </a:r>
            <a:r>
              <a:rPr lang="en-US" altLang="zh-CN" dirty="0" err="1"/>
              <a:t>module_name</a:t>
            </a:r>
            <a:r>
              <a:rPr lang="zh-CN" altLang="en-US" dirty="0"/>
              <a:t>（</a:t>
            </a:r>
            <a:r>
              <a:rPr lang="en-US" altLang="zh-CN" dirty="0" err="1"/>
              <a:t>port_list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 //</a:t>
            </a:r>
            <a:r>
              <a:rPr lang="zh-CN" altLang="en-US" dirty="0"/>
              <a:t>模块名（端口声明列表）</a:t>
            </a:r>
          </a:p>
          <a:p>
            <a:pPr>
              <a:buNone/>
            </a:pPr>
            <a:r>
              <a:rPr lang="zh-CN" altLang="en-US" dirty="0"/>
              <a:t>端口定义：</a:t>
            </a:r>
          </a:p>
          <a:p>
            <a:pPr>
              <a:buNone/>
            </a:pPr>
            <a:r>
              <a:rPr lang="en-US" altLang="zh-CN" dirty="0"/>
              <a:t> 		input[</a:t>
            </a:r>
            <a:r>
              <a:rPr lang="zh-CN" altLang="en-US" dirty="0"/>
              <a:t>信号位宽</a:t>
            </a:r>
            <a:r>
              <a:rPr lang="en-US" altLang="zh-CN" dirty="0"/>
              <a:t>];           //</a:t>
            </a:r>
            <a:r>
              <a:rPr lang="zh-CN" altLang="en-US" dirty="0"/>
              <a:t>输入声明</a:t>
            </a:r>
          </a:p>
          <a:p>
            <a:pPr>
              <a:buNone/>
            </a:pPr>
            <a:r>
              <a:rPr lang="en-US" altLang="zh-CN" dirty="0"/>
              <a:t> 		output [</a:t>
            </a:r>
            <a:r>
              <a:rPr lang="zh-CN" altLang="en-US" dirty="0"/>
              <a:t>信号位宽</a:t>
            </a:r>
            <a:r>
              <a:rPr lang="en-US" altLang="zh-CN" dirty="0"/>
              <a:t>] ;      //</a:t>
            </a:r>
            <a:r>
              <a:rPr lang="zh-CN" altLang="en-US" dirty="0"/>
              <a:t>输出声明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…</a:t>
            </a:r>
          </a:p>
          <a:p>
            <a:pPr>
              <a:buNone/>
            </a:pPr>
            <a:r>
              <a:rPr lang="zh-CN" altLang="en-US" dirty="0"/>
              <a:t>数据类型说明：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reg</a:t>
            </a:r>
            <a:r>
              <a:rPr lang="en-US" altLang="zh-CN" dirty="0"/>
              <a:t> [</a:t>
            </a:r>
            <a:r>
              <a:rPr lang="zh-CN" altLang="en-US" dirty="0"/>
              <a:t>信号位宽</a:t>
            </a:r>
            <a:r>
              <a:rPr lang="en-US" altLang="zh-CN" dirty="0"/>
              <a:t>] ;             //</a:t>
            </a:r>
            <a:r>
              <a:rPr lang="zh-CN" altLang="en-US" dirty="0"/>
              <a:t>寄存器类型声明</a:t>
            </a:r>
          </a:p>
          <a:p>
            <a:pPr>
              <a:buNone/>
            </a:pPr>
            <a:r>
              <a:rPr lang="en-US" altLang="zh-CN" dirty="0"/>
              <a:t>		wire [</a:t>
            </a:r>
            <a:r>
              <a:rPr lang="zh-CN" altLang="en-US" dirty="0"/>
              <a:t>信号位宽</a:t>
            </a:r>
            <a:r>
              <a:rPr lang="en-US" altLang="zh-CN" dirty="0"/>
              <a:t>] ;          //</a:t>
            </a:r>
            <a:r>
              <a:rPr lang="zh-CN" altLang="en-US" dirty="0"/>
              <a:t>线网类型声明</a:t>
            </a:r>
          </a:p>
          <a:p>
            <a:pPr>
              <a:buNone/>
            </a:pPr>
            <a:r>
              <a:rPr lang="en-US" altLang="zh-CN" dirty="0"/>
              <a:t>		…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功能描述：                    </a:t>
            </a:r>
            <a:r>
              <a:rPr lang="en-US" altLang="zh-CN" dirty="0"/>
              <a:t>//</a:t>
            </a:r>
            <a:r>
              <a:rPr lang="zh-CN" altLang="en-US" dirty="0"/>
              <a:t>主程序代码</a:t>
            </a:r>
          </a:p>
          <a:p>
            <a:pPr>
              <a:buNone/>
            </a:pPr>
            <a:r>
              <a:rPr lang="en-US" altLang="zh-CN" dirty="0"/>
              <a:t>		assign                                            //</a:t>
            </a:r>
            <a:r>
              <a:rPr lang="zh-CN" altLang="en-US" dirty="0"/>
              <a:t>阻塞赋值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always@(</a:t>
            </a:r>
            <a:r>
              <a:rPr lang="en-US" altLang="zh-CN" dirty="0" err="1">
                <a:solidFill>
                  <a:srgbClr val="FF0000"/>
                </a:solidFill>
              </a:rPr>
              <a:t>posedge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negedge</a:t>
            </a:r>
            <a:r>
              <a:rPr lang="en-US" altLang="zh-CN" dirty="0">
                <a:solidFill>
                  <a:srgbClr val="FF0000"/>
                </a:solidFill>
              </a:rPr>
              <a:t> reset)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begin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…                    //</a:t>
            </a:r>
            <a:r>
              <a:rPr lang="zh-CN" altLang="en-US" dirty="0">
                <a:solidFill>
                  <a:srgbClr val="FF0000"/>
                </a:solidFill>
              </a:rPr>
              <a:t>非阻塞赋值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end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时序逻辑电路设计</a:t>
            </a:r>
          </a:p>
        </p:txBody>
      </p:sp>
    </p:spTree>
    <p:extLst>
      <p:ext uri="{BB962C8B-B14F-4D97-AF65-F5344CB8AC3E}">
        <p14:creationId xmlns:p14="http://schemas.microsoft.com/office/powerpoint/2010/main" val="2008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15855" y="880021"/>
            <a:ext cx="10081120" cy="5832648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dirty="0"/>
              <a:t>阻塞（</a:t>
            </a:r>
            <a:r>
              <a:rPr lang="en-US" altLang="zh-CN" dirty="0"/>
              <a:t>Blocking</a:t>
            </a:r>
            <a:r>
              <a:rPr lang="zh-CN" altLang="en-US" dirty="0"/>
              <a:t>）赋值方式（如</a:t>
            </a:r>
            <a:r>
              <a:rPr lang="en-US" altLang="zh-CN" dirty="0"/>
              <a:t>b = a ; </a:t>
            </a:r>
            <a:r>
              <a:rPr lang="zh-CN" altLang="en-US" dirty="0"/>
              <a:t>）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dirty="0"/>
              <a:t>赋值语句执行完后，块才结束；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的值在赋值语句执行完后立刻就改变；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dirty="0"/>
              <a:t>可能产生意想不到的结果。</a:t>
            </a:r>
          </a:p>
          <a:p>
            <a:pPr latinLnBrk="1">
              <a:lnSpc>
                <a:spcPct val="150000"/>
              </a:lnSpc>
            </a:pPr>
            <a:r>
              <a:rPr lang="zh-CN" altLang="en-US" dirty="0"/>
              <a:t>非阻塞（</a:t>
            </a:r>
            <a:r>
              <a:rPr lang="en-US" altLang="zh-CN" dirty="0" err="1"/>
              <a:t>Non_Blocking</a:t>
            </a:r>
            <a:r>
              <a:rPr lang="zh-CN" altLang="en-US" dirty="0"/>
              <a:t>）赋值方式（如</a:t>
            </a:r>
            <a:r>
              <a:rPr lang="en-US" altLang="zh-CN" dirty="0"/>
              <a:t>b &lt;= a;</a:t>
            </a:r>
            <a:r>
              <a:rPr lang="zh-CN" altLang="en-US" dirty="0"/>
              <a:t>）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dirty="0"/>
              <a:t>块结束后才完成赋值操作；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的值并不是立刻就改变；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dirty="0"/>
              <a:t>这是一种比较常用的赋值方法。（特别在编写可综合模块时）</a:t>
            </a: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326" fontAlgn="auto">
              <a:spcAft>
                <a:spcPts val="0"/>
              </a:spcAft>
              <a:defRPr/>
            </a:pPr>
            <a:r>
              <a:rPr lang="zh-CN" altLang="en-US" sz="3600" b="1" dirty="0"/>
              <a:t>阻塞赋值与非阻塞赋值</a:t>
            </a:r>
          </a:p>
        </p:txBody>
      </p:sp>
    </p:spTree>
    <p:extLst>
      <p:ext uri="{BB962C8B-B14F-4D97-AF65-F5344CB8AC3E}">
        <p14:creationId xmlns:p14="http://schemas.microsoft.com/office/powerpoint/2010/main" val="1194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9" b="1" dirty="0">
                <a:solidFill>
                  <a:srgbClr val="FF0000"/>
                </a:solidFill>
              </a:rPr>
              <a:t>     </a:t>
            </a:r>
            <a:endParaRPr lang="zh-CN" altLang="en-US" sz="2109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5384306"/>
          </a:xfrm>
          <a:prstGeom prst="rect">
            <a:avLst/>
          </a:prstGeom>
          <a:noFill/>
          <a:ln/>
        </p:spPr>
        <p:txBody>
          <a:bodyPr/>
          <a:lstStyle/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学会运用</a:t>
            </a:r>
            <a:r>
              <a:rPr lang="en-US" altLang="zh-CN" sz="2800" dirty="0">
                <a:latin typeface="+mn-ea"/>
                <a:ea typeface="+mn-ea"/>
              </a:rPr>
              <a:t>Verilog</a:t>
            </a:r>
            <a:r>
              <a:rPr lang="zh-CN" altLang="en-US" sz="2800" dirty="0">
                <a:latin typeface="+mn-ea"/>
                <a:ea typeface="+mn-ea"/>
              </a:rPr>
              <a:t>语言设计时序逻辑电路的基本方法。</a:t>
            </a:r>
          </a:p>
          <a:p>
            <a:pPr marL="361622" indent="-361622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通过实验，使学生加深对寄存器的理解。学会对寄存器最基本单元</a:t>
            </a:r>
            <a:r>
              <a:rPr lang="en-US" altLang="zh-CN" sz="2800" dirty="0">
                <a:latin typeface="+mn-ea"/>
                <a:ea typeface="+mn-ea"/>
              </a:rPr>
              <a:t>D</a:t>
            </a:r>
            <a:r>
              <a:rPr lang="zh-CN" altLang="en-US" sz="2800" dirty="0">
                <a:latin typeface="+mn-ea"/>
                <a:ea typeface="+mn-ea"/>
              </a:rPr>
              <a:t>触发器的设计和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位寄存器的设计。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实验目的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06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630</Words>
  <Application>Microsoft Office PowerPoint</Application>
  <PresentationFormat>自定义</PresentationFormat>
  <Paragraphs>166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2019-11-11T14:38:21Z</dcterms:modified>
</cp:coreProperties>
</file>