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11"/>
  </p:notesMasterIdLst>
  <p:sldIdLst>
    <p:sldId id="2812" r:id="rId2"/>
    <p:sldId id="2825" r:id="rId3"/>
    <p:sldId id="2823" r:id="rId4"/>
    <p:sldId id="2821" r:id="rId5"/>
    <p:sldId id="2830" r:id="rId6"/>
    <p:sldId id="2819" r:id="rId7"/>
    <p:sldId id="2831" r:id="rId8"/>
    <p:sldId id="2832" r:id="rId9"/>
    <p:sldId id="2820" r:id="rId10"/>
  </p:sldIdLst>
  <p:sldSz cx="12858750" cy="723265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E3C"/>
    <a:srgbClr val="BFBFBF"/>
    <a:srgbClr val="FBBF09"/>
    <a:srgbClr val="EF4232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2986" autoAdjust="0"/>
  </p:normalViewPr>
  <p:slideViewPr>
    <p:cSldViewPr>
      <p:cViewPr varScale="1">
        <p:scale>
          <a:sx n="110" d="100"/>
          <a:sy n="110" d="100"/>
        </p:scale>
        <p:origin x="570" y="96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2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5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5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4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6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34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86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7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8E6B7ADE-AEF9-4118-ACB1-01F24C8B3A8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AAFB396C-E072-47F2-94B0-786D65E00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93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065718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实验三 问题总结</a:t>
            </a:r>
            <a:endParaRPr lang="en-US" altLang="zh-CN" sz="44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10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58"/>
    </mc:Choice>
    <mc:Fallback xmlns="">
      <p:transition advTm="865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43422" y="808013"/>
            <a:ext cx="10585176" cy="61206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多个</a:t>
            </a:r>
            <a:r>
              <a:rPr lang="en-US" altLang="zh-CN" sz="2400" dirty="0"/>
              <a:t>always</a:t>
            </a:r>
            <a:r>
              <a:rPr lang="zh-CN" altLang="en-US" sz="2400" dirty="0"/>
              <a:t>块里不能对同一个变量</a:t>
            </a:r>
            <a:r>
              <a:rPr lang="zh-CN" altLang="en-US" sz="2400" dirty="0" smtClean="0"/>
              <a:t>赋值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28620" lvl="1">
              <a:spcBef>
                <a:spcPts val="1000"/>
              </a:spcBef>
            </a:pPr>
            <a:r>
              <a:rPr lang="zh-CN" altLang="en-US" dirty="0" smtClean="0"/>
              <a:t>语句</a:t>
            </a:r>
            <a:r>
              <a:rPr lang="zh-CN" altLang="en-US" dirty="0"/>
              <a:t>过于</a:t>
            </a:r>
            <a:r>
              <a:rPr lang="zh-CN" altLang="en-US" dirty="0" smtClean="0"/>
              <a:t>复杂</a:t>
            </a: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问题一 综合的问题</a:t>
            </a:r>
            <a:endParaRPr lang="zh-CN" altLang="en-US" sz="3600" b="1" dirty="0"/>
          </a:p>
        </p:txBody>
      </p:sp>
      <p:sp>
        <p:nvSpPr>
          <p:cNvPr id="2" name="矩形 1"/>
          <p:cNvSpPr/>
          <p:nvPr/>
        </p:nvSpPr>
        <p:spPr>
          <a:xfrm>
            <a:off x="1191224" y="1223009"/>
            <a:ext cx="2952328" cy="1603010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always @ (</a:t>
            </a:r>
            <a:r>
              <a:rPr lang="en-US" altLang="zh-CN" dirty="0" err="1">
                <a:solidFill>
                  <a:schemeClr val="tx1"/>
                </a:solidFill>
              </a:rPr>
              <a:t>posedge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  <a:r>
              <a:rPr lang="en-US" altLang="zh-CN" dirty="0" err="1" smtClean="0">
                <a:solidFill>
                  <a:schemeClr val="tx1"/>
                </a:solidFill>
              </a:rPr>
              <a:t>clk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begin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q</a:t>
            </a:r>
            <a:r>
              <a:rPr lang="en-US" altLang="zh-CN" dirty="0">
                <a:solidFill>
                  <a:schemeClr val="tx1"/>
                </a:solidFill>
              </a:rPr>
              <a:t>&lt;=d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…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20400" y="1223009"/>
            <a:ext cx="2952328" cy="1603010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always @  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 err="1">
                <a:solidFill>
                  <a:schemeClr val="tx1"/>
                </a:solidFill>
              </a:rPr>
              <a:t>negedge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clrn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begin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q&lt;=0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…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1224" y="3261650"/>
            <a:ext cx="5256584" cy="1041302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always @ (</a:t>
            </a:r>
            <a:r>
              <a:rPr lang="en-US" altLang="zh-CN" dirty="0" err="1">
                <a:solidFill>
                  <a:schemeClr val="tx1"/>
                </a:solidFill>
              </a:rPr>
              <a:t>posedge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  <a:r>
              <a:rPr lang="en-US" altLang="zh-CN" dirty="0" err="1">
                <a:solidFill>
                  <a:schemeClr val="tx1"/>
                </a:solidFill>
              </a:rPr>
              <a:t>clk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  <a:r>
              <a:rPr lang="en-US" altLang="zh-CN" dirty="0" smtClean="0">
                <a:solidFill>
                  <a:schemeClr val="tx1"/>
                </a:solidFill>
              </a:rPr>
              <a:t>or  </a:t>
            </a:r>
            <a:r>
              <a:rPr lang="en-US" altLang="zh-CN" dirty="0" err="1" smtClean="0">
                <a:solidFill>
                  <a:schemeClr val="tx1"/>
                </a:solidFill>
              </a:rPr>
              <a:t>negedge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clrn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begin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	q=</a:t>
            </a:r>
            <a:r>
              <a:rPr lang="en-US" altLang="zh-CN" dirty="0" err="1" smtClean="0">
                <a:solidFill>
                  <a:schemeClr val="tx1"/>
                </a:solidFill>
              </a:rPr>
              <a:t>clrn</a:t>
            </a:r>
            <a:r>
              <a:rPr lang="en-US" altLang="zh-CN" dirty="0">
                <a:solidFill>
                  <a:schemeClr val="tx1"/>
                </a:solidFill>
              </a:rPr>
              <a:t>&amp;(</a:t>
            </a:r>
            <a:r>
              <a:rPr lang="en-US" altLang="zh-CN" dirty="0" err="1">
                <a:solidFill>
                  <a:schemeClr val="tx1"/>
                </a:solidFill>
              </a:rPr>
              <a:t>wen&amp;q</a:t>
            </a:r>
            <a:r>
              <a:rPr lang="en-US" altLang="zh-CN" dirty="0">
                <a:solidFill>
                  <a:schemeClr val="tx1"/>
                </a:solidFill>
              </a:rPr>
              <a:t> | ~</a:t>
            </a:r>
            <a:r>
              <a:rPr lang="en-US" altLang="zh-CN" dirty="0" err="1">
                <a:solidFill>
                  <a:schemeClr val="tx1"/>
                </a:solidFill>
              </a:rPr>
              <a:t>wen&amp;d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end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03085" y="4433281"/>
            <a:ext cx="5256584" cy="2423403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always @ (</a:t>
            </a:r>
            <a:r>
              <a:rPr lang="en-US" altLang="zh-CN" dirty="0" err="1">
                <a:solidFill>
                  <a:schemeClr val="tx1"/>
                </a:solidFill>
              </a:rPr>
              <a:t>posedge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  <a:r>
              <a:rPr lang="en-US" altLang="zh-CN" dirty="0" err="1">
                <a:solidFill>
                  <a:schemeClr val="tx1"/>
                </a:solidFill>
              </a:rPr>
              <a:t>clk</a:t>
            </a:r>
            <a:r>
              <a:rPr lang="en-US" altLang="zh-CN" dirty="0">
                <a:solidFill>
                  <a:schemeClr val="tx1"/>
                </a:solidFill>
              </a:rPr>
              <a:t> or </a:t>
            </a:r>
            <a:r>
              <a:rPr lang="en-US" altLang="zh-CN" dirty="0" err="1">
                <a:solidFill>
                  <a:schemeClr val="tx1"/>
                </a:solidFill>
              </a:rPr>
              <a:t>negedge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  <a:r>
              <a:rPr lang="en-US" altLang="zh-CN" dirty="0" err="1">
                <a:solidFill>
                  <a:schemeClr val="tx1"/>
                </a:solidFill>
              </a:rPr>
              <a:t>clrn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begin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    if(</a:t>
            </a:r>
            <a:r>
              <a:rPr lang="en-US" altLang="zh-CN" dirty="0" err="1">
                <a:solidFill>
                  <a:schemeClr val="tx1"/>
                </a:solidFill>
              </a:rPr>
              <a:t>clrn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    begin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        if(wen) begin q &lt;= q; end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        else begin q &lt;= d; end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    </a:t>
            </a:r>
            <a:r>
              <a:rPr lang="en-US" altLang="zh-CN" dirty="0" err="1">
                <a:solidFill>
                  <a:schemeClr val="tx1"/>
                </a:solidFill>
              </a:rPr>
              <a:t>end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    else begin q&lt;=0; end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</a:t>
            </a:r>
            <a:r>
              <a:rPr lang="en-US" altLang="zh-CN" dirty="0" err="1">
                <a:solidFill>
                  <a:schemeClr val="tx1"/>
                </a:solidFill>
              </a:rPr>
              <a:t>end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Lenovo\Documents\Tencent Files\215296676\Image\Group\Image1\33LA[N$%C35S2VI(}~N`K]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71" y="6141768"/>
            <a:ext cx="96869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240" y="3261650"/>
            <a:ext cx="5942857" cy="96190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884975" y="808013"/>
            <a:ext cx="2952328" cy="2525218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不能综合：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if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begin if…else…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else…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可以综合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if…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else if…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else if…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 else…</a:t>
            </a:r>
          </a:p>
        </p:txBody>
      </p:sp>
      <p:sp>
        <p:nvSpPr>
          <p:cNvPr id="14" name="矩形 13"/>
          <p:cNvSpPr/>
          <p:nvPr/>
        </p:nvSpPr>
        <p:spPr>
          <a:xfrm>
            <a:off x="8013551" y="4841492"/>
            <a:ext cx="2952328" cy="682338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f…else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case</a:t>
            </a:r>
            <a:r>
              <a:rPr lang="zh-CN" altLang="en-US" dirty="0" smtClean="0">
                <a:solidFill>
                  <a:schemeClr val="tx1"/>
                </a:solidFill>
              </a:rPr>
              <a:t>语句一定要补全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问题二 代码</a:t>
            </a:r>
            <a:r>
              <a:rPr lang="zh-CN" altLang="en-US" sz="3600" b="1" dirty="0"/>
              <a:t>风格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56767" y="808013"/>
            <a:ext cx="10657184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Verilog</a:t>
            </a:r>
            <a:r>
              <a:rPr lang="zh-CN" altLang="en-US" dirty="0"/>
              <a:t>文件中放一个</a:t>
            </a:r>
            <a:r>
              <a:rPr lang="en-US" altLang="zh-CN" dirty="0"/>
              <a:t>module</a:t>
            </a:r>
            <a:r>
              <a:rPr lang="zh-CN" altLang="en-US" dirty="0"/>
              <a:t>定义，文件名和</a:t>
            </a:r>
            <a:r>
              <a:rPr lang="en-US" altLang="zh-CN" dirty="0"/>
              <a:t>module</a:t>
            </a:r>
            <a:r>
              <a:rPr lang="zh-CN" altLang="en-US" dirty="0"/>
              <a:t>名称一致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仿真文件名用</a:t>
            </a:r>
            <a:r>
              <a:rPr lang="en-US" altLang="zh-CN" dirty="0" err="1" smtClean="0"/>
              <a:t>modulename_sim</a:t>
            </a:r>
            <a:r>
              <a:rPr lang="en-US" altLang="zh-CN" dirty="0" smtClean="0"/>
              <a:t>/</a:t>
            </a:r>
            <a:r>
              <a:rPr lang="en-US" altLang="zh-CN" dirty="0"/>
              <a:t> </a:t>
            </a:r>
            <a:r>
              <a:rPr lang="en-US" altLang="zh-CN" dirty="0" err="1" smtClean="0"/>
              <a:t>modulename_tb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尽量不要使用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语言中复杂的表达式，可以使用“？语句”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信号和网线名小写，用下划线分割单词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宏定义、</a:t>
            </a:r>
            <a:r>
              <a:rPr lang="en-US" altLang="zh-CN" dirty="0"/>
              <a:t>parameter</a:t>
            </a:r>
            <a:r>
              <a:rPr lang="zh-CN" altLang="en-US" dirty="0"/>
              <a:t>、</a:t>
            </a:r>
            <a:r>
              <a:rPr lang="en-US" altLang="zh-CN" dirty="0" err="1"/>
              <a:t>localparam</a:t>
            </a:r>
            <a:r>
              <a:rPr lang="en-US" altLang="zh-CN" dirty="0"/>
              <a:t> </a:t>
            </a:r>
            <a:r>
              <a:rPr lang="zh-CN" altLang="en-US" dirty="0"/>
              <a:t>用大写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对于出现频率较高的相同含义单词，作为前缀或者后缀使用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注意缩进（使用</a:t>
            </a:r>
            <a:r>
              <a:rPr lang="en-US" altLang="zh-CN" dirty="0"/>
              <a:t>Tab</a:t>
            </a:r>
            <a:r>
              <a:rPr lang="zh-CN" altLang="en-US" dirty="0"/>
              <a:t>），可以用文本编辑器编辑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添加注释</a:t>
            </a:r>
          </a:p>
        </p:txBody>
      </p:sp>
    </p:spTree>
    <p:extLst>
      <p:ext uri="{BB962C8B-B14F-4D97-AF65-F5344CB8AC3E}">
        <p14:creationId xmlns:p14="http://schemas.microsoft.com/office/powerpoint/2010/main" val="22575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0657184" cy="126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实验四 寄存器设计</a:t>
            </a:r>
            <a:endParaRPr lang="en-US" altLang="zh-CN" sz="44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b="1" cap="all" dirty="0">
                <a:solidFill>
                  <a:schemeClr val="accent1"/>
                </a:solidFill>
                <a:cs typeface="Arial" panose="020B0604020202020204" pitchFamily="34" charset="0"/>
              </a:rPr>
              <a:t>薛睿</a:t>
            </a:r>
            <a:endParaRPr lang="en-US" altLang="zh-CN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10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8658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实验目的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40743" y="1158426"/>
            <a:ext cx="11881320" cy="51942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掌握控制七段数码管显示的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掌握</a:t>
            </a:r>
            <a:r>
              <a:rPr lang="zh-CN" altLang="zh-CN" dirty="0"/>
              <a:t>计数器的设计</a:t>
            </a:r>
            <a:r>
              <a:rPr lang="zh-CN" altLang="zh-CN" dirty="0" smtClean="0"/>
              <a:t>方法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08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实验题目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40743" y="1158426"/>
            <a:ext cx="11881320" cy="51942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完成</a:t>
            </a:r>
            <a:r>
              <a:rPr lang="en-US" altLang="zh-CN" dirty="0"/>
              <a:t> 8 </a:t>
            </a:r>
            <a:r>
              <a:rPr lang="zh-CN" altLang="zh-CN" dirty="0"/>
              <a:t>位十六进制数显示的数码管显示控制逻辑的设计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要求能</a:t>
            </a:r>
            <a:r>
              <a:rPr lang="zh-CN" altLang="en-US" dirty="0" smtClean="0"/>
              <a:t>按照要求</a:t>
            </a:r>
            <a:r>
              <a:rPr lang="zh-CN" altLang="zh-CN" dirty="0" smtClean="0"/>
              <a:t>同时</a:t>
            </a:r>
            <a:r>
              <a:rPr lang="zh-CN" altLang="zh-CN" dirty="0"/>
              <a:t>稳定地显示各个位的数字，并能定义</a:t>
            </a:r>
            <a:r>
              <a:rPr lang="en-US" altLang="zh-CN" dirty="0"/>
              <a:t> 8 </a:t>
            </a:r>
            <a:r>
              <a:rPr lang="zh-CN" altLang="zh-CN" dirty="0"/>
              <a:t>位数码管哪些位要显示，哪些位不需要显示。</a:t>
            </a:r>
          </a:p>
          <a:p>
            <a:pPr marL="22862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检查实验现象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分，超时扣</a:t>
            </a:r>
            <a:r>
              <a:rPr lang="en-US" altLang="zh-CN" sz="2800" dirty="0">
                <a:solidFill>
                  <a:srgbClr val="FF0000"/>
                </a:solidFill>
              </a:rPr>
              <a:t>0.5</a:t>
            </a:r>
            <a:r>
              <a:rPr lang="zh-CN" altLang="en-US" sz="2800" dirty="0">
                <a:solidFill>
                  <a:srgbClr val="FF0000"/>
                </a:solidFill>
              </a:rPr>
              <a:t>分。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22862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提交工程文件，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分。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pic>
        <p:nvPicPr>
          <p:cNvPr id="9" name="图片 8" descr="C:\Users\XUERUI\AppData\Local\Temp\1512182854(1)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951" y="4984477"/>
            <a:ext cx="7632848" cy="1296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dirty="0"/>
              <a:t>分频电路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33423" y="952029"/>
            <a:ext cx="11881320" cy="51942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系统时钟</a:t>
            </a:r>
            <a:r>
              <a:rPr lang="en-US" altLang="zh-CN" dirty="0" smtClean="0"/>
              <a:t>100MHz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采用计数器实现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4765879" y="2680221"/>
            <a:ext cx="4536504" cy="2952328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always @ (</a:t>
            </a:r>
            <a:r>
              <a:rPr lang="en-US" altLang="zh-CN" dirty="0" err="1">
                <a:solidFill>
                  <a:schemeClr val="tx1"/>
                </a:solidFill>
              </a:rPr>
              <a:t>posedge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clk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begin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if(divcount1==17'd99999)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begin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   divcount1</a:t>
            </a:r>
            <a:r>
              <a:rPr lang="en-US" altLang="zh-CN" dirty="0">
                <a:solidFill>
                  <a:schemeClr val="tx1"/>
                </a:solidFill>
              </a:rPr>
              <a:t>&lt;=17'd0;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</a:rPr>
              <a:t>clk</a:t>
            </a:r>
            <a:r>
              <a:rPr lang="en-US" altLang="zh-CN" dirty="0">
                <a:solidFill>
                  <a:schemeClr val="tx1"/>
                </a:solidFill>
              </a:rPr>
              <a:t>&lt;=~</a:t>
            </a:r>
            <a:r>
              <a:rPr lang="en-US" altLang="zh-CN" dirty="0" err="1">
                <a:solidFill>
                  <a:schemeClr val="tx1"/>
                </a:solidFill>
              </a:rPr>
              <a:t>clk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end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else divcount1&lt;= divcount1+1;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end</a:t>
            </a:r>
          </a:p>
        </p:txBody>
      </p:sp>
    </p:spTree>
    <p:extLst>
      <p:ext uri="{BB962C8B-B14F-4D97-AF65-F5344CB8AC3E}">
        <p14:creationId xmlns:p14="http://schemas.microsoft.com/office/powerpoint/2010/main" val="27621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69748" y="-16235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 sz="3600" dirty="0"/>
              <a:t>按键开关消抖</a:t>
            </a:r>
            <a:endParaRPr lang="en-US" altLang="zh-CN" sz="3600" dirty="0"/>
          </a:p>
        </p:txBody>
      </p:sp>
      <p:pic>
        <p:nvPicPr>
          <p:cNvPr id="8" name="图片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03" y="1960141"/>
            <a:ext cx="540060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3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288" y="1029550"/>
            <a:ext cx="6177486" cy="3450871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316807" y="4328350"/>
            <a:ext cx="10081120" cy="2520280"/>
          </a:xfrm>
        </p:spPr>
        <p:txBody>
          <a:bodyPr>
            <a:normAutofit/>
          </a:bodyPr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pPr marL="457200" indent="-457200"/>
            <a:r>
              <a:rPr lang="zh-CN" altLang="en-US" dirty="0"/>
              <a:t>由使能端信号控制，每次只能点亮一位</a:t>
            </a:r>
            <a:endParaRPr lang="en-US" altLang="zh-CN" dirty="0"/>
          </a:p>
          <a:p>
            <a:pPr marL="457200" indent="-457200"/>
            <a:r>
              <a:rPr lang="zh-CN" altLang="en-US" dirty="0"/>
              <a:t>人眼能分辨的频率在</a:t>
            </a:r>
            <a:r>
              <a:rPr lang="en-US" altLang="zh-CN" dirty="0"/>
              <a:t>25Hz</a:t>
            </a:r>
            <a:r>
              <a:rPr lang="zh-CN" altLang="en-US" dirty="0"/>
              <a:t>左右，扫描频率应大于</a:t>
            </a:r>
            <a:r>
              <a:rPr lang="en-US" altLang="zh-CN" dirty="0"/>
              <a:t>25Hz</a:t>
            </a:r>
          </a:p>
          <a:p>
            <a:pPr marL="457200" indent="-457200"/>
            <a:r>
              <a:rPr lang="zh-CN" altLang="en-US" dirty="0"/>
              <a:t>若有</a:t>
            </a:r>
            <a:r>
              <a:rPr lang="en-US" altLang="zh-CN" dirty="0"/>
              <a:t>n</a:t>
            </a:r>
            <a:r>
              <a:rPr lang="zh-CN" altLang="en-US" dirty="0"/>
              <a:t>个数码管，则扫描频率在</a:t>
            </a:r>
            <a:r>
              <a:rPr lang="en-US" altLang="zh-CN" dirty="0"/>
              <a:t>25*n</a:t>
            </a:r>
            <a:r>
              <a:rPr lang="zh-CN" altLang="en-US" dirty="0"/>
              <a:t>以上</a:t>
            </a:r>
            <a:endParaRPr lang="en-US" altLang="zh-CN" dirty="0"/>
          </a:p>
          <a:p>
            <a:pPr marL="457200" indent="-457200"/>
            <a:r>
              <a:rPr lang="zh-CN" altLang="en-US" dirty="0"/>
              <a:t>太快，功耗大；过慢，闪烁</a:t>
            </a: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七段数码管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6" y="960285"/>
            <a:ext cx="7202125" cy="3016079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229367" y="2103285"/>
            <a:ext cx="1008112" cy="4897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319</Words>
  <Application>Microsoft Office PowerPoint</Application>
  <PresentationFormat>自定义</PresentationFormat>
  <Paragraphs>79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2016-09-20T02:06:25Z</dcterms:created>
  <dcterms:modified xsi:type="dcterms:W3CDTF">2019-11-13T02:27:57Z</dcterms:modified>
</cp:coreProperties>
</file>