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3"/>
  </p:notesMasterIdLst>
  <p:sldIdLst>
    <p:sldId id="2812" r:id="rId2"/>
    <p:sldId id="2825" r:id="rId3"/>
    <p:sldId id="2821" r:id="rId4"/>
    <p:sldId id="2823" r:id="rId5"/>
    <p:sldId id="2824" r:id="rId6"/>
    <p:sldId id="2826" r:id="rId7"/>
    <p:sldId id="2827" r:id="rId8"/>
    <p:sldId id="2830" r:id="rId9"/>
    <p:sldId id="2829" r:id="rId10"/>
    <p:sldId id="2828" r:id="rId11"/>
    <p:sldId id="2832" r:id="rId12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2986" autoAdjust="0"/>
  </p:normalViewPr>
  <p:slideViewPr>
    <p:cSldViewPr>
      <p:cViewPr varScale="1">
        <p:scale>
          <a:sx n="106" d="100"/>
          <a:sy n="106" d="100"/>
        </p:scale>
        <p:origin x="108" y="186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23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0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7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2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5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7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1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1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3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8E6B7ADE-AEF9-4118-ACB1-01F24C8B3A8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5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四 问题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总结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/>
              <a:t>Moore</a:t>
            </a:r>
            <a:r>
              <a:rPr lang="zh-CN" altLang="en-US" sz="3600" b="1" dirty="0"/>
              <a:t>状态机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输出仅仅依赖于当前状态，而与输入条件无关。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936" y="2931550"/>
            <a:ext cx="32480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组合 60"/>
          <p:cNvGrpSpPr/>
          <p:nvPr/>
        </p:nvGrpSpPr>
        <p:grpSpPr>
          <a:xfrm>
            <a:off x="1465759" y="2404492"/>
            <a:ext cx="6774584" cy="3176736"/>
            <a:chOff x="1576963" y="2752229"/>
            <a:chExt cx="6774584" cy="3176736"/>
          </a:xfrm>
        </p:grpSpPr>
        <p:sp>
          <p:nvSpPr>
            <p:cNvPr id="15" name="矩形 14"/>
            <p:cNvSpPr/>
            <p:nvPr/>
          </p:nvSpPr>
          <p:spPr>
            <a:xfrm>
              <a:off x="2252911" y="3400301"/>
              <a:ext cx="187220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组合逻辑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1673" y="3400301"/>
              <a:ext cx="187220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状态寄存器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52911" y="4518530"/>
              <a:ext cx="187220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时序逻辑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7" idx="3"/>
            </p:cNvCxnSpPr>
            <p:nvPr/>
          </p:nvCxnSpPr>
          <p:spPr>
            <a:xfrm>
              <a:off x="4125119" y="4914574"/>
              <a:ext cx="31683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5" idx="3"/>
              <a:endCxn id="16" idx="1"/>
            </p:cNvCxnSpPr>
            <p:nvPr/>
          </p:nvCxnSpPr>
          <p:spPr>
            <a:xfrm>
              <a:off x="4125119" y="3796345"/>
              <a:ext cx="7465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0"/>
            </p:cNvCxnSpPr>
            <p:nvPr/>
          </p:nvCxnSpPr>
          <p:spPr>
            <a:xfrm>
              <a:off x="5807777" y="3125246"/>
              <a:ext cx="0" cy="27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6" idx="2"/>
            </p:cNvCxnSpPr>
            <p:nvPr/>
          </p:nvCxnSpPr>
          <p:spPr>
            <a:xfrm flipV="1">
              <a:off x="5807777" y="4192389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6" idx="3"/>
            </p:cNvCxnSpPr>
            <p:nvPr/>
          </p:nvCxnSpPr>
          <p:spPr>
            <a:xfrm>
              <a:off x="6743881" y="3796345"/>
              <a:ext cx="5495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7280416" y="2752229"/>
              <a:ext cx="0" cy="10441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604839" y="2752229"/>
              <a:ext cx="56886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604839" y="2752229"/>
              <a:ext cx="0" cy="882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604839" y="3634300"/>
              <a:ext cx="6480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820863" y="3976365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604839" y="3634300"/>
              <a:ext cx="0" cy="1280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604839" y="4912469"/>
              <a:ext cx="6480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4152160" y="33863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S(t+1)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152160" y="37963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次态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588005" y="444187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clk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588005" y="281540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set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312481" y="282657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S(t)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312481" y="455127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Z</a:t>
              </a:r>
              <a:r>
                <a:rPr lang="en-US" altLang="zh-CN" dirty="0" smtClean="0"/>
                <a:t>(t)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270846" y="31771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现</a:t>
              </a:r>
              <a:r>
                <a:rPr lang="zh-CN" altLang="en-US" dirty="0" smtClean="0"/>
                <a:t>态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243551" y="49279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当前输出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76963" y="42010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当前输入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613284" y="3937658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X(t)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3185267" y="5310146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965495" y="555963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clk</a:t>
              </a:r>
              <a:endParaRPr lang="zh-CN" altLang="en-US" dirty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2939436" y="5672725"/>
            <a:ext cx="260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 Moore</a:t>
            </a:r>
            <a:r>
              <a:rPr lang="zh-CN" altLang="en-US" dirty="0"/>
              <a:t>状态机示意图</a:t>
            </a:r>
          </a:p>
        </p:txBody>
      </p:sp>
    </p:spTree>
    <p:extLst>
      <p:ext uri="{BB962C8B-B14F-4D97-AF65-F5344CB8AC3E}">
        <p14:creationId xmlns:p14="http://schemas.microsoft.com/office/powerpoint/2010/main" val="2470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/>
              <a:t>Mealy</a:t>
            </a:r>
            <a:r>
              <a:rPr lang="zh-CN" altLang="en-US" sz="3600" b="1" dirty="0"/>
              <a:t>状态机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输出不仅依赖于当前状态，而且取决于该状态的输入条件。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7" y="2967099"/>
            <a:ext cx="3448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组合 44"/>
          <p:cNvGrpSpPr/>
          <p:nvPr/>
        </p:nvGrpSpPr>
        <p:grpSpPr>
          <a:xfrm>
            <a:off x="1349895" y="2680221"/>
            <a:ext cx="6774584" cy="3176736"/>
            <a:chOff x="1349895" y="2680221"/>
            <a:chExt cx="6774584" cy="3176736"/>
          </a:xfrm>
        </p:grpSpPr>
        <p:grpSp>
          <p:nvGrpSpPr>
            <p:cNvPr id="10" name="组合 9"/>
            <p:cNvGrpSpPr/>
            <p:nvPr/>
          </p:nvGrpSpPr>
          <p:grpSpPr>
            <a:xfrm>
              <a:off x="1349895" y="2680221"/>
              <a:ext cx="6774584" cy="3176736"/>
              <a:chOff x="1576963" y="2752229"/>
              <a:chExt cx="6774584" cy="317673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252911" y="3400301"/>
                <a:ext cx="1872208" cy="7920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组合逻辑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71673" y="3400301"/>
                <a:ext cx="1872208" cy="7920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状态寄存器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52911" y="4518530"/>
                <a:ext cx="1872208" cy="7920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时序逻辑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/>
              <p:cNvCxnSpPr>
                <a:stCxn id="13" idx="3"/>
              </p:cNvCxnSpPr>
              <p:nvPr/>
            </p:nvCxnSpPr>
            <p:spPr>
              <a:xfrm>
                <a:off x="4125119" y="4914574"/>
                <a:ext cx="316835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1" idx="3"/>
                <a:endCxn id="12" idx="1"/>
              </p:cNvCxnSpPr>
              <p:nvPr/>
            </p:nvCxnSpPr>
            <p:spPr>
              <a:xfrm>
                <a:off x="4125119" y="3796345"/>
                <a:ext cx="74655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endCxn id="12" idx="0"/>
              </p:cNvCxnSpPr>
              <p:nvPr/>
            </p:nvCxnSpPr>
            <p:spPr>
              <a:xfrm>
                <a:off x="5807777" y="3125246"/>
                <a:ext cx="0" cy="2750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endCxn id="12" idx="2"/>
              </p:cNvCxnSpPr>
              <p:nvPr/>
            </p:nvCxnSpPr>
            <p:spPr>
              <a:xfrm flipV="1">
                <a:off x="5807777" y="4192389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2" idx="3"/>
              </p:cNvCxnSpPr>
              <p:nvPr/>
            </p:nvCxnSpPr>
            <p:spPr>
              <a:xfrm>
                <a:off x="6743881" y="3796345"/>
                <a:ext cx="5495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7280416" y="2752229"/>
                <a:ext cx="0" cy="10441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1604839" y="2752229"/>
                <a:ext cx="56886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604839" y="2752229"/>
                <a:ext cx="0" cy="882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1604839" y="3634300"/>
                <a:ext cx="64807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1820863" y="3976365"/>
                <a:ext cx="43204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604839" y="3634300"/>
                <a:ext cx="0" cy="12802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1604839" y="4912469"/>
                <a:ext cx="64807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4152160" y="3386364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S(t+1)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152160" y="379634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次态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588005" y="444187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clk</a:t>
                </a:r>
                <a:endParaRPr lang="zh-CN" altLang="en-US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588005" y="2815400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set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312481" y="282657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S(t)</a:t>
                </a:r>
                <a:endParaRPr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312481" y="4551278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270846" y="317712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现</a:t>
                </a:r>
                <a:r>
                  <a:rPr lang="zh-CN" altLang="en-US" dirty="0" smtClean="0"/>
                  <a:t>态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243551" y="492793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当前输出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576963" y="420107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当前输入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613284" y="3937658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X(t)</a:t>
                </a:r>
                <a:endParaRPr lang="zh-CN" altLang="en-US" dirty="0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V="1">
                <a:off x="3185267" y="5310146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965495" y="5559633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clk</a:t>
                </a:r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1903893" y="3904357"/>
              <a:ext cx="0" cy="6501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903893" y="4552429"/>
              <a:ext cx="121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2738427" y="5946157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 Mealy</a:t>
            </a:r>
            <a:r>
              <a:rPr lang="zh-CN" altLang="en-US" dirty="0"/>
              <a:t>状态机示意图</a:t>
            </a:r>
          </a:p>
        </p:txBody>
      </p:sp>
    </p:spTree>
    <p:extLst>
      <p:ext uri="{BB962C8B-B14F-4D97-AF65-F5344CB8AC3E}">
        <p14:creationId xmlns:p14="http://schemas.microsoft.com/office/powerpoint/2010/main" val="25708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硬件描述语言特点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84759" y="1096045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硬件</a:t>
            </a:r>
            <a:r>
              <a:rPr lang="zh-CN" altLang="en-US" dirty="0"/>
              <a:t>电路上的逻辑实体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并行运行。</a:t>
            </a:r>
          </a:p>
        </p:txBody>
      </p:sp>
    </p:spTree>
    <p:extLst>
      <p:ext uri="{BB962C8B-B14F-4D97-AF65-F5344CB8AC3E}">
        <p14:creationId xmlns:p14="http://schemas.microsoft.com/office/powerpoint/2010/main" val="8001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126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实验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五 状态机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的设计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薛睿</a:t>
            </a:r>
            <a:endParaRPr lang="en-US" altLang="zh-CN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658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实验目的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1249064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熟练使用状态转换图描述状态机。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掌握</a:t>
            </a:r>
            <a:r>
              <a:rPr lang="en-US" altLang="zh-CN" dirty="0"/>
              <a:t>Moore</a:t>
            </a:r>
            <a:r>
              <a:rPr lang="zh-CN" altLang="en-US" dirty="0"/>
              <a:t>状态机和</a:t>
            </a:r>
            <a:r>
              <a:rPr lang="en-US" altLang="zh-CN" dirty="0"/>
              <a:t>Mealy</a:t>
            </a:r>
            <a:r>
              <a:rPr lang="zh-CN" altLang="en-US" dirty="0"/>
              <a:t>状态机的设计方法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zh-CN" altLang="zh-CN" dirty="0"/>
              <a:t>使用</a:t>
            </a:r>
            <a:r>
              <a:rPr lang="en-US" altLang="zh-CN" dirty="0" err="1"/>
              <a:t>verilog</a:t>
            </a:r>
            <a:r>
              <a:rPr lang="zh-CN" altLang="zh-CN" dirty="0"/>
              <a:t>语言描述状态机的方法。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6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实验题目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设计</a:t>
            </a:r>
            <a:r>
              <a:rPr lang="zh-CN" altLang="en-US" dirty="0"/>
              <a:t>一个</a:t>
            </a:r>
            <a:r>
              <a:rPr lang="en-US" altLang="zh-CN" dirty="0" smtClean="0"/>
              <a:t>Moore/Mealy</a:t>
            </a:r>
            <a:r>
              <a:rPr lang="zh-CN" altLang="en-US" dirty="0" smtClean="0"/>
              <a:t>状态机 ，</a:t>
            </a:r>
            <a:r>
              <a:rPr lang="zh-CN" altLang="en-US" dirty="0"/>
              <a:t>来检测一个 </a:t>
            </a:r>
            <a:r>
              <a:rPr lang="en-US" altLang="zh-CN" dirty="0"/>
              <a:t>8 </a:t>
            </a:r>
            <a:r>
              <a:rPr lang="zh-CN" altLang="en-US" dirty="0"/>
              <a:t>位的二进制数据中，从低位到高位是否有二进制的“</a:t>
            </a:r>
            <a:r>
              <a:rPr lang="en-US" altLang="zh-CN" dirty="0" smtClean="0"/>
              <a:t>01101</a:t>
            </a:r>
            <a:r>
              <a:rPr lang="zh-CN" altLang="en-US" dirty="0"/>
              <a:t>“</a:t>
            </a:r>
            <a:r>
              <a:rPr lang="zh-CN" altLang="en-US" dirty="0" smtClean="0"/>
              <a:t>序列</a:t>
            </a:r>
            <a:r>
              <a:rPr lang="zh-CN" altLang="en-US" dirty="0"/>
              <a:t>。画出检测二进制序列“</a:t>
            </a:r>
            <a:r>
              <a:rPr lang="en-US" altLang="zh-CN" dirty="0" smtClean="0"/>
              <a:t>01101</a:t>
            </a:r>
            <a:r>
              <a:rPr lang="zh-CN" altLang="en-US" dirty="0" smtClean="0"/>
              <a:t>“的</a:t>
            </a:r>
            <a:r>
              <a:rPr lang="zh-CN" altLang="en-US" dirty="0"/>
              <a:t>状态转换图，并进行状态编码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检查状态转换图</a:t>
            </a:r>
            <a:r>
              <a:rPr lang="en-US" altLang="zh-CN" b="1" dirty="0" smtClean="0">
                <a:solidFill>
                  <a:srgbClr val="FF0000"/>
                </a:solidFill>
              </a:rPr>
              <a:t>0.4</a:t>
            </a:r>
            <a:r>
              <a:rPr lang="zh-CN" altLang="en-US" b="1" dirty="0" smtClean="0">
                <a:solidFill>
                  <a:srgbClr val="FF0000"/>
                </a:solidFill>
              </a:rPr>
              <a:t>分。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检查程序、仿真结果并回答问题</a:t>
            </a:r>
            <a:r>
              <a:rPr lang="en-US" altLang="zh-CN" b="1" dirty="0" smtClean="0">
                <a:solidFill>
                  <a:srgbClr val="FF0000"/>
                </a:solidFill>
              </a:rPr>
              <a:t>0.8</a:t>
            </a:r>
            <a:r>
              <a:rPr lang="zh-CN" altLang="en-US" b="1" dirty="0" smtClean="0">
                <a:solidFill>
                  <a:srgbClr val="FF0000"/>
                </a:solidFill>
              </a:rPr>
              <a:t>分</a:t>
            </a:r>
            <a:r>
              <a:rPr lang="zh-CN" altLang="en-US" b="1" dirty="0">
                <a:solidFill>
                  <a:srgbClr val="FF0000"/>
                </a:solidFill>
              </a:rPr>
              <a:t>（每个</a:t>
            </a:r>
            <a:r>
              <a:rPr lang="en-US" altLang="zh-CN" b="1" dirty="0" smtClean="0">
                <a:solidFill>
                  <a:srgbClr val="FF0000"/>
                </a:solidFill>
              </a:rPr>
              <a:t>0.4</a:t>
            </a:r>
            <a:r>
              <a:rPr lang="zh-CN" altLang="en-US" b="1" dirty="0" smtClean="0">
                <a:solidFill>
                  <a:srgbClr val="FF0000"/>
                </a:solidFill>
              </a:rPr>
              <a:t>分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检查实验现象</a:t>
            </a:r>
            <a:r>
              <a:rPr lang="en-US" altLang="zh-CN" b="1" dirty="0" smtClean="0">
                <a:solidFill>
                  <a:srgbClr val="FF0000"/>
                </a:solidFill>
              </a:rPr>
              <a:t>0.4</a:t>
            </a:r>
            <a:r>
              <a:rPr lang="zh-CN" altLang="en-US" b="1" dirty="0" smtClean="0">
                <a:solidFill>
                  <a:srgbClr val="FF0000"/>
                </a:solidFill>
              </a:rPr>
              <a:t>分。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提交</a:t>
            </a:r>
            <a:r>
              <a:rPr lang="zh-CN" altLang="en-US" b="1" dirty="0">
                <a:solidFill>
                  <a:srgbClr val="FF0000"/>
                </a:solidFill>
              </a:rPr>
              <a:t>工程文件、仿真结果截图及分析（解释</a:t>
            </a:r>
            <a:r>
              <a:rPr lang="en-US" altLang="zh-CN" b="1" dirty="0">
                <a:solidFill>
                  <a:srgbClr val="FF0000"/>
                </a:solidFill>
              </a:rPr>
              <a:t>Moore</a:t>
            </a:r>
            <a:r>
              <a:rPr lang="zh-CN" altLang="en-US" b="1" dirty="0">
                <a:solidFill>
                  <a:srgbClr val="FF0000"/>
                </a:solidFill>
              </a:rPr>
              <a:t>状态机和</a:t>
            </a:r>
            <a:r>
              <a:rPr lang="en-US" altLang="zh-CN" b="1" dirty="0">
                <a:solidFill>
                  <a:srgbClr val="FF0000"/>
                </a:solidFill>
              </a:rPr>
              <a:t>Mealy</a:t>
            </a:r>
            <a:r>
              <a:rPr lang="zh-CN" altLang="en-US" b="1" dirty="0">
                <a:solidFill>
                  <a:srgbClr val="FF0000"/>
                </a:solidFill>
              </a:rPr>
              <a:t>状态机的区别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0.4</a:t>
            </a:r>
            <a:r>
              <a:rPr lang="zh-CN" altLang="en-US" b="1" dirty="0" smtClean="0">
                <a:solidFill>
                  <a:srgbClr val="FF0000"/>
                </a:solidFill>
              </a:rPr>
              <a:t>分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0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600" b="1" dirty="0"/>
              <a:t>Sequential Circuits  Design </a:t>
            </a:r>
            <a:endParaRPr lang="en-US" altLang="zh-CN" sz="3600" b="1" dirty="0"/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253680" y="1196975"/>
            <a:ext cx="8424862" cy="5445125"/>
            <a:chOff x="295" y="754"/>
            <a:chExt cx="5307" cy="343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95" y="754"/>
              <a:ext cx="5307" cy="343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342900" indent="-342900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3200" b="1" dirty="0"/>
                <a:t>  </a:t>
              </a:r>
              <a:r>
                <a:rPr lang="zh-CN" altLang="en-US" sz="3200" b="1" dirty="0"/>
                <a:t>（</a:t>
              </a:r>
              <a:r>
                <a:rPr lang="en-US" altLang="zh-CN" sz="3200" b="1" dirty="0"/>
                <a:t>1</a:t>
              </a:r>
              <a:r>
                <a:rPr lang="zh-CN" altLang="en-US" sz="3200" b="1" dirty="0"/>
                <a:t>）根据需求           状态图、状态表</a:t>
              </a:r>
            </a:p>
            <a:p>
              <a:pPr marL="342900" indent="-342900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 b="1" dirty="0"/>
                <a:t>  （</a:t>
              </a:r>
              <a:r>
                <a:rPr lang="en-US" altLang="zh-CN" sz="3200" b="1" dirty="0"/>
                <a:t>2</a:t>
              </a:r>
              <a:r>
                <a:rPr lang="zh-CN" altLang="en-US" sz="3200" b="1" dirty="0"/>
                <a:t>）最小化状态图、状态表                   </a:t>
              </a:r>
            </a:p>
            <a:p>
              <a:pPr marL="342900" indent="-342900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 b="1" dirty="0"/>
                <a:t>  （</a:t>
              </a:r>
              <a:r>
                <a:rPr lang="en-US" altLang="zh-CN" sz="3200" b="1" dirty="0"/>
                <a:t>3</a:t>
              </a:r>
              <a:r>
                <a:rPr lang="zh-CN" altLang="en-US" sz="3200" b="1" dirty="0"/>
                <a:t>）状态编码（分配）         得状态转移表          </a:t>
              </a:r>
            </a:p>
            <a:p>
              <a:pPr marL="342900" indent="-342900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 b="1" dirty="0"/>
                <a:t>  （</a:t>
              </a:r>
              <a:r>
                <a:rPr lang="en-US" altLang="zh-CN" sz="3200" b="1" dirty="0"/>
                <a:t>4</a:t>
              </a:r>
              <a:r>
                <a:rPr lang="zh-CN" altLang="en-US" sz="3200" b="1" dirty="0"/>
                <a:t>）状态转移表                </a:t>
              </a:r>
              <a:r>
                <a:rPr lang="zh-CN" altLang="en-US" sz="3200" b="1" dirty="0" smtClean="0"/>
                <a:t>  激励</a:t>
              </a:r>
              <a:r>
                <a:rPr lang="zh-CN" altLang="en-US" sz="3200" b="1" dirty="0"/>
                <a:t>表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 b="1" dirty="0"/>
                <a:t>           触发器特征表</a:t>
              </a:r>
            </a:p>
            <a:p>
              <a:pPr marL="342900" indent="-342900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 b="1" dirty="0"/>
                <a:t>  （</a:t>
              </a:r>
              <a:r>
                <a:rPr lang="en-US" altLang="zh-CN" sz="3200" b="1" dirty="0"/>
                <a:t>5</a:t>
              </a:r>
              <a:r>
                <a:rPr lang="zh-CN" altLang="en-US" sz="3200" b="1" dirty="0"/>
                <a:t>）卡诺图化简             </a:t>
              </a:r>
              <a:r>
                <a:rPr lang="zh-CN" altLang="en-US" sz="3200" b="1" dirty="0" smtClean="0"/>
                <a:t>  激励函数</a:t>
              </a:r>
              <a:r>
                <a:rPr lang="zh-CN" altLang="en-US" sz="3200" b="1" dirty="0"/>
                <a:t>表达式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 b="1" dirty="0"/>
                <a:t>                                             </a:t>
              </a:r>
              <a:r>
                <a:rPr lang="zh-CN" altLang="en-US" sz="3200" b="1" dirty="0" smtClean="0"/>
                <a:t>     输出</a:t>
              </a:r>
              <a:r>
                <a:rPr lang="zh-CN" altLang="en-US" sz="3200" b="1" dirty="0"/>
                <a:t>函数表达式</a:t>
              </a:r>
            </a:p>
            <a:p>
              <a:pPr marL="342900" indent="-342900">
                <a:spcBef>
                  <a:spcPct val="3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 b="1" dirty="0"/>
                <a:t>  （</a:t>
              </a:r>
              <a:r>
                <a:rPr lang="en-US" altLang="zh-CN" sz="3200" b="1" dirty="0"/>
                <a:t>6</a:t>
              </a:r>
              <a:r>
                <a:rPr lang="zh-CN" altLang="en-US" sz="3200" b="1" dirty="0"/>
                <a:t>）电路实现  （</a:t>
              </a:r>
              <a:r>
                <a:rPr lang="en-US" altLang="zh-CN" sz="3200" b="1" dirty="0"/>
                <a:t>7</a:t>
              </a:r>
              <a:r>
                <a:rPr lang="zh-CN" altLang="en-US" sz="3200" b="1" dirty="0"/>
                <a:t>） 检查无关状态</a:t>
              </a:r>
              <a:endParaRPr lang="zh-CN" altLang="en-US" sz="3200" b="1" dirty="0">
                <a:cs typeface="Arial" pitchFamily="34" charset="0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208" y="960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3194" y="1888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2925" y="2341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20"/>
            <p:cNvSpPr>
              <a:spLocks/>
            </p:cNvSpPr>
            <p:nvPr/>
          </p:nvSpPr>
          <p:spPr bwMode="auto">
            <a:xfrm>
              <a:off x="2700" y="2296"/>
              <a:ext cx="225" cy="539"/>
            </a:xfrm>
            <a:prstGeom prst="rightBrace">
              <a:avLst>
                <a:gd name="adj1" fmla="val 27804"/>
                <a:gd name="adj2" fmla="val 50000"/>
              </a:avLst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2517" y="3158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22"/>
            <p:cNvSpPr>
              <a:spLocks/>
            </p:cNvSpPr>
            <p:nvPr/>
          </p:nvSpPr>
          <p:spPr bwMode="auto">
            <a:xfrm>
              <a:off x="3016" y="3113"/>
              <a:ext cx="224" cy="532"/>
            </a:xfrm>
            <a:prstGeom prst="leftBrace">
              <a:avLst>
                <a:gd name="adj1" fmla="val 20726"/>
                <a:gd name="adj2" fmla="val 50000"/>
              </a:avLst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820863" y="4653136"/>
            <a:ext cx="9145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状态机</a:t>
            </a:r>
            <a:endParaRPr lang="zh-CN" altLang="en-US" sz="36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33423" y="1096045"/>
            <a:ext cx="11876831" cy="576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状态机的本质就是对具有逻辑顺序或时序规律</a:t>
            </a:r>
            <a:r>
              <a:rPr lang="zh-CN" altLang="en-US" dirty="0"/>
              <a:t>事件</a:t>
            </a:r>
            <a:r>
              <a:rPr lang="zh-CN" altLang="en-US" dirty="0"/>
              <a:t>的一种描述方法。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状态机的基本要素：</a:t>
            </a:r>
            <a:endParaRPr lang="en-US" altLang="zh-CN" dirty="0"/>
          </a:p>
          <a:p>
            <a:pPr marL="685856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/>
              <a:t>状态</a:t>
            </a:r>
            <a:r>
              <a:rPr lang="zh-CN" altLang="en-US" sz="2400" dirty="0"/>
              <a:t>（</a:t>
            </a:r>
            <a:r>
              <a:rPr lang="zh-CN" altLang="en-US" sz="2400" dirty="0"/>
              <a:t>当前</a:t>
            </a:r>
            <a:r>
              <a:rPr lang="zh-CN" altLang="en-US" sz="2400" dirty="0"/>
              <a:t>状态</a:t>
            </a:r>
            <a:r>
              <a:rPr lang="en-US" altLang="zh-CN" sz="2400" dirty="0"/>
              <a:t>,</a:t>
            </a:r>
            <a:r>
              <a:rPr lang="zh-CN" altLang="en-US" sz="2400" dirty="0"/>
              <a:t>下一个</a:t>
            </a:r>
            <a:r>
              <a:rPr lang="zh-CN" altLang="en-US" sz="2400" dirty="0"/>
              <a:t>状态）</a:t>
            </a:r>
            <a:r>
              <a:rPr lang="zh-CN" altLang="en-US" sz="2400" dirty="0">
                <a:solidFill>
                  <a:srgbClr val="FF0000"/>
                </a:solidFill>
              </a:rPr>
              <a:t>状态编码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85856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/>
              <a:t>输入信号（事件）</a:t>
            </a:r>
            <a:endParaRPr lang="en-US" altLang="zh-CN" sz="2400" dirty="0"/>
          </a:p>
          <a:p>
            <a:pPr marL="685856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/>
              <a:t>输出控制信号（相应操作）</a:t>
            </a:r>
            <a:endParaRPr lang="en-US" altLang="zh-CN" sz="2400" dirty="0"/>
          </a:p>
          <a:p>
            <a:pPr marL="22862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/>
              <a:t>通常用状态转移图表示</a:t>
            </a:r>
            <a:endParaRPr lang="en-US" altLang="zh-CN" sz="2800" dirty="0"/>
          </a:p>
          <a:p>
            <a:pPr lvl="1"/>
            <a:endParaRPr lang="en-US" altLang="zh-CN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99" y="3904357"/>
            <a:ext cx="2342672" cy="238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实验步骤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确定状态机结构（参见图</a:t>
            </a:r>
            <a:r>
              <a:rPr lang="en-US" altLang="zh-CN" dirty="0"/>
              <a:t>1 </a:t>
            </a:r>
            <a:r>
              <a:rPr lang="zh-CN" altLang="en-US" dirty="0"/>
              <a:t>“ </a:t>
            </a:r>
            <a:r>
              <a:rPr lang="en-US" altLang="zh-CN" dirty="0" smtClean="0"/>
              <a:t>Moore</a:t>
            </a:r>
            <a:r>
              <a:rPr lang="zh-CN" altLang="en-US" dirty="0"/>
              <a:t>状态机示意图”、图</a:t>
            </a:r>
            <a:r>
              <a:rPr lang="en-US" altLang="zh-CN" dirty="0"/>
              <a:t>2 </a:t>
            </a:r>
            <a:r>
              <a:rPr lang="zh-CN" altLang="en-US" dirty="0"/>
              <a:t>“ </a:t>
            </a:r>
            <a:r>
              <a:rPr lang="en-US" altLang="zh-CN" dirty="0" smtClean="0"/>
              <a:t>Mealy</a:t>
            </a:r>
            <a:r>
              <a:rPr lang="zh-CN" altLang="en-US" dirty="0"/>
              <a:t>状态机示意图”）；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画出检测二进制序列</a:t>
            </a:r>
            <a:r>
              <a:rPr lang="zh-CN" altLang="en-US" dirty="0" smtClean="0"/>
              <a:t>“</a:t>
            </a:r>
            <a:r>
              <a:rPr lang="en-US" altLang="zh-CN" dirty="0"/>
              <a:t>01101</a:t>
            </a:r>
            <a:r>
              <a:rPr lang="zh-CN" altLang="en-US" dirty="0" smtClean="0"/>
              <a:t>“的</a:t>
            </a:r>
            <a:r>
              <a:rPr lang="zh-CN" altLang="en-US" dirty="0"/>
              <a:t>状态转转移图，</a:t>
            </a:r>
            <a:r>
              <a:rPr lang="zh-CN" altLang="en-US" dirty="0">
                <a:solidFill>
                  <a:srgbClr val="FF0000"/>
                </a:solidFill>
              </a:rPr>
              <a:t>进行状态编码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根据状态机结构和状态转换图进行设计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仿真；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添加管脚约束、下载验证。</a:t>
            </a:r>
          </a:p>
        </p:txBody>
      </p:sp>
    </p:spTree>
    <p:extLst>
      <p:ext uri="{BB962C8B-B14F-4D97-AF65-F5344CB8AC3E}">
        <p14:creationId xmlns:p14="http://schemas.microsoft.com/office/powerpoint/2010/main" val="22884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三段式状态机设计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1449272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always</a:t>
            </a:r>
            <a:r>
              <a:rPr lang="zh-CN" altLang="en-US" dirty="0"/>
              <a:t>块采用同步时序描述状态</a:t>
            </a:r>
            <a:r>
              <a:rPr lang="zh-CN" altLang="en-US" dirty="0" smtClean="0"/>
              <a:t>转移</a:t>
            </a:r>
            <a:r>
              <a:rPr lang="en-US" altLang="zh-CN" dirty="0" err="1" smtClean="0"/>
              <a:t>current_state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next_state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always</a:t>
            </a:r>
            <a:r>
              <a:rPr lang="zh-CN" altLang="en-US" dirty="0"/>
              <a:t>块采用组合逻辑判断状态转移条件，描述状态转移规律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always</a:t>
            </a:r>
            <a:r>
              <a:rPr lang="zh-CN" altLang="en-US" dirty="0" smtClean="0"/>
              <a:t>块</a:t>
            </a:r>
            <a:r>
              <a:rPr lang="zh-CN" altLang="en-US" dirty="0"/>
              <a:t>采用同步时序</a:t>
            </a:r>
            <a:r>
              <a:rPr lang="zh-CN" altLang="en-US" dirty="0" smtClean="0"/>
              <a:t>描述</a:t>
            </a:r>
            <a:r>
              <a:rPr lang="zh-CN" altLang="en-US" dirty="0"/>
              <a:t>状态输出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477047" y="3256285"/>
            <a:ext cx="6774584" cy="3176736"/>
            <a:chOff x="1576963" y="2752229"/>
            <a:chExt cx="6774584" cy="3176736"/>
          </a:xfrm>
        </p:grpSpPr>
        <p:sp>
          <p:nvSpPr>
            <p:cNvPr id="12" name="矩形 11"/>
            <p:cNvSpPr/>
            <p:nvPr/>
          </p:nvSpPr>
          <p:spPr>
            <a:xfrm>
              <a:off x="2252911" y="3400301"/>
              <a:ext cx="187220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组合逻辑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1673" y="3400301"/>
              <a:ext cx="187220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状态寄存器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52911" y="4518530"/>
              <a:ext cx="187220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时序逻辑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4" idx="3"/>
            </p:cNvCxnSpPr>
            <p:nvPr/>
          </p:nvCxnSpPr>
          <p:spPr>
            <a:xfrm>
              <a:off x="4125119" y="4914574"/>
              <a:ext cx="31683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2" idx="3"/>
              <a:endCxn id="13" idx="1"/>
            </p:cNvCxnSpPr>
            <p:nvPr/>
          </p:nvCxnSpPr>
          <p:spPr>
            <a:xfrm>
              <a:off x="4125119" y="3796345"/>
              <a:ext cx="7465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3" idx="0"/>
            </p:cNvCxnSpPr>
            <p:nvPr/>
          </p:nvCxnSpPr>
          <p:spPr>
            <a:xfrm>
              <a:off x="5807777" y="3125246"/>
              <a:ext cx="0" cy="27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3" idx="2"/>
            </p:cNvCxnSpPr>
            <p:nvPr/>
          </p:nvCxnSpPr>
          <p:spPr>
            <a:xfrm flipV="1">
              <a:off x="5807777" y="4192389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3" idx="3"/>
            </p:cNvCxnSpPr>
            <p:nvPr/>
          </p:nvCxnSpPr>
          <p:spPr>
            <a:xfrm>
              <a:off x="6743881" y="3796345"/>
              <a:ext cx="5495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7280416" y="2752229"/>
              <a:ext cx="0" cy="10441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604839" y="2752229"/>
              <a:ext cx="56886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604839" y="2752229"/>
              <a:ext cx="0" cy="882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604839" y="3634300"/>
              <a:ext cx="6480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820863" y="3976365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604839" y="3634300"/>
              <a:ext cx="0" cy="1280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604839" y="4912469"/>
              <a:ext cx="6480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152160" y="33863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S(t+1)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152160" y="37963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次态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88005" y="444187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clk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588005" y="281540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set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312481" y="282657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S(t)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312481" y="455127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Z</a:t>
              </a:r>
              <a:r>
                <a:rPr lang="en-US" altLang="zh-CN" dirty="0" smtClean="0"/>
                <a:t>(t)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70846" y="31771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现</a:t>
              </a:r>
              <a:r>
                <a:rPr lang="zh-CN" altLang="en-US" dirty="0" smtClean="0"/>
                <a:t>态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243551" y="49279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当前输出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76963" y="42010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当前输入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13284" y="3937658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X(t)</a:t>
              </a:r>
              <a:endParaRPr lang="zh-CN" altLang="en-US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3185267" y="5310146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965495" y="555963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clk</a:t>
              </a:r>
              <a:endParaRPr lang="zh-CN" altLang="en-US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5005589" y="6536859"/>
            <a:ext cx="260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 Moore</a:t>
            </a:r>
            <a:r>
              <a:rPr lang="zh-CN" altLang="en-US" dirty="0"/>
              <a:t>状态机示意图</a:t>
            </a:r>
          </a:p>
        </p:txBody>
      </p:sp>
    </p:spTree>
    <p:extLst>
      <p:ext uri="{BB962C8B-B14F-4D97-AF65-F5344CB8AC3E}">
        <p14:creationId xmlns:p14="http://schemas.microsoft.com/office/powerpoint/2010/main" val="9582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510</Words>
  <Application>Microsoft Office PowerPoint</Application>
  <PresentationFormat>自定义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2019-11-25T13:00:22Z</dcterms:modified>
</cp:coreProperties>
</file>