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5"/>
  </p:notesMasterIdLst>
  <p:handoutMasterIdLst>
    <p:handoutMasterId r:id="rId26"/>
  </p:handoutMasterIdLst>
  <p:sldIdLst>
    <p:sldId id="448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6" r:id="rId17"/>
    <p:sldId id="477" r:id="rId18"/>
    <p:sldId id="478" r:id="rId19"/>
    <p:sldId id="480" r:id="rId20"/>
    <p:sldId id="479" r:id="rId21"/>
    <p:sldId id="481" r:id="rId22"/>
    <p:sldId id="482" r:id="rId23"/>
    <p:sldId id="483" r:id="rId2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84" d="100"/>
          <a:sy n="84" d="100"/>
        </p:scale>
        <p:origin x="712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3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430768" cy="3429000"/>
          </a:xfrm>
          <a:prstGeom prst="rect">
            <a:avLst/>
          </a:prstGeom>
        </p:spPr>
        <p:txBody>
          <a:bodyPr>
            <a:noAutofit/>
          </a:bodyPr>
          <a:lstStyle>
            <a:lvl1pPr marL="342892" indent="-342892">
              <a:lnSpc>
                <a:spcPct val="120000"/>
              </a:lnSpc>
              <a:spcBef>
                <a:spcPts val="0"/>
              </a:spcBef>
              <a:spcAft>
                <a:spcPts val="1350"/>
              </a:spcAft>
              <a:buSzPct val="140000"/>
              <a:buFont typeface="+mj-lt"/>
              <a:buAutoNum type="arabicPeriod"/>
              <a:defRPr sz="1200" baseline="0"/>
            </a:lvl1pPr>
            <a:lvl2pPr>
              <a:defRPr sz="1350"/>
            </a:lvl2pPr>
            <a:lvl3pPr>
              <a:defRPr sz="1200"/>
            </a:lvl3pPr>
            <a:lvl4pPr>
              <a:defRPr sz="97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9201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5" r:id="rId4"/>
    <p:sldLayoutId id="2147483711" r:id="rId5"/>
    <p:sldLayoutId id="2147483749" r:id="rId6"/>
    <p:sldLayoutId id="2147483756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Rustam-Kadyrov/StreamSets-custom-component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Rustam-Kadyrov/StreamSets-custom-expression-languag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u/streamsets/" TargetMode="External"/><Relationship Id="rId2" Type="http://schemas.openxmlformats.org/officeDocument/2006/relationships/hyperlink" Target="https://streamsets.com/documentation-pag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ustam-Kadyrov/StreamSets-custom-expression-language" TargetMode="External"/><Relationship Id="rId5" Type="http://schemas.openxmlformats.org/officeDocument/2006/relationships/hyperlink" Target="https://github.com/Rustam-Kadyrov/StreamSets-custom-components" TargetMode="External"/><Relationship Id="rId4" Type="http://schemas.openxmlformats.org/officeDocument/2006/relationships/hyperlink" Target="https://en.wikipedia.org/wiki/Flow-based_programm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604542"/>
          </a:xfrm>
        </p:spPr>
        <p:txBody>
          <a:bodyPr/>
          <a:lstStyle/>
          <a:p>
            <a:r>
              <a:rPr lang="ru-RU" dirty="0"/>
              <a:t>StreamSets: </a:t>
            </a:r>
          </a:p>
          <a:p>
            <a:r>
              <a:rPr lang="ru-RU" dirty="0"/>
              <a:t>ETL инструмент с хорошим 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Rustam Kadyrov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FEBRUARY 20, 2018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Enrich data (split/merge/rearrange)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Lookups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Data-driven if-then-else logic 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…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Customization!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25073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JDBC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Amazon Web Services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MongoDB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Elasticsearch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Apache Kafka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…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Customization!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6057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FLOWS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5EF1-9A70-4054-AA6A-26F670B1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33" y="831864"/>
            <a:ext cx="5215525" cy="39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1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hlinkClick r:id="rId2"/>
              </a:rPr>
              <a:t>https://github.com/Rustam-Kadyrov/StreamSets-custom-components</a:t>
            </a:r>
            <a:endParaRPr lang="en-US" sz="2000" dirty="0">
              <a:solidFill>
                <a:srgbClr val="444444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69DB8-4469-4493-B10C-ECE1EA4F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50" y="1520082"/>
            <a:ext cx="3193490" cy="31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hlinkClick r:id="rId2"/>
              </a:rPr>
              <a:t>https://github.com/Rustam-Kadyrov/StreamSets-custom-expression-language</a:t>
            </a:r>
            <a:endParaRPr lang="en-US" sz="2000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05EDB-1791-439D-B55E-F84F5B68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54" y="1545529"/>
            <a:ext cx="3132890" cy="313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FORCE STOP – не надо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EL в кастомных процессорах – боль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«Собирай сам или плати нам»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Кастомизация – ворох библиотек в разных местах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Кастомизация – проблема в одном компоненте может вырубить весь сервер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Сложно отлаживать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НЕДОСТАТКИ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384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A2D208-81B1-4297-8A31-7A76CDCD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2" y="25803"/>
            <a:ext cx="7199696" cy="47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0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Хороший UI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Много стандартных компонент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Возможность создания кастомных компонент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Управление через REST API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Много свободы – и хорошо и не очень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Доступны docker образы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Community скудное, надо изучать код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ВЫВОДЫ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408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 fontScale="85000" lnSpcReduction="10000"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444444"/>
                </a:solidFill>
              </a:rPr>
              <a:t>StreamSets</a:t>
            </a:r>
            <a:r>
              <a:rPr lang="en-US" sz="2000" dirty="0">
                <a:solidFill>
                  <a:srgbClr val="444444"/>
                </a:solidFill>
              </a:rPr>
              <a:t> documentation: </a:t>
            </a:r>
            <a:br>
              <a:rPr lang="en-US" sz="2000" dirty="0">
                <a:solidFill>
                  <a:srgbClr val="444444"/>
                </a:solidFill>
              </a:rPr>
            </a:br>
            <a:r>
              <a:rPr lang="en-US" sz="2000" dirty="0">
                <a:solidFill>
                  <a:srgbClr val="444444"/>
                </a:solidFill>
                <a:hlinkClick r:id="rId2"/>
              </a:rPr>
              <a:t>https://streamsets.com/documentation-page/</a:t>
            </a:r>
            <a:endParaRPr lang="en-US" sz="2000" dirty="0">
              <a:solidFill>
                <a:srgbClr val="444444"/>
              </a:solidFill>
            </a:endParaRP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Docker Hub:</a:t>
            </a:r>
            <a:br>
              <a:rPr lang="en-US" sz="2000" dirty="0">
                <a:solidFill>
                  <a:srgbClr val="444444"/>
                </a:solidFill>
              </a:rPr>
            </a:br>
            <a:r>
              <a:rPr lang="en-US" sz="2000" dirty="0">
                <a:solidFill>
                  <a:srgbClr val="444444"/>
                </a:solidFill>
                <a:hlinkClick r:id="rId3"/>
              </a:rPr>
              <a:t>https://hub.docker.com/u/streamsets/</a:t>
            </a:r>
            <a:r>
              <a:rPr lang="en-US" sz="2000" dirty="0">
                <a:solidFill>
                  <a:srgbClr val="444444"/>
                </a:solidFill>
              </a:rPr>
              <a:t> </a:t>
            </a:r>
            <a:endParaRPr lang="ru-RU" sz="2000" dirty="0">
              <a:solidFill>
                <a:srgbClr val="444444"/>
              </a:solidFill>
            </a:endParaRP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Flow-based programming: </a:t>
            </a:r>
            <a:br>
              <a:rPr lang="en-US" sz="2000" dirty="0">
                <a:solidFill>
                  <a:srgbClr val="444444"/>
                </a:solidFill>
              </a:rPr>
            </a:br>
            <a:r>
              <a:rPr lang="en-US" sz="2000" dirty="0">
                <a:solidFill>
                  <a:srgbClr val="444444"/>
                </a:solidFill>
                <a:hlinkClick r:id="rId4"/>
              </a:rPr>
              <a:t>https://en.wikipedia.org/wiki/Flow-based_programming</a:t>
            </a:r>
            <a:endParaRPr lang="en-US" sz="2000" dirty="0">
              <a:solidFill>
                <a:srgbClr val="444444"/>
              </a:solidFill>
            </a:endParaRP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Custom components example:</a:t>
            </a:r>
            <a:br>
              <a:rPr lang="en-US" sz="2000" dirty="0">
                <a:solidFill>
                  <a:srgbClr val="444444"/>
                </a:solidFill>
              </a:rPr>
            </a:br>
            <a:r>
              <a:rPr lang="en-US" sz="2000" dirty="0">
                <a:solidFill>
                  <a:srgbClr val="444444"/>
                </a:solidFill>
                <a:hlinkClick r:id="rId5"/>
              </a:rPr>
              <a:t>https://github.com/Rustam-Kadyrov/StreamSets-custom-components</a:t>
            </a:r>
            <a:endParaRPr lang="en-US" sz="2000" dirty="0">
              <a:solidFill>
                <a:srgbClr val="444444"/>
              </a:solidFill>
            </a:endParaRP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Custom EL function example:</a:t>
            </a:r>
            <a:br>
              <a:rPr lang="en-US" sz="2000" dirty="0">
                <a:solidFill>
                  <a:srgbClr val="444444"/>
                </a:solidFill>
              </a:rPr>
            </a:br>
            <a:r>
              <a:rPr lang="en-US" sz="2000" dirty="0">
                <a:solidFill>
                  <a:srgbClr val="444444"/>
                </a:solidFill>
                <a:hlinkClick r:id="rId6"/>
              </a:rPr>
              <a:t>https://github.com/Rustam-Kadyrov/StreamSets-custom-expression-language</a:t>
            </a:r>
            <a:r>
              <a:rPr lang="en-US" sz="2000" dirty="0">
                <a:solidFill>
                  <a:srgbClr val="444444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48787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0" indent="0" defTabSz="685783">
              <a:lnSpc>
                <a:spcPct val="1000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4645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defTabSz="685783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Calibri"/>
                <a:ea typeface="Calibri"/>
                <a:cs typeface="Calibri"/>
                <a:sym typeface="Calibri"/>
              </a:rPr>
              <a:t>E-mail: Rustam_Kadyrov@epam.com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/>
              <a:t>CONTACTS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CDADA-8432-4987-AA33-6BF74AD4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734" y="1047403"/>
            <a:ext cx="2032463" cy="15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Получение, трансформация, загрузка (</a:t>
            </a:r>
            <a:r>
              <a:rPr lang="en-US" sz="2000" dirty="0">
                <a:solidFill>
                  <a:srgbClr val="444444"/>
                </a:solidFill>
              </a:rPr>
              <a:t>ETL) </a:t>
            </a:r>
            <a:r>
              <a:rPr lang="ru-RU" sz="2000" dirty="0">
                <a:solidFill>
                  <a:srgbClr val="444444"/>
                </a:solidFill>
              </a:rPr>
              <a:t>данных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Развертывание в </a:t>
            </a:r>
            <a:r>
              <a:rPr lang="en-US" sz="2000" dirty="0">
                <a:solidFill>
                  <a:srgbClr val="444444"/>
                </a:solidFill>
              </a:rPr>
              <a:t>cloud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Flow-based programming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Rich UI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Customization</a:t>
            </a:r>
            <a:endParaRPr lang="ru-RU" sz="2000" dirty="0">
              <a:solidFill>
                <a:srgbClr val="444444"/>
              </a:solidFill>
            </a:endParaRP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Автоматизация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КАКИЕ ПРОБЛЕМЫ РЕШАЕМ</a:t>
            </a:r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402BA1-BE94-494D-898C-1DFC7252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80" y="9625"/>
            <a:ext cx="6449240" cy="48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Aгрегация данных из разных источников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Переход от легаси системы с "разбросанными" данными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Оркестрация обработки данных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ЧТО РЕШАЕМ С </a:t>
            </a:r>
            <a:r>
              <a:rPr lang="en-US" sz="32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394512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ЧТО РЕШАЕМ С </a:t>
            </a:r>
            <a:r>
              <a:rPr lang="en-US" sz="3200" dirty="0"/>
              <a:t>ETL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1D4F1-16E5-431A-962F-6990F0B2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03" y="798897"/>
            <a:ext cx="4777594" cy="39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8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Нужен ли вам </a:t>
            </a:r>
            <a:r>
              <a:rPr lang="en-US" sz="2000" dirty="0" err="1">
                <a:solidFill>
                  <a:srgbClr val="444444"/>
                </a:solidFill>
              </a:rPr>
              <a:t>StreamSets</a:t>
            </a:r>
            <a:r>
              <a:rPr lang="en-US" sz="2000" dirty="0">
                <a:solidFill>
                  <a:srgbClr val="444444"/>
                </a:solidFill>
              </a:rPr>
              <a:t>?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Как </a:t>
            </a:r>
            <a:r>
              <a:rPr lang="ru-RU" sz="2000">
                <a:solidFill>
                  <a:srgbClr val="444444"/>
                </a:solidFill>
              </a:rPr>
              <a:t>его кастомизировать?</a:t>
            </a:r>
            <a:endParaRPr lang="ru-RU" sz="2000" dirty="0">
              <a:solidFill>
                <a:srgbClr val="444444"/>
              </a:solidFill>
            </a:endParaRP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Какие проблемы могут возникать?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ПОЛЬЗА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403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STREAMSETS DATACOLLECTOR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245B5-00D5-4931-8C32-088314EC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" y="844668"/>
            <a:ext cx="8560397" cy="39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Application Server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Open source / Commercial support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Rich 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STREAMSETS DATACOLLECTOR</a:t>
            </a:r>
          </a:p>
        </p:txBody>
      </p:sp>
    </p:spTree>
    <p:extLst>
      <p:ext uri="{BB962C8B-B14F-4D97-AF65-F5344CB8AC3E}">
        <p14:creationId xmlns:p14="http://schemas.microsoft.com/office/powerpoint/2010/main" val="110795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444444"/>
                </a:solidFill>
              </a:rPr>
              <a:t>См. КАКИЕ ПРОБЛЕМЫ РЕШАЕМ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Получение, трансформация, загрузка данных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Развертывание в </a:t>
            </a:r>
            <a:r>
              <a:rPr lang="en-US" sz="2000" dirty="0">
                <a:solidFill>
                  <a:srgbClr val="444444"/>
                </a:solidFill>
              </a:rPr>
              <a:t>cloud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Flow-based programming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Rich UI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Customization</a:t>
            </a:r>
            <a:endParaRPr lang="ru-RU" sz="2000" dirty="0">
              <a:solidFill>
                <a:srgbClr val="444444"/>
              </a:solidFill>
            </a:endParaRP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444444"/>
                </a:solidFill>
              </a:rPr>
              <a:t>Автоматизация (использование </a:t>
            </a:r>
            <a:r>
              <a:rPr lang="en-US" sz="2000" dirty="0" err="1">
                <a:solidFill>
                  <a:srgbClr val="444444"/>
                </a:solidFill>
              </a:rPr>
              <a:t>RestAPI</a:t>
            </a:r>
            <a:r>
              <a:rPr lang="en-US" sz="2000" dirty="0">
                <a:solidFill>
                  <a:srgbClr val="444444"/>
                </a:solidFill>
              </a:rPr>
              <a:t> </a:t>
            </a:r>
            <a:r>
              <a:rPr lang="ru-RU" sz="2000" dirty="0">
                <a:solidFill>
                  <a:srgbClr val="444444"/>
                </a:solidFill>
              </a:rPr>
              <a:t>для управления)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44444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ПОЧЕМУ </a:t>
            </a:r>
            <a:r>
              <a:rPr lang="en-US" sz="3200" dirty="0"/>
              <a:t>STREAMSETS?</a:t>
            </a:r>
          </a:p>
        </p:txBody>
      </p:sp>
    </p:spTree>
    <p:extLst>
      <p:ext uri="{BB962C8B-B14F-4D97-AF65-F5344CB8AC3E}">
        <p14:creationId xmlns:p14="http://schemas.microsoft.com/office/powerpoint/2010/main" val="68280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28700"/>
            <a:ext cx="8329612" cy="3450937"/>
          </a:xfrm>
        </p:spPr>
        <p:txBody>
          <a:bodyPr>
            <a:norm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JDBC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Amazon Web Services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Apache Kafka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MongoDB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Elasticsearch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…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44444"/>
                </a:solidFill>
              </a:rPr>
              <a:t>Customization!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24939760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20700</TotalTime>
  <Words>266</Words>
  <Application>Microsoft Office PowerPoint</Application>
  <PresentationFormat>On-screen Show (16:9)</PresentationFormat>
  <Paragraphs>86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Lucida Grande</vt:lpstr>
      <vt:lpstr>Trebuchet MS</vt:lpstr>
      <vt:lpstr>Wingdings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Rustam Kadyrov</cp:lastModifiedBy>
  <cp:revision>1012</cp:revision>
  <cp:lastPrinted>2014-07-09T13:30:36Z</cp:lastPrinted>
  <dcterms:created xsi:type="dcterms:W3CDTF">2014-07-08T13:27:24Z</dcterms:created>
  <dcterms:modified xsi:type="dcterms:W3CDTF">2018-02-20T13:47:45Z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