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797675" cy="9872663"/>
  <p:defaultTextStyle>
    <a:defPPr>
      <a:defRPr lang="ru-RU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716D6E"/>
    <a:srgbClr val="00B050"/>
    <a:srgbClr val="0070C0"/>
    <a:srgbClr val="D7D7D7"/>
    <a:srgbClr val="131C27"/>
    <a:srgbClr val="00B0F0"/>
    <a:srgbClr val="F0F0F0"/>
    <a:srgbClr val="E6E6E6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09" autoAdjust="0"/>
    <p:restoredTop sz="96374" autoAdjust="0"/>
  </p:normalViewPr>
  <p:slideViewPr>
    <p:cSldViewPr snapToGrid="0" showGuides="1">
      <p:cViewPr varScale="1">
        <p:scale>
          <a:sx n="113" d="100"/>
          <a:sy n="113" d="100"/>
        </p:scale>
        <p:origin x="1044" y="114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421161291271668E-2"/>
          <c:y val="0.15436736013842836"/>
          <c:w val="0.97937187676519766"/>
          <c:h val="0.75846813228812082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2024 йил</c:v>
                </c:pt>
              </c:strCache>
            </c:strRef>
          </c:tx>
          <c:spPr>
            <a:ln w="15875" cap="rnd"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rgbClr val="131C27"/>
              </a:solidFill>
              <a:ln w="12700">
                <a:solidFill>
                  <a:srgbClr val="00B050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4.1972564597769553E-2"/>
                  <c:y val="5.59943325148493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91-47B9-B8A7-4C59BA2A475A}"/>
                </c:ext>
              </c:extLst>
            </c:dLbl>
            <c:dLbl>
              <c:idx val="10"/>
              <c:layout>
                <c:manualLayout>
                  <c:x val="-1.4304964962264317E-2"/>
                  <c:y val="6.11326150257136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291-47B9-B8A7-4C59BA2A475A}"/>
                </c:ext>
              </c:extLst>
            </c:dLbl>
            <c:numFmt formatCode="#,##0" sourceLinked="0"/>
            <c:spPr>
              <a:solidFill>
                <a:schemeClr val="accent6">
                  <a:lumMod val="50000"/>
                  <a:alpha val="3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d\-mmm</c:formatCode>
                <c:ptCount val="11"/>
                <c:pt idx="0">
                  <c:v>45717</c:v>
                </c:pt>
                <c:pt idx="1">
                  <c:v>45718</c:v>
                </c:pt>
                <c:pt idx="2">
                  <c:v>45719</c:v>
                </c:pt>
                <c:pt idx="3">
                  <c:v>45720</c:v>
                </c:pt>
                <c:pt idx="4">
                  <c:v>45721</c:v>
                </c:pt>
                <c:pt idx="5">
                  <c:v>45722</c:v>
                </c:pt>
                <c:pt idx="6">
                  <c:v>45723</c:v>
                </c:pt>
                <c:pt idx="7">
                  <c:v>45724</c:v>
                </c:pt>
                <c:pt idx="8">
                  <c:v>45725</c:v>
                </c:pt>
                <c:pt idx="9">
                  <c:v>45726</c:v>
                </c:pt>
                <c:pt idx="10">
                  <c:v>45727</c:v>
                </c:pt>
              </c:numCache>
            </c:numRef>
          </c:cat>
          <c:val>
            <c:numRef>
              <c:f>Лист1!$B$2:$B$12</c:f>
              <c:numCache>
                <c:formatCode>#,##0</c:formatCode>
                <c:ptCount val="11"/>
                <c:pt idx="0">
                  <c:v>1244</c:v>
                </c:pt>
                <c:pt idx="1">
                  <c:v>1200</c:v>
                </c:pt>
                <c:pt idx="2">
                  <c:v>1234</c:v>
                </c:pt>
                <c:pt idx="3">
                  <c:v>1224</c:v>
                </c:pt>
                <c:pt idx="4">
                  <c:v>1235</c:v>
                </c:pt>
                <c:pt idx="5">
                  <c:v>1205</c:v>
                </c:pt>
                <c:pt idx="6">
                  <c:v>1210</c:v>
                </c:pt>
                <c:pt idx="7">
                  <c:v>1215</c:v>
                </c:pt>
                <c:pt idx="8">
                  <c:v>1218</c:v>
                </c:pt>
                <c:pt idx="9">
                  <c:v>1220</c:v>
                </c:pt>
                <c:pt idx="10">
                  <c:v>1230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91-47B9-B8A7-4C59BA2A475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2025 йил</c:v>
                </c:pt>
              </c:strCache>
            </c:strRef>
          </c:tx>
          <c:spPr>
            <a:ln w="15875" cap="rnd">
              <a:solidFill>
                <a:srgbClr val="00B0F0"/>
              </a:solidFill>
            </a:ln>
            <a:effectLst/>
          </c:spPr>
          <c:marker>
            <c:symbol val="circle"/>
            <c:size val="5"/>
            <c:spPr>
              <a:solidFill>
                <a:srgbClr val="131C27"/>
              </a:solidFill>
              <a:ln w="12700">
                <a:solidFill>
                  <a:srgbClr val="00B0F0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3.6720438442108011E-2"/>
                  <c:y val="8.12107573787962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291-47B9-B8A7-4C59BA2A475A}"/>
                </c:ext>
              </c:extLst>
            </c:dLbl>
            <c:dLbl>
              <c:idx val="9"/>
              <c:layout>
                <c:manualLayout>
                  <c:x val="-5.0464737505765231E-2"/>
                  <c:y val="-5.08560500039852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291-47B9-B8A7-4C59BA2A475A}"/>
                </c:ext>
              </c:extLst>
            </c:dLbl>
            <c:dLbl>
              <c:idx val="10"/>
              <c:layout>
                <c:manualLayout>
                  <c:x val="-1.642800818926312E-2"/>
                  <c:y val="-6.11326150257136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291-47B9-B8A7-4C59BA2A475A}"/>
                </c:ext>
              </c:extLst>
            </c:dLbl>
            <c:numFmt formatCode="#,##0" sourceLinked="0"/>
            <c:spPr>
              <a:solidFill>
                <a:srgbClr val="0070C0">
                  <a:alpha val="35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Лист1!$A$2:$A$12</c:f>
              <c:numCache>
                <c:formatCode>d\-mmm</c:formatCode>
                <c:ptCount val="11"/>
                <c:pt idx="0">
                  <c:v>45717</c:v>
                </c:pt>
                <c:pt idx="1">
                  <c:v>45718</c:v>
                </c:pt>
                <c:pt idx="2">
                  <c:v>45719</c:v>
                </c:pt>
                <c:pt idx="3">
                  <c:v>45720</c:v>
                </c:pt>
                <c:pt idx="4">
                  <c:v>45721</c:v>
                </c:pt>
                <c:pt idx="5">
                  <c:v>45722</c:v>
                </c:pt>
                <c:pt idx="6">
                  <c:v>45723</c:v>
                </c:pt>
                <c:pt idx="7">
                  <c:v>45724</c:v>
                </c:pt>
                <c:pt idx="8">
                  <c:v>45725</c:v>
                </c:pt>
                <c:pt idx="9">
                  <c:v>45726</c:v>
                </c:pt>
                <c:pt idx="10">
                  <c:v>45727</c:v>
                </c:pt>
              </c:numCache>
            </c:numRef>
          </c:cat>
          <c:val>
            <c:numRef>
              <c:f>Лист1!$C$2:$C$12</c:f>
              <c:numCache>
                <c:formatCode>#,##0.00</c:formatCode>
                <c:ptCount val="11"/>
                <c:pt idx="0">
                  <c:v>1194</c:v>
                </c:pt>
                <c:pt idx="1">
                  <c:v>1195</c:v>
                </c:pt>
                <c:pt idx="2">
                  <c:v>1200</c:v>
                </c:pt>
                <c:pt idx="3">
                  <c:v>1205</c:v>
                </c:pt>
                <c:pt idx="4">
                  <c:v>1210</c:v>
                </c:pt>
                <c:pt idx="5">
                  <c:v>1200</c:v>
                </c:pt>
                <c:pt idx="6">
                  <c:v>1190</c:v>
                </c:pt>
                <c:pt idx="7">
                  <c:v>1198</c:v>
                </c:pt>
                <c:pt idx="8">
                  <c:v>1199</c:v>
                </c:pt>
                <c:pt idx="9">
                  <c:v>1250</c:v>
                </c:pt>
                <c:pt idx="10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91-47B9-B8A7-4C59BA2A4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839832"/>
        <c:axId val="541836880"/>
      </c:lineChart>
      <c:dateAx>
        <c:axId val="541839832"/>
        <c:scaling>
          <c:orientation val="minMax"/>
        </c:scaling>
        <c:delete val="0"/>
        <c:axPos val="b"/>
        <c:numFmt formatCode="[$-419]d\ mmm;@" sourceLinked="0"/>
        <c:majorTickMark val="out"/>
        <c:minorTickMark val="none"/>
        <c:tickLblPos val="nextTo"/>
        <c:spPr>
          <a:noFill/>
          <a:ln w="6350"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1836880"/>
        <c:crosses val="autoZero"/>
        <c:auto val="1"/>
        <c:lblOffset val="100"/>
        <c:baseTimeUnit val="days"/>
      </c:dateAx>
      <c:valAx>
        <c:axId val="541836880"/>
        <c:scaling>
          <c:orientation val="minMax"/>
        </c:scaling>
        <c:delete val="1"/>
        <c:axPos val="l"/>
        <c:numFmt formatCode="#,##0" sourceLinked="0"/>
        <c:majorTickMark val="out"/>
        <c:minorTickMark val="none"/>
        <c:tickLblPos val="nextTo"/>
        <c:crossAx val="54183983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72297144473425934"/>
          <c:y val="3.9758254357910396E-2"/>
          <c:w val="0.26422292689426025"/>
          <c:h val="6.85560171918031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45176678409274"/>
          <c:y val="5.6635131143190902E-2"/>
          <c:w val="0.81794922933630188"/>
          <c:h val="0.5328115930885657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Таъмирлашга юборилган двигателлар
</c:v>
                </c:pt>
              </c:strCache>
            </c:strRef>
          </c:tx>
          <c:spPr>
            <a:ln w="9525"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47-49F0-9165-EFE2DCD50BD0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47-49F0-9165-EFE2DCD50B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B47-49F0-9165-EFE2DCD50B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B47-49F0-9165-EFE2DCD50BD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B47-49F0-9165-EFE2DCD50BD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B47-49F0-9165-EFE2DCD50BD0}"/>
              </c:ext>
            </c:extLst>
          </c:dPt>
          <c:dPt>
            <c:idx val="6"/>
            <c:bubble3D val="0"/>
            <c:spPr>
              <a:solidFill>
                <a:srgbClr val="9F5900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B47-49F0-9165-EFE2DCD50B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Ўзбекнефтгаж АЖ корхоналари </c:v>
                </c:pt>
                <c:pt idx="1">
                  <c:v>Хорижий ва қўшма корхоналар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589</c:v>
                </c:pt>
                <c:pt idx="1">
                  <c:v>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B47-49F0-9165-EFE2DCD50BD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80"/>
        <c:holeSize val="67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0.74002139192449312"/>
          <c:w val="0.95207306872783015"/>
          <c:h val="0.10094438651995015"/>
        </c:manualLayout>
      </c:layout>
      <c:overlay val="0"/>
      <c:spPr>
        <a:noFill/>
        <a:ln w="15875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2945660" cy="495348"/>
          </a:xfrm>
          <a:prstGeom prst="rect">
            <a:avLst/>
          </a:prstGeom>
        </p:spPr>
        <p:txBody>
          <a:bodyPr vert="horz" lIns="91791" tIns="45895" rIns="91791" bIns="4589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7" y="4"/>
            <a:ext cx="2945660" cy="495348"/>
          </a:xfrm>
          <a:prstGeom prst="rect">
            <a:avLst/>
          </a:prstGeom>
        </p:spPr>
        <p:txBody>
          <a:bodyPr vert="horz" lIns="91791" tIns="45895" rIns="91791" bIns="45895" rtlCol="0"/>
          <a:lstStyle>
            <a:lvl1pPr algn="r">
              <a:defRPr sz="1200"/>
            </a:lvl1pPr>
          </a:lstStyle>
          <a:p>
            <a:fld id="{53FD12FE-FD72-429B-83E4-B9FC404C8ADC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36663"/>
            <a:ext cx="5918200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91" tIns="45895" rIns="91791" bIns="4589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224"/>
            <a:ext cx="5438140" cy="3887361"/>
          </a:xfrm>
          <a:prstGeom prst="rect">
            <a:avLst/>
          </a:prstGeom>
        </p:spPr>
        <p:txBody>
          <a:bodyPr vert="horz" lIns="91791" tIns="45895" rIns="91791" bIns="4589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5" y="9377319"/>
            <a:ext cx="2945660" cy="495348"/>
          </a:xfrm>
          <a:prstGeom prst="rect">
            <a:avLst/>
          </a:prstGeom>
        </p:spPr>
        <p:txBody>
          <a:bodyPr vert="horz" lIns="91791" tIns="45895" rIns="91791" bIns="4589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7" y="9377319"/>
            <a:ext cx="2945660" cy="495348"/>
          </a:xfrm>
          <a:prstGeom prst="rect">
            <a:avLst/>
          </a:prstGeom>
        </p:spPr>
        <p:txBody>
          <a:bodyPr vert="horz" lIns="91791" tIns="45895" rIns="91791" bIns="45895" rtlCol="0" anchor="b"/>
          <a:lstStyle>
            <a:lvl1pPr algn="r">
              <a:defRPr sz="1200"/>
            </a:lvl1pPr>
          </a:lstStyle>
          <a:p>
            <a:fld id="{D8802F16-516C-4070-9B1F-7A42B0AD5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6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6663"/>
            <a:ext cx="5918200" cy="33289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338704">
              <a:defRPr/>
            </a:pPr>
            <a:fld id="{C28B3800-E65A-41D5-93C5-51C832E6075F}" type="slidenum">
              <a:rPr lang="ru-RU">
                <a:solidFill>
                  <a:prstClr val="black"/>
                </a:solidFill>
                <a:latin typeface="Calibri" panose="020F0502020204030204"/>
              </a:rPr>
              <a:pPr defTabSz="1338704">
                <a:defRPr/>
              </a:pPr>
              <a:t>1</a:t>
            </a:fld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8098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70F9-9093-4385-AE26-D12E60FDDFFC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154-277B-4A3D-9892-5867DD895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35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70F9-9093-4385-AE26-D12E60FDDFFC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154-277B-4A3D-9892-5867DD895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04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70F9-9093-4385-AE26-D12E60FDDFFC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154-277B-4A3D-9892-5867DD895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9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70F9-9093-4385-AE26-D12E60FDDFFC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154-277B-4A3D-9892-5867DD895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6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70F9-9093-4385-AE26-D12E60FDDFFC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154-277B-4A3D-9892-5867DD895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95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70F9-9093-4385-AE26-D12E60FDDFFC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154-277B-4A3D-9892-5867DD895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87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70F9-9093-4385-AE26-D12E60FDDFFC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154-277B-4A3D-9892-5867DD895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9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70F9-9093-4385-AE26-D12E60FDDFFC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154-277B-4A3D-9892-5867DD895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6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70F9-9093-4385-AE26-D12E60FDDFFC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154-277B-4A3D-9892-5867DD895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6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70F9-9093-4385-AE26-D12E60FDDFFC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154-277B-4A3D-9892-5867DD895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6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70F9-9093-4385-AE26-D12E60FDDFFC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154-277B-4A3D-9892-5867DD895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70F9-9093-4385-AE26-D12E60FDDFFC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2154-277B-4A3D-9892-5867DD895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82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es/3f51b5/image/27406.html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5.sv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24" Type="http://schemas.openxmlformats.org/officeDocument/2006/relationships/image" Target="../media/image15.png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23" Type="http://schemas.openxmlformats.org/officeDocument/2006/relationships/image" Target="../media/image14.png"/><Relationship Id="rId10" Type="http://schemas.openxmlformats.org/officeDocument/2006/relationships/chart" Target="../charts/chart2.xml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chart" Target="../charts/chart1.xml"/><Relationship Id="rId14" Type="http://schemas.openxmlformats.org/officeDocument/2006/relationships/image" Target="../media/image8.png"/><Relationship Id="rId22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CBD9E0B3-B22E-4405-BC48-554950B6575A}"/>
              </a:ext>
            </a:extLst>
          </p:cNvPr>
          <p:cNvSpPr/>
          <p:nvPr/>
        </p:nvSpPr>
        <p:spPr>
          <a:xfrm>
            <a:off x="87922" y="60235"/>
            <a:ext cx="12027877" cy="531446"/>
          </a:xfrm>
          <a:prstGeom prst="rect">
            <a:avLst/>
          </a:prstGeom>
          <a:solidFill>
            <a:srgbClr val="172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08BE9F50-F668-4D69-87DB-711F86E6B576}"/>
              </a:ext>
            </a:extLst>
          </p:cNvPr>
          <p:cNvSpPr/>
          <p:nvPr/>
        </p:nvSpPr>
        <p:spPr>
          <a:xfrm>
            <a:off x="3108079" y="737863"/>
            <a:ext cx="2892381" cy="1172261"/>
          </a:xfrm>
          <a:prstGeom prst="rect">
            <a:avLst/>
          </a:prstGeom>
          <a:solidFill>
            <a:srgbClr val="131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5004E281-9406-431B-86F8-3D8E4E48BC21}"/>
              </a:ext>
            </a:extLst>
          </p:cNvPr>
          <p:cNvSpPr/>
          <p:nvPr/>
        </p:nvSpPr>
        <p:spPr>
          <a:xfrm>
            <a:off x="176340" y="-976082"/>
            <a:ext cx="771715" cy="333428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1B96BF3F-0DAC-4E2B-8508-BD8BB90A9CF5}"/>
              </a:ext>
            </a:extLst>
          </p:cNvPr>
          <p:cNvSpPr/>
          <p:nvPr/>
        </p:nvSpPr>
        <p:spPr>
          <a:xfrm>
            <a:off x="984567" y="-976082"/>
            <a:ext cx="771715" cy="333428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44CF04F9-24E5-415A-A7A8-AAC744AC916A}"/>
              </a:ext>
            </a:extLst>
          </p:cNvPr>
          <p:cNvSpPr/>
          <p:nvPr/>
        </p:nvSpPr>
        <p:spPr>
          <a:xfrm>
            <a:off x="1792795" y="-976082"/>
            <a:ext cx="888807" cy="333428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C09E8FA4-DFF4-4F2F-8A85-10DF82F29B6A}"/>
              </a:ext>
            </a:extLst>
          </p:cNvPr>
          <p:cNvSpPr/>
          <p:nvPr/>
        </p:nvSpPr>
        <p:spPr>
          <a:xfrm>
            <a:off x="10712663" y="-958830"/>
            <a:ext cx="1302997" cy="333428"/>
          </a:xfrm>
          <a:prstGeom prst="rect">
            <a:avLst/>
          </a:prstGeom>
          <a:solidFill>
            <a:srgbClr val="1722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83ED4ED-284B-4726-AE07-CA36A5535E83}"/>
              </a:ext>
            </a:extLst>
          </p:cNvPr>
          <p:cNvSpPr txBox="1"/>
          <p:nvPr/>
        </p:nvSpPr>
        <p:spPr>
          <a:xfrm>
            <a:off x="10807396" y="-881729"/>
            <a:ext cx="10094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Your name</a:t>
            </a:r>
            <a:endParaRPr lang="ru-RU" sz="12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38BD2A86-2CB5-424D-BF74-EBAC5AE8E736}"/>
              </a:ext>
            </a:extLst>
          </p:cNvPr>
          <p:cNvSpPr/>
          <p:nvPr/>
        </p:nvSpPr>
        <p:spPr>
          <a:xfrm>
            <a:off x="10379869" y="158120"/>
            <a:ext cx="1672997" cy="333428"/>
          </a:xfrm>
          <a:prstGeom prst="rect">
            <a:avLst/>
          </a:prstGeom>
          <a:solidFill>
            <a:srgbClr val="1C2B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7BA41E9-615C-4CB1-B267-0E2398A37FFD}"/>
              </a:ext>
            </a:extLst>
          </p:cNvPr>
          <p:cNvSpPr txBox="1"/>
          <p:nvPr/>
        </p:nvSpPr>
        <p:spPr>
          <a:xfrm>
            <a:off x="10573796" y="221687"/>
            <a:ext cx="10289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>
              <a:defRPr sz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ctr"/>
            <a:r>
              <a:rPr lang="uz-Cyrl-UZ" sz="1400" dirty="0"/>
              <a:t>2025-03-08</a:t>
            </a:r>
            <a:endParaRPr lang="ru-RU" sz="1400" dirty="0"/>
          </a:p>
        </p:txBody>
      </p:sp>
      <p:pic>
        <p:nvPicPr>
          <p:cNvPr id="212" name="Рисунок 211">
            <a:extLst>
              <a:ext uri="{FF2B5EF4-FFF2-40B4-BE49-F238E27FC236}">
                <a16:creationId xmlns:a16="http://schemas.microsoft.com/office/drawing/2014/main" id="{9FE933ED-E1F1-4673-BAC9-202883776C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794" y="185084"/>
            <a:ext cx="280509" cy="2803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CB79EF-CBC3-4FFB-ADDD-65AA3DBF658E}"/>
              </a:ext>
            </a:extLst>
          </p:cNvPr>
          <p:cNvSpPr txBox="1"/>
          <p:nvPr/>
        </p:nvSpPr>
        <p:spPr>
          <a:xfrm>
            <a:off x="399579" y="151152"/>
            <a:ext cx="10227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ОЛТИНГУГУРТ ИШЛАБ ЧИҚАРИШ ВА ИСТЕЪМОЛЧИЛАРГА ЕТКАЗИБ БЕРИШ КЎРСАТКИЧЛАРИ</a:t>
            </a:r>
            <a:endParaRPr lang="ru-RU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4" name="Рисунок 233">
            <a:extLst>
              <a:ext uri="{FF2B5EF4-FFF2-40B4-BE49-F238E27FC236}">
                <a16:creationId xmlns:a16="http://schemas.microsoft.com/office/drawing/2014/main" id="{8C2BA62D-5B9D-425F-BFE6-7F85084EC4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21" r="19467" b="24077"/>
          <a:stretch/>
        </p:blipFill>
        <p:spPr>
          <a:xfrm>
            <a:off x="80200" y="68021"/>
            <a:ext cx="360791" cy="466551"/>
          </a:xfrm>
          <a:prstGeom prst="rect">
            <a:avLst/>
          </a:prstGeom>
          <a:effectLst>
            <a:outerShdw blurRad="12700" dist="38100" dir="1800000" sx="93000" sy="93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  <p:cxnSp>
        <p:nvCxnSpPr>
          <p:cNvPr id="236" name="Прямая соединительная линия 235">
            <a:extLst>
              <a:ext uri="{FF2B5EF4-FFF2-40B4-BE49-F238E27FC236}">
                <a16:creationId xmlns:a16="http://schemas.microsoft.com/office/drawing/2014/main" id="{68EDD67B-E4B1-470F-8988-5C6D003DEE57}"/>
              </a:ext>
            </a:extLst>
          </p:cNvPr>
          <p:cNvCxnSpPr>
            <a:cxnSpLocks/>
          </p:cNvCxnSpPr>
          <p:nvPr/>
        </p:nvCxnSpPr>
        <p:spPr>
          <a:xfrm>
            <a:off x="91336" y="585073"/>
            <a:ext cx="12021233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A34B653B-766A-445C-B795-4F8D1B9314E3}"/>
              </a:ext>
            </a:extLst>
          </p:cNvPr>
          <p:cNvSpPr txBox="1"/>
          <p:nvPr/>
        </p:nvSpPr>
        <p:spPr>
          <a:xfrm>
            <a:off x="12639226" y="-642654"/>
            <a:ext cx="893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10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минг куб. м.</a:t>
            </a:r>
            <a:endParaRPr lang="ru-RU" sz="1000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46ACFC61-4473-4141-ACF8-8E0894C87306}"/>
              </a:ext>
            </a:extLst>
          </p:cNvPr>
          <p:cNvSpPr/>
          <p:nvPr/>
        </p:nvSpPr>
        <p:spPr>
          <a:xfrm>
            <a:off x="80200" y="735694"/>
            <a:ext cx="2871274" cy="1172261"/>
          </a:xfrm>
          <a:prstGeom prst="rect">
            <a:avLst/>
          </a:prstGeom>
          <a:solidFill>
            <a:srgbClr val="131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7F37D7F-CBF2-4FE8-B09F-5C4DB4CE8025}"/>
              </a:ext>
            </a:extLst>
          </p:cNvPr>
          <p:cNvSpPr/>
          <p:nvPr/>
        </p:nvSpPr>
        <p:spPr>
          <a:xfrm>
            <a:off x="121474" y="786197"/>
            <a:ext cx="2762097" cy="10775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E25AD-6A4C-4AE2-AC63-8A6F0AD46133}"/>
              </a:ext>
            </a:extLst>
          </p:cNvPr>
          <p:cNvSpPr txBox="1"/>
          <p:nvPr/>
        </p:nvSpPr>
        <p:spPr>
          <a:xfrm>
            <a:off x="548804" y="1215813"/>
            <a:ext cx="12920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z="1400" dirty="0"/>
              <a:t>Uzbekneftegaz</a:t>
            </a:r>
            <a:endParaRPr lang="ru-RU" sz="14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A91607D-5DC4-412C-9C41-8B2AD0FBAD60}"/>
              </a:ext>
            </a:extLst>
          </p:cNvPr>
          <p:cNvSpPr txBox="1"/>
          <p:nvPr/>
        </p:nvSpPr>
        <p:spPr>
          <a:xfrm>
            <a:off x="548804" y="1599800"/>
            <a:ext cx="2032471" cy="17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uz-Cyrl-UZ" sz="1400" dirty="0"/>
              <a:t>ХК ва Қ корхоналар</a:t>
            </a:r>
            <a:endParaRPr lang="ru-RU" sz="1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48E960F-194B-40CD-A9BC-07713316A9B0}"/>
              </a:ext>
            </a:extLst>
          </p:cNvPr>
          <p:cNvSpPr/>
          <p:nvPr/>
        </p:nvSpPr>
        <p:spPr>
          <a:xfrm>
            <a:off x="202011" y="1206775"/>
            <a:ext cx="223024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8ADBFB55-D9A7-492C-9EA6-BD2E66542DB0}"/>
              </a:ext>
            </a:extLst>
          </p:cNvPr>
          <p:cNvSpPr/>
          <p:nvPr/>
        </p:nvSpPr>
        <p:spPr>
          <a:xfrm>
            <a:off x="202011" y="1562612"/>
            <a:ext cx="223024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6B915AC0-C3DF-4DC0-94BD-D8C4B25FC46A}"/>
              </a:ext>
            </a:extLst>
          </p:cNvPr>
          <p:cNvGrpSpPr/>
          <p:nvPr/>
        </p:nvGrpSpPr>
        <p:grpSpPr>
          <a:xfrm>
            <a:off x="4288921" y="-1104253"/>
            <a:ext cx="1562100" cy="849479"/>
            <a:chOff x="466725" y="1443177"/>
            <a:chExt cx="1562100" cy="75412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A7F0FED-80B9-4E6E-A2B4-F365851949B6}"/>
                </a:ext>
              </a:extLst>
            </p:cNvPr>
            <p:cNvSpPr txBox="1"/>
            <p:nvPr/>
          </p:nvSpPr>
          <p:spPr>
            <a:xfrm>
              <a:off x="466725" y="1443177"/>
              <a:ext cx="156210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uz-Cyrl-UZ" sz="3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00 000</a:t>
              </a:r>
              <a:endParaRPr lang="ru-RU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2" name="Равнобедренный треугольник 111">
              <a:extLst>
                <a:ext uri="{FF2B5EF4-FFF2-40B4-BE49-F238E27FC236}">
                  <a16:creationId xmlns:a16="http://schemas.microsoft.com/office/drawing/2014/main" id="{B2FEC5BD-AC0B-44BA-8C01-76F11558FA63}"/>
                </a:ext>
              </a:extLst>
            </p:cNvPr>
            <p:cNvSpPr/>
            <p:nvPr/>
          </p:nvSpPr>
          <p:spPr>
            <a:xfrm>
              <a:off x="762000" y="2006329"/>
              <a:ext cx="209550" cy="10494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AEA1EF3-EA66-459E-A6E4-C5631D9B9CC4}"/>
                </a:ext>
              </a:extLst>
            </p:cNvPr>
            <p:cNvSpPr txBox="1"/>
            <p:nvPr/>
          </p:nvSpPr>
          <p:spPr>
            <a:xfrm>
              <a:off x="1081087" y="1920300"/>
              <a:ext cx="7473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z-Cyrl-UZ" dirty="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+0 000</a:t>
              </a:r>
              <a:endParaRPr lang="ru-RU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88D31BE-62FA-40AB-9480-318B0C9C448F}"/>
              </a:ext>
            </a:extLst>
          </p:cNvPr>
          <p:cNvGrpSpPr/>
          <p:nvPr/>
        </p:nvGrpSpPr>
        <p:grpSpPr>
          <a:xfrm>
            <a:off x="85864" y="2327733"/>
            <a:ext cx="2886335" cy="798362"/>
            <a:chOff x="87922" y="2517592"/>
            <a:chExt cx="2557189" cy="1029679"/>
          </a:xfrm>
        </p:grpSpPr>
        <p:sp>
          <p:nvSpPr>
            <p:cNvPr id="136" name="Прямоугольник 135">
              <a:extLst>
                <a:ext uri="{FF2B5EF4-FFF2-40B4-BE49-F238E27FC236}">
                  <a16:creationId xmlns:a16="http://schemas.microsoft.com/office/drawing/2014/main" id="{0264D800-CF93-49A7-924B-5B77D047C02D}"/>
                </a:ext>
              </a:extLst>
            </p:cNvPr>
            <p:cNvSpPr/>
            <p:nvPr/>
          </p:nvSpPr>
          <p:spPr>
            <a:xfrm>
              <a:off x="87922" y="2517592"/>
              <a:ext cx="2557189" cy="1029679"/>
            </a:xfrm>
            <a:prstGeom prst="rect">
              <a:avLst/>
            </a:prstGeom>
            <a:solidFill>
              <a:srgbClr val="131C2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5" name="Прямоугольник 204">
              <a:extLst>
                <a:ext uri="{FF2B5EF4-FFF2-40B4-BE49-F238E27FC236}">
                  <a16:creationId xmlns:a16="http://schemas.microsoft.com/office/drawing/2014/main" id="{E91F0A10-25A3-480D-AA7B-780E9E4C8037}"/>
                </a:ext>
              </a:extLst>
            </p:cNvPr>
            <p:cNvSpPr/>
            <p:nvPr/>
          </p:nvSpPr>
          <p:spPr>
            <a:xfrm>
              <a:off x="153165" y="2583219"/>
              <a:ext cx="2428110" cy="8984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821D2F9C-481F-41E7-A7B9-FB3429ED9006}"/>
              </a:ext>
            </a:extLst>
          </p:cNvPr>
          <p:cNvSpPr/>
          <p:nvPr/>
        </p:nvSpPr>
        <p:spPr>
          <a:xfrm>
            <a:off x="209080" y="-942887"/>
            <a:ext cx="692409" cy="2636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54356-0EF5-4421-9429-E46FEA1473E4}"/>
              </a:ext>
            </a:extLst>
          </p:cNvPr>
          <p:cNvSpPr txBox="1"/>
          <p:nvPr/>
        </p:nvSpPr>
        <p:spPr>
          <a:xfrm>
            <a:off x="363963" y="-901701"/>
            <a:ext cx="39646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uz-Cyrl-UZ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Соат</a:t>
            </a:r>
            <a:endParaRPr lang="ru-RU" sz="1200" dirty="0">
              <a:solidFill>
                <a:schemeClr val="tx2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6B5777A-D8FF-4E62-BF7C-3865DD4E390A}"/>
              </a:ext>
            </a:extLst>
          </p:cNvPr>
          <p:cNvSpPr txBox="1"/>
          <p:nvPr/>
        </p:nvSpPr>
        <p:spPr>
          <a:xfrm>
            <a:off x="1029017" y="-901701"/>
            <a:ext cx="6828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uz-Cyrl-UZ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Кун боши</a:t>
            </a:r>
            <a:endParaRPr lang="ru-RU" sz="1200" dirty="0">
              <a:solidFill>
                <a:schemeClr val="tx2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1EFF518-8079-44BD-8536-24AFA19D429B}"/>
              </a:ext>
            </a:extLst>
          </p:cNvPr>
          <p:cNvSpPr txBox="1"/>
          <p:nvPr/>
        </p:nvSpPr>
        <p:spPr>
          <a:xfrm>
            <a:off x="3108079" y="737863"/>
            <a:ext cx="2892381" cy="328134"/>
          </a:xfrm>
          <a:prstGeom prst="rect">
            <a:avLst/>
          </a:prstGeom>
          <a:gradFill flip="none" rotWithShape="1">
            <a:gsLst>
              <a:gs pos="63000">
                <a:schemeClr val="tx1"/>
              </a:gs>
              <a:gs pos="93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72000" rtlCol="0" anchor="ctr"/>
          <a:lstStyle>
            <a:defPPr>
              <a:defRPr lang="ru-RU"/>
            </a:defPPr>
            <a:lvl1pPr marR="0" lvl="0" indent="0" algn="ctr" defTabSz="1279929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uz-Cyrl-UZ" sz="1400" b="0" dirty="0">
                <a:solidFill>
                  <a:srgbClr val="D2D0D0"/>
                </a:solidFill>
              </a:rPr>
              <a:t>Кунлик ишлаб чиқариш</a:t>
            </a:r>
            <a:endParaRPr lang="ru-RU" sz="1400" b="0" dirty="0">
              <a:solidFill>
                <a:srgbClr val="D2D0D0"/>
              </a:solidFill>
            </a:endParaRPr>
          </a:p>
        </p:txBody>
      </p: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92D43027-E204-491B-A515-AED3F1D5196F}"/>
              </a:ext>
            </a:extLst>
          </p:cNvPr>
          <p:cNvSpPr/>
          <p:nvPr/>
        </p:nvSpPr>
        <p:spPr>
          <a:xfrm>
            <a:off x="1017774" y="-941217"/>
            <a:ext cx="705301" cy="2636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54DC8CCE-270F-4D13-BBE3-BCA8E7BED434}"/>
              </a:ext>
            </a:extLst>
          </p:cNvPr>
          <p:cNvSpPr/>
          <p:nvPr/>
        </p:nvSpPr>
        <p:spPr>
          <a:xfrm>
            <a:off x="1829286" y="-941217"/>
            <a:ext cx="815825" cy="2636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2D1FB2AF-5215-4907-83B8-54CF061CD182}"/>
              </a:ext>
            </a:extLst>
          </p:cNvPr>
          <p:cNvSpPr/>
          <p:nvPr/>
        </p:nvSpPr>
        <p:spPr>
          <a:xfrm>
            <a:off x="6166026" y="737863"/>
            <a:ext cx="2892381" cy="1172261"/>
          </a:xfrm>
          <a:prstGeom prst="rect">
            <a:avLst/>
          </a:prstGeom>
          <a:solidFill>
            <a:srgbClr val="131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9" name="Прямоугольник 198">
            <a:extLst>
              <a:ext uri="{FF2B5EF4-FFF2-40B4-BE49-F238E27FC236}">
                <a16:creationId xmlns:a16="http://schemas.microsoft.com/office/drawing/2014/main" id="{18BA7D2F-3E5B-4352-B036-4B8749EFBE5E}"/>
              </a:ext>
            </a:extLst>
          </p:cNvPr>
          <p:cNvSpPr/>
          <p:nvPr/>
        </p:nvSpPr>
        <p:spPr>
          <a:xfrm>
            <a:off x="9215012" y="737863"/>
            <a:ext cx="2892381" cy="1172261"/>
          </a:xfrm>
          <a:prstGeom prst="rect">
            <a:avLst/>
          </a:prstGeom>
          <a:solidFill>
            <a:srgbClr val="131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215" name="Таблица 2">
            <a:extLst>
              <a:ext uri="{FF2B5EF4-FFF2-40B4-BE49-F238E27FC236}">
                <a16:creationId xmlns:a16="http://schemas.microsoft.com/office/drawing/2014/main" id="{78569AF0-1869-4EE6-8493-F34787BBB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49477"/>
              </p:ext>
            </p:extLst>
          </p:nvPr>
        </p:nvGraphicFramePr>
        <p:xfrm>
          <a:off x="3154982" y="1136395"/>
          <a:ext cx="2810796" cy="73414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21783">
                  <a:extLst>
                    <a:ext uri="{9D8B030D-6E8A-4147-A177-3AD203B41FA5}">
                      <a16:colId xmlns:a16="http://schemas.microsoft.com/office/drawing/2014/main" val="4105505576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3954328399"/>
                    </a:ext>
                  </a:extLst>
                </a:gridCol>
                <a:gridCol w="948392">
                  <a:extLst>
                    <a:ext uri="{9D8B030D-6E8A-4147-A177-3AD203B41FA5}">
                      <a16:colId xmlns:a16="http://schemas.microsoft.com/office/drawing/2014/main" val="379420178"/>
                    </a:ext>
                  </a:extLst>
                </a:gridCol>
              </a:tblGrid>
              <a:tr h="33302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Режа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Амалда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+/-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667199"/>
                  </a:ext>
                </a:extLst>
              </a:tr>
              <a:tr h="401119">
                <a:tc>
                  <a:txBody>
                    <a:bodyPr/>
                    <a:lstStyle/>
                    <a:p>
                      <a:pPr lvl="0" algn="ctr"/>
                      <a:r>
                        <a:rPr lang="ru-RU" sz="1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1 244,0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18" rtl="0" eaLnBrk="1" latinLnBrk="0" hangingPunct="1"/>
                      <a:r>
                        <a:rPr lang="ru-RU" sz="1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1 194,0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18" rtl="0" eaLnBrk="1" latinLnBrk="0" hangingPunct="1"/>
                      <a:r>
                        <a:rPr lang="ru-RU" sz="1200" kern="1200" dirty="0">
                          <a:solidFill>
                            <a:srgbClr val="FF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- 50,0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8046"/>
                  </a:ext>
                </a:extLst>
              </a:tr>
            </a:tbl>
          </a:graphicData>
        </a:graphic>
      </p:graphicFrame>
      <p:sp>
        <p:nvSpPr>
          <p:cNvPr id="216" name="Равнобедренный треугольник 215">
            <a:extLst>
              <a:ext uri="{FF2B5EF4-FFF2-40B4-BE49-F238E27FC236}">
                <a16:creationId xmlns:a16="http://schemas.microsoft.com/office/drawing/2014/main" id="{E682C2CC-9766-4218-A9D5-347787FFE455}"/>
              </a:ext>
            </a:extLst>
          </p:cNvPr>
          <p:cNvSpPr/>
          <p:nvPr/>
        </p:nvSpPr>
        <p:spPr>
          <a:xfrm flipV="1">
            <a:off x="5190586" y="1632948"/>
            <a:ext cx="126190" cy="825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AD4DC00-7F39-4D30-BA1C-C0307A41E097}"/>
              </a:ext>
            </a:extLst>
          </p:cNvPr>
          <p:cNvSpPr txBox="1"/>
          <p:nvPr/>
        </p:nvSpPr>
        <p:spPr>
          <a:xfrm>
            <a:off x="6166027" y="737863"/>
            <a:ext cx="2892380" cy="319258"/>
          </a:xfrm>
          <a:prstGeom prst="rect">
            <a:avLst/>
          </a:prstGeom>
          <a:gradFill flip="none" rotWithShape="1">
            <a:gsLst>
              <a:gs pos="63000">
                <a:schemeClr val="tx1"/>
              </a:gs>
              <a:gs pos="93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72000" rtlCol="0" anchor="ctr"/>
          <a:lstStyle>
            <a:defPPr>
              <a:defRPr lang="ru-RU"/>
            </a:defPPr>
            <a:lvl1pPr marR="0" lvl="0" indent="0" algn="ctr" defTabSz="1279929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uz-Cyrl-UZ" b="0" dirty="0">
                <a:solidFill>
                  <a:srgbClr val="D2D0D0"/>
                </a:solidFill>
              </a:rPr>
              <a:t>Ой бошидан</a:t>
            </a:r>
            <a:endParaRPr lang="ru-RU" b="0" dirty="0">
              <a:solidFill>
                <a:srgbClr val="D2D0D0"/>
              </a:solidFill>
            </a:endParaRPr>
          </a:p>
        </p:txBody>
      </p:sp>
      <p:graphicFrame>
        <p:nvGraphicFramePr>
          <p:cNvPr id="218" name="Таблица 2">
            <a:extLst>
              <a:ext uri="{FF2B5EF4-FFF2-40B4-BE49-F238E27FC236}">
                <a16:creationId xmlns:a16="http://schemas.microsoft.com/office/drawing/2014/main" id="{4318C433-D200-4D23-8FB5-F3A42DA3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0161"/>
              </p:ext>
            </p:extLst>
          </p:nvPr>
        </p:nvGraphicFramePr>
        <p:xfrm>
          <a:off x="6217023" y="1136395"/>
          <a:ext cx="2810796" cy="73414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21783">
                  <a:extLst>
                    <a:ext uri="{9D8B030D-6E8A-4147-A177-3AD203B41FA5}">
                      <a16:colId xmlns:a16="http://schemas.microsoft.com/office/drawing/2014/main" val="4105505576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3954328399"/>
                    </a:ext>
                  </a:extLst>
                </a:gridCol>
                <a:gridCol w="948392">
                  <a:extLst>
                    <a:ext uri="{9D8B030D-6E8A-4147-A177-3AD203B41FA5}">
                      <a16:colId xmlns:a16="http://schemas.microsoft.com/office/drawing/2014/main" val="379420178"/>
                    </a:ext>
                  </a:extLst>
                </a:gridCol>
              </a:tblGrid>
              <a:tr h="33302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Режа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Амалда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+/-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667199"/>
                  </a:ext>
                </a:extLst>
              </a:tr>
              <a:tr h="401119">
                <a:tc>
                  <a:txBody>
                    <a:bodyPr/>
                    <a:lstStyle/>
                    <a:p>
                      <a:pPr lvl="0" algn="ctr"/>
                      <a:r>
                        <a:rPr lang="ru-RU" sz="1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6 220,0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18" rtl="0" eaLnBrk="1" latinLnBrk="0" hangingPunct="1"/>
                      <a:r>
                        <a:rPr lang="ru-RU" sz="1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6 023,0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18" rtl="0" eaLnBrk="1" latinLnBrk="0" hangingPunct="1"/>
                      <a:r>
                        <a:rPr lang="ru-RU" sz="1200" kern="1200" dirty="0">
                          <a:solidFill>
                            <a:srgbClr val="FF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- 197,0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8046"/>
                  </a:ext>
                </a:extLst>
              </a:tr>
            </a:tbl>
          </a:graphicData>
        </a:graphic>
      </p:graphicFrame>
      <p:sp>
        <p:nvSpPr>
          <p:cNvPr id="220" name="TextBox 219">
            <a:extLst>
              <a:ext uri="{FF2B5EF4-FFF2-40B4-BE49-F238E27FC236}">
                <a16:creationId xmlns:a16="http://schemas.microsoft.com/office/drawing/2014/main" id="{44FF4CA0-4E79-42CA-B919-FEE2B2E805F9}"/>
              </a:ext>
            </a:extLst>
          </p:cNvPr>
          <p:cNvSpPr txBox="1"/>
          <p:nvPr/>
        </p:nvSpPr>
        <p:spPr>
          <a:xfrm>
            <a:off x="9215012" y="737861"/>
            <a:ext cx="2892380" cy="323685"/>
          </a:xfrm>
          <a:prstGeom prst="rect">
            <a:avLst/>
          </a:prstGeom>
          <a:gradFill flip="none" rotWithShape="1">
            <a:gsLst>
              <a:gs pos="63000">
                <a:schemeClr val="tx1"/>
              </a:gs>
              <a:gs pos="93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72000" rtlCol="0" anchor="ctr"/>
          <a:lstStyle>
            <a:defPPr>
              <a:defRPr lang="ru-RU"/>
            </a:defPPr>
            <a:lvl1pPr marR="0" lvl="0" indent="0" algn="ctr" defTabSz="1279929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uz-Cyrl-UZ" b="0" dirty="0">
                <a:solidFill>
                  <a:srgbClr val="D2D0D0"/>
                </a:solidFill>
              </a:rPr>
              <a:t>Йил бошидан</a:t>
            </a:r>
            <a:endParaRPr lang="ru-RU" b="0" dirty="0">
              <a:solidFill>
                <a:srgbClr val="D2D0D0"/>
              </a:solidFill>
            </a:endParaRPr>
          </a:p>
        </p:txBody>
      </p:sp>
      <p:graphicFrame>
        <p:nvGraphicFramePr>
          <p:cNvPr id="221" name="Таблица 2">
            <a:extLst>
              <a:ext uri="{FF2B5EF4-FFF2-40B4-BE49-F238E27FC236}">
                <a16:creationId xmlns:a16="http://schemas.microsoft.com/office/drawing/2014/main" id="{1150641E-A64B-4429-A6CE-CC9E05573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66384"/>
              </p:ext>
            </p:extLst>
          </p:nvPr>
        </p:nvGraphicFramePr>
        <p:xfrm>
          <a:off x="9247834" y="1130446"/>
          <a:ext cx="2810796" cy="73414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21783">
                  <a:extLst>
                    <a:ext uri="{9D8B030D-6E8A-4147-A177-3AD203B41FA5}">
                      <a16:colId xmlns:a16="http://schemas.microsoft.com/office/drawing/2014/main" val="4105505576"/>
                    </a:ext>
                  </a:extLst>
                </a:gridCol>
                <a:gridCol w="840621">
                  <a:extLst>
                    <a:ext uri="{9D8B030D-6E8A-4147-A177-3AD203B41FA5}">
                      <a16:colId xmlns:a16="http://schemas.microsoft.com/office/drawing/2014/main" val="3954328399"/>
                    </a:ext>
                  </a:extLst>
                </a:gridCol>
                <a:gridCol w="948392">
                  <a:extLst>
                    <a:ext uri="{9D8B030D-6E8A-4147-A177-3AD203B41FA5}">
                      <a16:colId xmlns:a16="http://schemas.microsoft.com/office/drawing/2014/main" val="379420178"/>
                    </a:ext>
                  </a:extLst>
                </a:gridCol>
              </a:tblGrid>
              <a:tr h="33302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Режа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Амалда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+/-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667199"/>
                  </a:ext>
                </a:extLst>
              </a:tr>
              <a:tr h="401119">
                <a:tc>
                  <a:txBody>
                    <a:bodyPr/>
                    <a:lstStyle/>
                    <a:p>
                      <a:pPr lvl="0" algn="ctr"/>
                      <a:r>
                        <a:rPr lang="ru-RU" sz="1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81 127,0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18" rtl="0" eaLnBrk="1" latinLnBrk="0" hangingPunct="1"/>
                      <a:r>
                        <a:rPr lang="ru-RU" sz="1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77 792,0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18" rtl="0" eaLnBrk="1" latinLnBrk="0" hangingPunct="1"/>
                      <a:r>
                        <a:rPr lang="ru-RU" sz="1200" kern="1200" dirty="0">
                          <a:solidFill>
                            <a:srgbClr val="FF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- 3 335,0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8046"/>
                  </a:ext>
                </a:extLst>
              </a:tr>
            </a:tbl>
          </a:graphicData>
        </a:graphic>
      </p:graphicFrame>
      <p:sp>
        <p:nvSpPr>
          <p:cNvPr id="223" name="Равнобедренный треугольник 222">
            <a:extLst>
              <a:ext uri="{FF2B5EF4-FFF2-40B4-BE49-F238E27FC236}">
                <a16:creationId xmlns:a16="http://schemas.microsoft.com/office/drawing/2014/main" id="{F314C3BB-43D3-49D0-BEA8-1C8938680B53}"/>
              </a:ext>
            </a:extLst>
          </p:cNvPr>
          <p:cNvSpPr/>
          <p:nvPr/>
        </p:nvSpPr>
        <p:spPr>
          <a:xfrm flipV="1">
            <a:off x="8163104" y="1632948"/>
            <a:ext cx="126190" cy="825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26" name="Равнобедренный треугольник 225">
            <a:extLst>
              <a:ext uri="{FF2B5EF4-FFF2-40B4-BE49-F238E27FC236}">
                <a16:creationId xmlns:a16="http://schemas.microsoft.com/office/drawing/2014/main" id="{D2671890-4350-46A1-B86E-35238CC40AE1}"/>
              </a:ext>
            </a:extLst>
          </p:cNvPr>
          <p:cNvSpPr/>
          <p:nvPr/>
        </p:nvSpPr>
        <p:spPr>
          <a:xfrm flipV="1">
            <a:off x="11148425" y="1632948"/>
            <a:ext cx="126190" cy="825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6B3674B-167C-4B5C-9865-537C9FBE15D2}"/>
              </a:ext>
            </a:extLst>
          </p:cNvPr>
          <p:cNvSpPr txBox="1"/>
          <p:nvPr/>
        </p:nvSpPr>
        <p:spPr>
          <a:xfrm>
            <a:off x="548804" y="877647"/>
            <a:ext cx="18312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uz-Cyrl-UZ" sz="1400" dirty="0">
                <a:solidFill>
                  <a:schemeClr val="bg1"/>
                </a:solidFill>
              </a:rPr>
              <a:t>Республика жами 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9A40A8BB-1A8D-448E-9643-330FFC96D9DE}"/>
              </a:ext>
            </a:extLst>
          </p:cNvPr>
          <p:cNvSpPr/>
          <p:nvPr/>
        </p:nvSpPr>
        <p:spPr>
          <a:xfrm>
            <a:off x="200630" y="858645"/>
            <a:ext cx="223024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30" name="Рисунок 229">
            <a:extLst>
              <a:ext uri="{FF2B5EF4-FFF2-40B4-BE49-F238E27FC236}">
                <a16:creationId xmlns:a16="http://schemas.microsoft.com/office/drawing/2014/main" id="{6F6F6ACF-B2DE-4E66-A62F-95AD9705B3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05064" y="808610"/>
            <a:ext cx="250421" cy="245140"/>
          </a:xfrm>
          <a:prstGeom prst="rect">
            <a:avLst/>
          </a:prstGeom>
        </p:spPr>
      </p:pic>
      <p:sp>
        <p:nvSpPr>
          <p:cNvPr id="231" name="Прямоугольник 259">
            <a:extLst>
              <a:ext uri="{FF2B5EF4-FFF2-40B4-BE49-F238E27FC236}">
                <a16:creationId xmlns:a16="http://schemas.microsoft.com/office/drawing/2014/main" id="{FDD7AD35-9257-4625-A19B-3EAE46A6F355}"/>
              </a:ext>
            </a:extLst>
          </p:cNvPr>
          <p:cNvSpPr/>
          <p:nvPr/>
        </p:nvSpPr>
        <p:spPr>
          <a:xfrm>
            <a:off x="102983" y="1973628"/>
            <a:ext cx="2871275" cy="307256"/>
          </a:xfrm>
          <a:custGeom>
            <a:avLst/>
            <a:gdLst>
              <a:gd name="connsiteX0" fmla="*/ 0 w 7924800"/>
              <a:gd name="connsiteY0" fmla="*/ 0 h 306720"/>
              <a:gd name="connsiteX1" fmla="*/ 7924800 w 7924800"/>
              <a:gd name="connsiteY1" fmla="*/ 0 h 306720"/>
              <a:gd name="connsiteX2" fmla="*/ 7924800 w 7924800"/>
              <a:gd name="connsiteY2" fmla="*/ 306720 h 306720"/>
              <a:gd name="connsiteX3" fmla="*/ 0 w 7924800"/>
              <a:gd name="connsiteY3" fmla="*/ 306720 h 306720"/>
              <a:gd name="connsiteX4" fmla="*/ 0 w 7924800"/>
              <a:gd name="connsiteY4" fmla="*/ 0 h 306720"/>
              <a:gd name="connsiteX0" fmla="*/ 0 w 7924800"/>
              <a:gd name="connsiteY0" fmla="*/ 0 h 306720"/>
              <a:gd name="connsiteX1" fmla="*/ 7924800 w 7924800"/>
              <a:gd name="connsiteY1" fmla="*/ 0 h 306720"/>
              <a:gd name="connsiteX2" fmla="*/ 7924800 w 7924800"/>
              <a:gd name="connsiteY2" fmla="*/ 303545 h 306720"/>
              <a:gd name="connsiteX3" fmla="*/ 0 w 7924800"/>
              <a:gd name="connsiteY3" fmla="*/ 306720 h 306720"/>
              <a:gd name="connsiteX4" fmla="*/ 0 w 7924800"/>
              <a:gd name="connsiteY4" fmla="*/ 0 h 306720"/>
              <a:gd name="connsiteX0" fmla="*/ 0 w 7924800"/>
              <a:gd name="connsiteY0" fmla="*/ 0 h 306720"/>
              <a:gd name="connsiteX1" fmla="*/ 7924800 w 7924800"/>
              <a:gd name="connsiteY1" fmla="*/ 0 h 306720"/>
              <a:gd name="connsiteX2" fmla="*/ 7696200 w 7924800"/>
              <a:gd name="connsiteY2" fmla="*/ 303545 h 306720"/>
              <a:gd name="connsiteX3" fmla="*/ 0 w 7924800"/>
              <a:gd name="connsiteY3" fmla="*/ 306720 h 306720"/>
              <a:gd name="connsiteX4" fmla="*/ 0 w 7924800"/>
              <a:gd name="connsiteY4" fmla="*/ 0 h 306720"/>
              <a:gd name="connsiteX0" fmla="*/ 0 w 8128000"/>
              <a:gd name="connsiteY0" fmla="*/ 6350 h 313070"/>
              <a:gd name="connsiteX1" fmla="*/ 8128000 w 8128000"/>
              <a:gd name="connsiteY1" fmla="*/ 0 h 313070"/>
              <a:gd name="connsiteX2" fmla="*/ 7696200 w 8128000"/>
              <a:gd name="connsiteY2" fmla="*/ 309895 h 313070"/>
              <a:gd name="connsiteX3" fmla="*/ 0 w 8128000"/>
              <a:gd name="connsiteY3" fmla="*/ 313070 h 313070"/>
              <a:gd name="connsiteX4" fmla="*/ 0 w 8128000"/>
              <a:gd name="connsiteY4" fmla="*/ 6350 h 313070"/>
              <a:gd name="connsiteX0" fmla="*/ 0 w 8148944"/>
              <a:gd name="connsiteY0" fmla="*/ 6350 h 313070"/>
              <a:gd name="connsiteX1" fmla="*/ 8128000 w 8148944"/>
              <a:gd name="connsiteY1" fmla="*/ 0 h 313070"/>
              <a:gd name="connsiteX2" fmla="*/ 8148944 w 8148944"/>
              <a:gd name="connsiteY2" fmla="*/ 304217 h 313070"/>
              <a:gd name="connsiteX3" fmla="*/ 0 w 8148944"/>
              <a:gd name="connsiteY3" fmla="*/ 313070 h 313070"/>
              <a:gd name="connsiteX4" fmla="*/ 0 w 8148944"/>
              <a:gd name="connsiteY4" fmla="*/ 6350 h 313070"/>
              <a:gd name="connsiteX0" fmla="*/ 0 w 8128000"/>
              <a:gd name="connsiteY0" fmla="*/ 6350 h 315573"/>
              <a:gd name="connsiteX1" fmla="*/ 8128000 w 8128000"/>
              <a:gd name="connsiteY1" fmla="*/ 0 h 315573"/>
              <a:gd name="connsiteX2" fmla="*/ 8106499 w 8128000"/>
              <a:gd name="connsiteY2" fmla="*/ 315573 h 315573"/>
              <a:gd name="connsiteX3" fmla="*/ 0 w 8128000"/>
              <a:gd name="connsiteY3" fmla="*/ 313070 h 315573"/>
              <a:gd name="connsiteX4" fmla="*/ 0 w 8128000"/>
              <a:gd name="connsiteY4" fmla="*/ 6350 h 315573"/>
              <a:gd name="connsiteX0" fmla="*/ 0 w 8128000"/>
              <a:gd name="connsiteY0" fmla="*/ 6350 h 318412"/>
              <a:gd name="connsiteX1" fmla="*/ 8128000 w 8128000"/>
              <a:gd name="connsiteY1" fmla="*/ 0 h 318412"/>
              <a:gd name="connsiteX2" fmla="*/ 8127721 w 8128000"/>
              <a:gd name="connsiteY2" fmla="*/ 318412 h 318412"/>
              <a:gd name="connsiteX3" fmla="*/ 0 w 8128000"/>
              <a:gd name="connsiteY3" fmla="*/ 313070 h 318412"/>
              <a:gd name="connsiteX4" fmla="*/ 0 w 8128000"/>
              <a:gd name="connsiteY4" fmla="*/ 6350 h 318412"/>
              <a:gd name="connsiteX0" fmla="*/ 0 w 8127721"/>
              <a:gd name="connsiteY0" fmla="*/ 3511 h 315573"/>
              <a:gd name="connsiteX1" fmla="*/ 8092629 w 8127721"/>
              <a:gd name="connsiteY1" fmla="*/ 0 h 315573"/>
              <a:gd name="connsiteX2" fmla="*/ 8127721 w 8127721"/>
              <a:gd name="connsiteY2" fmla="*/ 315573 h 315573"/>
              <a:gd name="connsiteX3" fmla="*/ 0 w 8127721"/>
              <a:gd name="connsiteY3" fmla="*/ 310231 h 315573"/>
              <a:gd name="connsiteX4" fmla="*/ 0 w 8127721"/>
              <a:gd name="connsiteY4" fmla="*/ 3511 h 315573"/>
              <a:gd name="connsiteX0" fmla="*/ 0 w 8127721"/>
              <a:gd name="connsiteY0" fmla="*/ 3511 h 315573"/>
              <a:gd name="connsiteX1" fmla="*/ 8007739 w 8127721"/>
              <a:gd name="connsiteY1" fmla="*/ 0 h 315573"/>
              <a:gd name="connsiteX2" fmla="*/ 8127721 w 8127721"/>
              <a:gd name="connsiteY2" fmla="*/ 315573 h 315573"/>
              <a:gd name="connsiteX3" fmla="*/ 0 w 8127721"/>
              <a:gd name="connsiteY3" fmla="*/ 310231 h 315573"/>
              <a:gd name="connsiteX4" fmla="*/ 0 w 8127721"/>
              <a:gd name="connsiteY4" fmla="*/ 3511 h 315573"/>
              <a:gd name="connsiteX0" fmla="*/ 0 w 8127721"/>
              <a:gd name="connsiteY0" fmla="*/ 0 h 312062"/>
              <a:gd name="connsiteX1" fmla="*/ 8085554 w 8127721"/>
              <a:gd name="connsiteY1" fmla="*/ 5005 h 312062"/>
              <a:gd name="connsiteX2" fmla="*/ 8127721 w 8127721"/>
              <a:gd name="connsiteY2" fmla="*/ 312062 h 312062"/>
              <a:gd name="connsiteX3" fmla="*/ 0 w 8127721"/>
              <a:gd name="connsiteY3" fmla="*/ 306720 h 312062"/>
              <a:gd name="connsiteX4" fmla="*/ 0 w 8127721"/>
              <a:gd name="connsiteY4" fmla="*/ 0 h 312062"/>
              <a:gd name="connsiteX0" fmla="*/ 0 w 8127721"/>
              <a:gd name="connsiteY0" fmla="*/ 0 h 312062"/>
              <a:gd name="connsiteX1" fmla="*/ 8099702 w 8127721"/>
              <a:gd name="connsiteY1" fmla="*/ 7844 h 312062"/>
              <a:gd name="connsiteX2" fmla="*/ 8127721 w 8127721"/>
              <a:gd name="connsiteY2" fmla="*/ 312062 h 312062"/>
              <a:gd name="connsiteX3" fmla="*/ 0 w 8127721"/>
              <a:gd name="connsiteY3" fmla="*/ 306720 h 312062"/>
              <a:gd name="connsiteX4" fmla="*/ 0 w 8127721"/>
              <a:gd name="connsiteY4" fmla="*/ 0 h 312062"/>
              <a:gd name="connsiteX0" fmla="*/ 0 w 8099702"/>
              <a:gd name="connsiteY0" fmla="*/ 0 h 312062"/>
              <a:gd name="connsiteX1" fmla="*/ 8099702 w 8099702"/>
              <a:gd name="connsiteY1" fmla="*/ 7844 h 312062"/>
              <a:gd name="connsiteX2" fmla="*/ 8092351 w 8099702"/>
              <a:gd name="connsiteY2" fmla="*/ 312062 h 312062"/>
              <a:gd name="connsiteX3" fmla="*/ 0 w 8099702"/>
              <a:gd name="connsiteY3" fmla="*/ 306720 h 312062"/>
              <a:gd name="connsiteX4" fmla="*/ 0 w 8099702"/>
              <a:gd name="connsiteY4" fmla="*/ 0 h 312062"/>
              <a:gd name="connsiteX0" fmla="*/ 0 w 8099702"/>
              <a:gd name="connsiteY0" fmla="*/ 672 h 312734"/>
              <a:gd name="connsiteX1" fmla="*/ 8099702 w 8099702"/>
              <a:gd name="connsiteY1" fmla="*/ 0 h 312734"/>
              <a:gd name="connsiteX2" fmla="*/ 8092351 w 8099702"/>
              <a:gd name="connsiteY2" fmla="*/ 312734 h 312734"/>
              <a:gd name="connsiteX3" fmla="*/ 0 w 8099702"/>
              <a:gd name="connsiteY3" fmla="*/ 307392 h 312734"/>
              <a:gd name="connsiteX4" fmla="*/ 0 w 8099702"/>
              <a:gd name="connsiteY4" fmla="*/ 672 h 31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9702" h="312734">
                <a:moveTo>
                  <a:pt x="0" y="672"/>
                </a:moveTo>
                <a:lnTo>
                  <a:pt x="8099702" y="0"/>
                </a:lnTo>
                <a:lnTo>
                  <a:pt x="8092351" y="312734"/>
                </a:lnTo>
                <a:lnTo>
                  <a:pt x="0" y="307392"/>
                </a:lnTo>
                <a:lnTo>
                  <a:pt x="0" y="672"/>
                </a:lnTo>
                <a:close/>
              </a:path>
            </a:pathLst>
          </a:custGeom>
          <a:gradFill flip="none" rotWithShape="1">
            <a:gsLst>
              <a:gs pos="63000">
                <a:schemeClr val="tx1"/>
              </a:gs>
              <a:gs pos="93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72000" rtlCol="0" anchor="ctr"/>
          <a:lstStyle/>
          <a:p>
            <a:pPr marL="0" marR="0" lvl="0" indent="0" algn="ctr" defTabSz="12799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z-Cyrl-UZ" sz="1200" dirty="0">
                <a:solidFill>
                  <a:srgbClr val="D2D0D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</a:t>
            </a:r>
            <a:r>
              <a:rPr lang="ru-RU" sz="1200" dirty="0">
                <a:solidFill>
                  <a:srgbClr val="D2D0D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ақсимот кўрсаткичлари</a:t>
            </a:r>
          </a:p>
        </p:txBody>
      </p:sp>
      <p:grpSp>
        <p:nvGrpSpPr>
          <p:cNvPr id="277" name="Группа 276">
            <a:extLst>
              <a:ext uri="{FF2B5EF4-FFF2-40B4-BE49-F238E27FC236}">
                <a16:creationId xmlns:a16="http://schemas.microsoft.com/office/drawing/2014/main" id="{DDB902C7-5302-4389-927C-BF45492286B7}"/>
              </a:ext>
            </a:extLst>
          </p:cNvPr>
          <p:cNvGrpSpPr/>
          <p:nvPr/>
        </p:nvGrpSpPr>
        <p:grpSpPr>
          <a:xfrm>
            <a:off x="85864" y="3240888"/>
            <a:ext cx="2886335" cy="798362"/>
            <a:chOff x="87922" y="2517592"/>
            <a:chExt cx="2557189" cy="1029679"/>
          </a:xfrm>
        </p:grpSpPr>
        <p:sp>
          <p:nvSpPr>
            <p:cNvPr id="278" name="Прямоугольник 277">
              <a:extLst>
                <a:ext uri="{FF2B5EF4-FFF2-40B4-BE49-F238E27FC236}">
                  <a16:creationId xmlns:a16="http://schemas.microsoft.com/office/drawing/2014/main" id="{D9350DCB-AD1F-452E-89DA-8D13BABF872D}"/>
                </a:ext>
              </a:extLst>
            </p:cNvPr>
            <p:cNvSpPr/>
            <p:nvPr/>
          </p:nvSpPr>
          <p:spPr>
            <a:xfrm>
              <a:off x="87922" y="2517592"/>
              <a:ext cx="2557189" cy="1029679"/>
            </a:xfrm>
            <a:prstGeom prst="rect">
              <a:avLst/>
            </a:prstGeom>
            <a:solidFill>
              <a:srgbClr val="131C2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79" name="Прямоугольник 278">
              <a:extLst>
                <a:ext uri="{FF2B5EF4-FFF2-40B4-BE49-F238E27FC236}">
                  <a16:creationId xmlns:a16="http://schemas.microsoft.com/office/drawing/2014/main" id="{DDCE847A-4694-4EA3-B70A-4A97CFED7B1F}"/>
                </a:ext>
              </a:extLst>
            </p:cNvPr>
            <p:cNvSpPr/>
            <p:nvPr/>
          </p:nvSpPr>
          <p:spPr>
            <a:xfrm>
              <a:off x="153165" y="2583219"/>
              <a:ext cx="2428110" cy="8984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0" name="Группа 279">
            <a:extLst>
              <a:ext uri="{FF2B5EF4-FFF2-40B4-BE49-F238E27FC236}">
                <a16:creationId xmlns:a16="http://schemas.microsoft.com/office/drawing/2014/main" id="{359FBF5B-3F2B-40A2-9739-C44EC4653090}"/>
              </a:ext>
            </a:extLst>
          </p:cNvPr>
          <p:cNvGrpSpPr/>
          <p:nvPr/>
        </p:nvGrpSpPr>
        <p:grpSpPr>
          <a:xfrm>
            <a:off x="85864" y="4154043"/>
            <a:ext cx="2886335" cy="798362"/>
            <a:chOff x="87922" y="2517592"/>
            <a:chExt cx="2557189" cy="1029679"/>
          </a:xfrm>
        </p:grpSpPr>
        <p:sp>
          <p:nvSpPr>
            <p:cNvPr id="281" name="Прямоугольник 280">
              <a:extLst>
                <a:ext uri="{FF2B5EF4-FFF2-40B4-BE49-F238E27FC236}">
                  <a16:creationId xmlns:a16="http://schemas.microsoft.com/office/drawing/2014/main" id="{5EF0BBDC-742E-483E-91B8-2425FD7E4C87}"/>
                </a:ext>
              </a:extLst>
            </p:cNvPr>
            <p:cNvSpPr/>
            <p:nvPr/>
          </p:nvSpPr>
          <p:spPr>
            <a:xfrm>
              <a:off x="87922" y="2517592"/>
              <a:ext cx="2557189" cy="1029679"/>
            </a:xfrm>
            <a:prstGeom prst="rect">
              <a:avLst/>
            </a:prstGeom>
            <a:solidFill>
              <a:srgbClr val="131C2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82" name="Прямоугольник 281">
              <a:extLst>
                <a:ext uri="{FF2B5EF4-FFF2-40B4-BE49-F238E27FC236}">
                  <a16:creationId xmlns:a16="http://schemas.microsoft.com/office/drawing/2014/main" id="{30FFFBBA-00DA-4B1C-8CE2-C569F414454D}"/>
                </a:ext>
              </a:extLst>
            </p:cNvPr>
            <p:cNvSpPr/>
            <p:nvPr/>
          </p:nvSpPr>
          <p:spPr>
            <a:xfrm>
              <a:off x="153165" y="2583219"/>
              <a:ext cx="2428110" cy="8984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3" name="Группа 282">
            <a:extLst>
              <a:ext uri="{FF2B5EF4-FFF2-40B4-BE49-F238E27FC236}">
                <a16:creationId xmlns:a16="http://schemas.microsoft.com/office/drawing/2014/main" id="{6906116D-D68C-4771-894C-42F410579F24}"/>
              </a:ext>
            </a:extLst>
          </p:cNvPr>
          <p:cNvGrpSpPr/>
          <p:nvPr/>
        </p:nvGrpSpPr>
        <p:grpSpPr>
          <a:xfrm>
            <a:off x="85864" y="5067198"/>
            <a:ext cx="2886335" cy="798362"/>
            <a:chOff x="87922" y="2517592"/>
            <a:chExt cx="2557189" cy="1029679"/>
          </a:xfrm>
        </p:grpSpPr>
        <p:sp>
          <p:nvSpPr>
            <p:cNvPr id="284" name="Прямоугольник 283">
              <a:extLst>
                <a:ext uri="{FF2B5EF4-FFF2-40B4-BE49-F238E27FC236}">
                  <a16:creationId xmlns:a16="http://schemas.microsoft.com/office/drawing/2014/main" id="{FC945597-C375-4605-82BF-F90C34216C3F}"/>
                </a:ext>
              </a:extLst>
            </p:cNvPr>
            <p:cNvSpPr/>
            <p:nvPr/>
          </p:nvSpPr>
          <p:spPr>
            <a:xfrm>
              <a:off x="87922" y="2517592"/>
              <a:ext cx="2557189" cy="1029679"/>
            </a:xfrm>
            <a:prstGeom prst="rect">
              <a:avLst/>
            </a:prstGeom>
            <a:solidFill>
              <a:srgbClr val="131C2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85" name="Прямоугольник 284">
              <a:extLst>
                <a:ext uri="{FF2B5EF4-FFF2-40B4-BE49-F238E27FC236}">
                  <a16:creationId xmlns:a16="http://schemas.microsoft.com/office/drawing/2014/main" id="{E053BF11-8D72-45A0-BAA4-2B4F2D8C2D70}"/>
                </a:ext>
              </a:extLst>
            </p:cNvPr>
            <p:cNvSpPr/>
            <p:nvPr/>
          </p:nvSpPr>
          <p:spPr>
            <a:xfrm>
              <a:off x="153165" y="2583219"/>
              <a:ext cx="2428110" cy="8984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6" name="Группа 285">
            <a:extLst>
              <a:ext uri="{FF2B5EF4-FFF2-40B4-BE49-F238E27FC236}">
                <a16:creationId xmlns:a16="http://schemas.microsoft.com/office/drawing/2014/main" id="{235E4FCC-F52F-4B49-BDA1-7805DFCDADD8}"/>
              </a:ext>
            </a:extLst>
          </p:cNvPr>
          <p:cNvGrpSpPr/>
          <p:nvPr/>
        </p:nvGrpSpPr>
        <p:grpSpPr>
          <a:xfrm>
            <a:off x="85864" y="5980353"/>
            <a:ext cx="2886335" cy="798362"/>
            <a:chOff x="87922" y="2517592"/>
            <a:chExt cx="2557189" cy="1029679"/>
          </a:xfrm>
        </p:grpSpPr>
        <p:sp>
          <p:nvSpPr>
            <p:cNvPr id="287" name="Прямоугольник 286">
              <a:extLst>
                <a:ext uri="{FF2B5EF4-FFF2-40B4-BE49-F238E27FC236}">
                  <a16:creationId xmlns:a16="http://schemas.microsoft.com/office/drawing/2014/main" id="{8BE2629D-52BF-4F0D-9D3C-299E3AEF304D}"/>
                </a:ext>
              </a:extLst>
            </p:cNvPr>
            <p:cNvSpPr/>
            <p:nvPr/>
          </p:nvSpPr>
          <p:spPr>
            <a:xfrm>
              <a:off x="87922" y="2517592"/>
              <a:ext cx="2557189" cy="1029679"/>
            </a:xfrm>
            <a:prstGeom prst="rect">
              <a:avLst/>
            </a:prstGeom>
            <a:solidFill>
              <a:srgbClr val="131C2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88" name="Прямоугольник 287">
              <a:extLst>
                <a:ext uri="{FF2B5EF4-FFF2-40B4-BE49-F238E27FC236}">
                  <a16:creationId xmlns:a16="http://schemas.microsoft.com/office/drawing/2014/main" id="{773579BB-EB3C-4D2C-98D6-81ACA6462A14}"/>
                </a:ext>
              </a:extLst>
            </p:cNvPr>
            <p:cNvSpPr/>
            <p:nvPr/>
          </p:nvSpPr>
          <p:spPr>
            <a:xfrm>
              <a:off x="153165" y="2583219"/>
              <a:ext cx="2428110" cy="8984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4B1BD39F-0721-4EE5-8819-1E9E20EC47D1}"/>
              </a:ext>
            </a:extLst>
          </p:cNvPr>
          <p:cNvSpPr/>
          <p:nvPr/>
        </p:nvSpPr>
        <p:spPr>
          <a:xfrm>
            <a:off x="3108079" y="2033854"/>
            <a:ext cx="5950328" cy="2280555"/>
          </a:xfrm>
          <a:prstGeom prst="rect">
            <a:avLst/>
          </a:prstGeom>
          <a:solidFill>
            <a:srgbClr val="131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A0279AD1-CAA0-43BA-AAC5-188A9B6740EF}"/>
              </a:ext>
            </a:extLst>
          </p:cNvPr>
          <p:cNvSpPr/>
          <p:nvPr/>
        </p:nvSpPr>
        <p:spPr>
          <a:xfrm>
            <a:off x="3108079" y="4418526"/>
            <a:ext cx="5950328" cy="2372317"/>
          </a:xfrm>
          <a:prstGeom prst="rect">
            <a:avLst/>
          </a:prstGeom>
          <a:solidFill>
            <a:srgbClr val="131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94" name="Прямоугольник 259">
            <a:extLst>
              <a:ext uri="{FF2B5EF4-FFF2-40B4-BE49-F238E27FC236}">
                <a16:creationId xmlns:a16="http://schemas.microsoft.com/office/drawing/2014/main" id="{770DE96D-83FB-4311-BF75-35E4806928C8}"/>
              </a:ext>
            </a:extLst>
          </p:cNvPr>
          <p:cNvSpPr/>
          <p:nvPr/>
        </p:nvSpPr>
        <p:spPr>
          <a:xfrm>
            <a:off x="3108079" y="1973628"/>
            <a:ext cx="5950328" cy="307256"/>
          </a:xfrm>
          <a:custGeom>
            <a:avLst/>
            <a:gdLst>
              <a:gd name="connsiteX0" fmla="*/ 0 w 7924800"/>
              <a:gd name="connsiteY0" fmla="*/ 0 h 306720"/>
              <a:gd name="connsiteX1" fmla="*/ 7924800 w 7924800"/>
              <a:gd name="connsiteY1" fmla="*/ 0 h 306720"/>
              <a:gd name="connsiteX2" fmla="*/ 7924800 w 7924800"/>
              <a:gd name="connsiteY2" fmla="*/ 306720 h 306720"/>
              <a:gd name="connsiteX3" fmla="*/ 0 w 7924800"/>
              <a:gd name="connsiteY3" fmla="*/ 306720 h 306720"/>
              <a:gd name="connsiteX4" fmla="*/ 0 w 7924800"/>
              <a:gd name="connsiteY4" fmla="*/ 0 h 306720"/>
              <a:gd name="connsiteX0" fmla="*/ 0 w 7924800"/>
              <a:gd name="connsiteY0" fmla="*/ 0 h 306720"/>
              <a:gd name="connsiteX1" fmla="*/ 7924800 w 7924800"/>
              <a:gd name="connsiteY1" fmla="*/ 0 h 306720"/>
              <a:gd name="connsiteX2" fmla="*/ 7924800 w 7924800"/>
              <a:gd name="connsiteY2" fmla="*/ 303545 h 306720"/>
              <a:gd name="connsiteX3" fmla="*/ 0 w 7924800"/>
              <a:gd name="connsiteY3" fmla="*/ 306720 h 306720"/>
              <a:gd name="connsiteX4" fmla="*/ 0 w 7924800"/>
              <a:gd name="connsiteY4" fmla="*/ 0 h 306720"/>
              <a:gd name="connsiteX0" fmla="*/ 0 w 7924800"/>
              <a:gd name="connsiteY0" fmla="*/ 0 h 306720"/>
              <a:gd name="connsiteX1" fmla="*/ 7924800 w 7924800"/>
              <a:gd name="connsiteY1" fmla="*/ 0 h 306720"/>
              <a:gd name="connsiteX2" fmla="*/ 7696200 w 7924800"/>
              <a:gd name="connsiteY2" fmla="*/ 303545 h 306720"/>
              <a:gd name="connsiteX3" fmla="*/ 0 w 7924800"/>
              <a:gd name="connsiteY3" fmla="*/ 306720 h 306720"/>
              <a:gd name="connsiteX4" fmla="*/ 0 w 7924800"/>
              <a:gd name="connsiteY4" fmla="*/ 0 h 306720"/>
              <a:gd name="connsiteX0" fmla="*/ 0 w 8128000"/>
              <a:gd name="connsiteY0" fmla="*/ 6350 h 313070"/>
              <a:gd name="connsiteX1" fmla="*/ 8128000 w 8128000"/>
              <a:gd name="connsiteY1" fmla="*/ 0 h 313070"/>
              <a:gd name="connsiteX2" fmla="*/ 7696200 w 8128000"/>
              <a:gd name="connsiteY2" fmla="*/ 309895 h 313070"/>
              <a:gd name="connsiteX3" fmla="*/ 0 w 8128000"/>
              <a:gd name="connsiteY3" fmla="*/ 313070 h 313070"/>
              <a:gd name="connsiteX4" fmla="*/ 0 w 8128000"/>
              <a:gd name="connsiteY4" fmla="*/ 6350 h 313070"/>
              <a:gd name="connsiteX0" fmla="*/ 0 w 8148944"/>
              <a:gd name="connsiteY0" fmla="*/ 6350 h 313070"/>
              <a:gd name="connsiteX1" fmla="*/ 8128000 w 8148944"/>
              <a:gd name="connsiteY1" fmla="*/ 0 h 313070"/>
              <a:gd name="connsiteX2" fmla="*/ 8148944 w 8148944"/>
              <a:gd name="connsiteY2" fmla="*/ 304217 h 313070"/>
              <a:gd name="connsiteX3" fmla="*/ 0 w 8148944"/>
              <a:gd name="connsiteY3" fmla="*/ 313070 h 313070"/>
              <a:gd name="connsiteX4" fmla="*/ 0 w 8148944"/>
              <a:gd name="connsiteY4" fmla="*/ 6350 h 313070"/>
              <a:gd name="connsiteX0" fmla="*/ 0 w 8128000"/>
              <a:gd name="connsiteY0" fmla="*/ 6350 h 315573"/>
              <a:gd name="connsiteX1" fmla="*/ 8128000 w 8128000"/>
              <a:gd name="connsiteY1" fmla="*/ 0 h 315573"/>
              <a:gd name="connsiteX2" fmla="*/ 8106499 w 8128000"/>
              <a:gd name="connsiteY2" fmla="*/ 315573 h 315573"/>
              <a:gd name="connsiteX3" fmla="*/ 0 w 8128000"/>
              <a:gd name="connsiteY3" fmla="*/ 313070 h 315573"/>
              <a:gd name="connsiteX4" fmla="*/ 0 w 8128000"/>
              <a:gd name="connsiteY4" fmla="*/ 6350 h 315573"/>
              <a:gd name="connsiteX0" fmla="*/ 0 w 8128000"/>
              <a:gd name="connsiteY0" fmla="*/ 6350 h 318412"/>
              <a:gd name="connsiteX1" fmla="*/ 8128000 w 8128000"/>
              <a:gd name="connsiteY1" fmla="*/ 0 h 318412"/>
              <a:gd name="connsiteX2" fmla="*/ 8127721 w 8128000"/>
              <a:gd name="connsiteY2" fmla="*/ 318412 h 318412"/>
              <a:gd name="connsiteX3" fmla="*/ 0 w 8128000"/>
              <a:gd name="connsiteY3" fmla="*/ 313070 h 318412"/>
              <a:gd name="connsiteX4" fmla="*/ 0 w 8128000"/>
              <a:gd name="connsiteY4" fmla="*/ 6350 h 318412"/>
              <a:gd name="connsiteX0" fmla="*/ 0 w 8127721"/>
              <a:gd name="connsiteY0" fmla="*/ 3511 h 315573"/>
              <a:gd name="connsiteX1" fmla="*/ 8092629 w 8127721"/>
              <a:gd name="connsiteY1" fmla="*/ 0 h 315573"/>
              <a:gd name="connsiteX2" fmla="*/ 8127721 w 8127721"/>
              <a:gd name="connsiteY2" fmla="*/ 315573 h 315573"/>
              <a:gd name="connsiteX3" fmla="*/ 0 w 8127721"/>
              <a:gd name="connsiteY3" fmla="*/ 310231 h 315573"/>
              <a:gd name="connsiteX4" fmla="*/ 0 w 8127721"/>
              <a:gd name="connsiteY4" fmla="*/ 3511 h 315573"/>
              <a:gd name="connsiteX0" fmla="*/ 0 w 8127721"/>
              <a:gd name="connsiteY0" fmla="*/ 3511 h 315573"/>
              <a:gd name="connsiteX1" fmla="*/ 8007739 w 8127721"/>
              <a:gd name="connsiteY1" fmla="*/ 0 h 315573"/>
              <a:gd name="connsiteX2" fmla="*/ 8127721 w 8127721"/>
              <a:gd name="connsiteY2" fmla="*/ 315573 h 315573"/>
              <a:gd name="connsiteX3" fmla="*/ 0 w 8127721"/>
              <a:gd name="connsiteY3" fmla="*/ 310231 h 315573"/>
              <a:gd name="connsiteX4" fmla="*/ 0 w 8127721"/>
              <a:gd name="connsiteY4" fmla="*/ 3511 h 315573"/>
              <a:gd name="connsiteX0" fmla="*/ 0 w 8127721"/>
              <a:gd name="connsiteY0" fmla="*/ 0 h 312062"/>
              <a:gd name="connsiteX1" fmla="*/ 8085554 w 8127721"/>
              <a:gd name="connsiteY1" fmla="*/ 5005 h 312062"/>
              <a:gd name="connsiteX2" fmla="*/ 8127721 w 8127721"/>
              <a:gd name="connsiteY2" fmla="*/ 312062 h 312062"/>
              <a:gd name="connsiteX3" fmla="*/ 0 w 8127721"/>
              <a:gd name="connsiteY3" fmla="*/ 306720 h 312062"/>
              <a:gd name="connsiteX4" fmla="*/ 0 w 8127721"/>
              <a:gd name="connsiteY4" fmla="*/ 0 h 312062"/>
              <a:gd name="connsiteX0" fmla="*/ 0 w 8127721"/>
              <a:gd name="connsiteY0" fmla="*/ 0 h 312062"/>
              <a:gd name="connsiteX1" fmla="*/ 8099702 w 8127721"/>
              <a:gd name="connsiteY1" fmla="*/ 7844 h 312062"/>
              <a:gd name="connsiteX2" fmla="*/ 8127721 w 8127721"/>
              <a:gd name="connsiteY2" fmla="*/ 312062 h 312062"/>
              <a:gd name="connsiteX3" fmla="*/ 0 w 8127721"/>
              <a:gd name="connsiteY3" fmla="*/ 306720 h 312062"/>
              <a:gd name="connsiteX4" fmla="*/ 0 w 8127721"/>
              <a:gd name="connsiteY4" fmla="*/ 0 h 312062"/>
              <a:gd name="connsiteX0" fmla="*/ 0 w 8099702"/>
              <a:gd name="connsiteY0" fmla="*/ 0 h 312062"/>
              <a:gd name="connsiteX1" fmla="*/ 8099702 w 8099702"/>
              <a:gd name="connsiteY1" fmla="*/ 7844 h 312062"/>
              <a:gd name="connsiteX2" fmla="*/ 8092351 w 8099702"/>
              <a:gd name="connsiteY2" fmla="*/ 312062 h 312062"/>
              <a:gd name="connsiteX3" fmla="*/ 0 w 8099702"/>
              <a:gd name="connsiteY3" fmla="*/ 306720 h 312062"/>
              <a:gd name="connsiteX4" fmla="*/ 0 w 8099702"/>
              <a:gd name="connsiteY4" fmla="*/ 0 h 312062"/>
              <a:gd name="connsiteX0" fmla="*/ 0 w 8099702"/>
              <a:gd name="connsiteY0" fmla="*/ 672 h 312734"/>
              <a:gd name="connsiteX1" fmla="*/ 8099702 w 8099702"/>
              <a:gd name="connsiteY1" fmla="*/ 0 h 312734"/>
              <a:gd name="connsiteX2" fmla="*/ 8092351 w 8099702"/>
              <a:gd name="connsiteY2" fmla="*/ 312734 h 312734"/>
              <a:gd name="connsiteX3" fmla="*/ 0 w 8099702"/>
              <a:gd name="connsiteY3" fmla="*/ 307392 h 312734"/>
              <a:gd name="connsiteX4" fmla="*/ 0 w 8099702"/>
              <a:gd name="connsiteY4" fmla="*/ 672 h 31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9702" h="312734">
                <a:moveTo>
                  <a:pt x="0" y="672"/>
                </a:moveTo>
                <a:lnTo>
                  <a:pt x="8099702" y="0"/>
                </a:lnTo>
                <a:lnTo>
                  <a:pt x="8092351" y="312734"/>
                </a:lnTo>
                <a:lnTo>
                  <a:pt x="0" y="307392"/>
                </a:lnTo>
                <a:lnTo>
                  <a:pt x="0" y="672"/>
                </a:lnTo>
                <a:close/>
              </a:path>
            </a:pathLst>
          </a:custGeom>
          <a:gradFill flip="none" rotWithShape="1">
            <a:gsLst>
              <a:gs pos="63000">
                <a:schemeClr val="tx1"/>
              </a:gs>
              <a:gs pos="93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72000" rtlCol="0" anchor="ctr"/>
          <a:lstStyle/>
          <a:p>
            <a:pPr marL="0" marR="0" lvl="0" indent="0" defTabSz="12799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z-Cyrl-UZ" sz="1200" dirty="0">
                <a:solidFill>
                  <a:srgbClr val="D2D0D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Заводлар кесимида ишлаб чиқариш кўрсаткичлари </a:t>
            </a:r>
            <a:endParaRPr lang="ru-RU" sz="1200" dirty="0">
              <a:solidFill>
                <a:srgbClr val="D2D0D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5" name="Прямоугольник 259">
            <a:extLst>
              <a:ext uri="{FF2B5EF4-FFF2-40B4-BE49-F238E27FC236}">
                <a16:creationId xmlns:a16="http://schemas.microsoft.com/office/drawing/2014/main" id="{FEF42740-6738-4FEA-AB01-3B360EBA5E34}"/>
              </a:ext>
            </a:extLst>
          </p:cNvPr>
          <p:cNvSpPr/>
          <p:nvPr/>
        </p:nvSpPr>
        <p:spPr>
          <a:xfrm>
            <a:off x="3120836" y="4408354"/>
            <a:ext cx="5950328" cy="307256"/>
          </a:xfrm>
          <a:custGeom>
            <a:avLst/>
            <a:gdLst>
              <a:gd name="connsiteX0" fmla="*/ 0 w 7924800"/>
              <a:gd name="connsiteY0" fmla="*/ 0 h 306720"/>
              <a:gd name="connsiteX1" fmla="*/ 7924800 w 7924800"/>
              <a:gd name="connsiteY1" fmla="*/ 0 h 306720"/>
              <a:gd name="connsiteX2" fmla="*/ 7924800 w 7924800"/>
              <a:gd name="connsiteY2" fmla="*/ 306720 h 306720"/>
              <a:gd name="connsiteX3" fmla="*/ 0 w 7924800"/>
              <a:gd name="connsiteY3" fmla="*/ 306720 h 306720"/>
              <a:gd name="connsiteX4" fmla="*/ 0 w 7924800"/>
              <a:gd name="connsiteY4" fmla="*/ 0 h 306720"/>
              <a:gd name="connsiteX0" fmla="*/ 0 w 7924800"/>
              <a:gd name="connsiteY0" fmla="*/ 0 h 306720"/>
              <a:gd name="connsiteX1" fmla="*/ 7924800 w 7924800"/>
              <a:gd name="connsiteY1" fmla="*/ 0 h 306720"/>
              <a:gd name="connsiteX2" fmla="*/ 7924800 w 7924800"/>
              <a:gd name="connsiteY2" fmla="*/ 303545 h 306720"/>
              <a:gd name="connsiteX3" fmla="*/ 0 w 7924800"/>
              <a:gd name="connsiteY3" fmla="*/ 306720 h 306720"/>
              <a:gd name="connsiteX4" fmla="*/ 0 w 7924800"/>
              <a:gd name="connsiteY4" fmla="*/ 0 h 306720"/>
              <a:gd name="connsiteX0" fmla="*/ 0 w 7924800"/>
              <a:gd name="connsiteY0" fmla="*/ 0 h 306720"/>
              <a:gd name="connsiteX1" fmla="*/ 7924800 w 7924800"/>
              <a:gd name="connsiteY1" fmla="*/ 0 h 306720"/>
              <a:gd name="connsiteX2" fmla="*/ 7696200 w 7924800"/>
              <a:gd name="connsiteY2" fmla="*/ 303545 h 306720"/>
              <a:gd name="connsiteX3" fmla="*/ 0 w 7924800"/>
              <a:gd name="connsiteY3" fmla="*/ 306720 h 306720"/>
              <a:gd name="connsiteX4" fmla="*/ 0 w 7924800"/>
              <a:gd name="connsiteY4" fmla="*/ 0 h 306720"/>
              <a:gd name="connsiteX0" fmla="*/ 0 w 8128000"/>
              <a:gd name="connsiteY0" fmla="*/ 6350 h 313070"/>
              <a:gd name="connsiteX1" fmla="*/ 8128000 w 8128000"/>
              <a:gd name="connsiteY1" fmla="*/ 0 h 313070"/>
              <a:gd name="connsiteX2" fmla="*/ 7696200 w 8128000"/>
              <a:gd name="connsiteY2" fmla="*/ 309895 h 313070"/>
              <a:gd name="connsiteX3" fmla="*/ 0 w 8128000"/>
              <a:gd name="connsiteY3" fmla="*/ 313070 h 313070"/>
              <a:gd name="connsiteX4" fmla="*/ 0 w 8128000"/>
              <a:gd name="connsiteY4" fmla="*/ 6350 h 313070"/>
              <a:gd name="connsiteX0" fmla="*/ 0 w 8148944"/>
              <a:gd name="connsiteY0" fmla="*/ 6350 h 313070"/>
              <a:gd name="connsiteX1" fmla="*/ 8128000 w 8148944"/>
              <a:gd name="connsiteY1" fmla="*/ 0 h 313070"/>
              <a:gd name="connsiteX2" fmla="*/ 8148944 w 8148944"/>
              <a:gd name="connsiteY2" fmla="*/ 304217 h 313070"/>
              <a:gd name="connsiteX3" fmla="*/ 0 w 8148944"/>
              <a:gd name="connsiteY3" fmla="*/ 313070 h 313070"/>
              <a:gd name="connsiteX4" fmla="*/ 0 w 8148944"/>
              <a:gd name="connsiteY4" fmla="*/ 6350 h 313070"/>
              <a:gd name="connsiteX0" fmla="*/ 0 w 8128000"/>
              <a:gd name="connsiteY0" fmla="*/ 6350 h 315573"/>
              <a:gd name="connsiteX1" fmla="*/ 8128000 w 8128000"/>
              <a:gd name="connsiteY1" fmla="*/ 0 h 315573"/>
              <a:gd name="connsiteX2" fmla="*/ 8106499 w 8128000"/>
              <a:gd name="connsiteY2" fmla="*/ 315573 h 315573"/>
              <a:gd name="connsiteX3" fmla="*/ 0 w 8128000"/>
              <a:gd name="connsiteY3" fmla="*/ 313070 h 315573"/>
              <a:gd name="connsiteX4" fmla="*/ 0 w 8128000"/>
              <a:gd name="connsiteY4" fmla="*/ 6350 h 315573"/>
              <a:gd name="connsiteX0" fmla="*/ 0 w 8128000"/>
              <a:gd name="connsiteY0" fmla="*/ 6350 h 318412"/>
              <a:gd name="connsiteX1" fmla="*/ 8128000 w 8128000"/>
              <a:gd name="connsiteY1" fmla="*/ 0 h 318412"/>
              <a:gd name="connsiteX2" fmla="*/ 8127721 w 8128000"/>
              <a:gd name="connsiteY2" fmla="*/ 318412 h 318412"/>
              <a:gd name="connsiteX3" fmla="*/ 0 w 8128000"/>
              <a:gd name="connsiteY3" fmla="*/ 313070 h 318412"/>
              <a:gd name="connsiteX4" fmla="*/ 0 w 8128000"/>
              <a:gd name="connsiteY4" fmla="*/ 6350 h 318412"/>
              <a:gd name="connsiteX0" fmla="*/ 0 w 8127721"/>
              <a:gd name="connsiteY0" fmla="*/ 3511 h 315573"/>
              <a:gd name="connsiteX1" fmla="*/ 8092629 w 8127721"/>
              <a:gd name="connsiteY1" fmla="*/ 0 h 315573"/>
              <a:gd name="connsiteX2" fmla="*/ 8127721 w 8127721"/>
              <a:gd name="connsiteY2" fmla="*/ 315573 h 315573"/>
              <a:gd name="connsiteX3" fmla="*/ 0 w 8127721"/>
              <a:gd name="connsiteY3" fmla="*/ 310231 h 315573"/>
              <a:gd name="connsiteX4" fmla="*/ 0 w 8127721"/>
              <a:gd name="connsiteY4" fmla="*/ 3511 h 315573"/>
              <a:gd name="connsiteX0" fmla="*/ 0 w 8127721"/>
              <a:gd name="connsiteY0" fmla="*/ 3511 h 315573"/>
              <a:gd name="connsiteX1" fmla="*/ 8007739 w 8127721"/>
              <a:gd name="connsiteY1" fmla="*/ 0 h 315573"/>
              <a:gd name="connsiteX2" fmla="*/ 8127721 w 8127721"/>
              <a:gd name="connsiteY2" fmla="*/ 315573 h 315573"/>
              <a:gd name="connsiteX3" fmla="*/ 0 w 8127721"/>
              <a:gd name="connsiteY3" fmla="*/ 310231 h 315573"/>
              <a:gd name="connsiteX4" fmla="*/ 0 w 8127721"/>
              <a:gd name="connsiteY4" fmla="*/ 3511 h 315573"/>
              <a:gd name="connsiteX0" fmla="*/ 0 w 8127721"/>
              <a:gd name="connsiteY0" fmla="*/ 0 h 312062"/>
              <a:gd name="connsiteX1" fmla="*/ 8085554 w 8127721"/>
              <a:gd name="connsiteY1" fmla="*/ 5005 h 312062"/>
              <a:gd name="connsiteX2" fmla="*/ 8127721 w 8127721"/>
              <a:gd name="connsiteY2" fmla="*/ 312062 h 312062"/>
              <a:gd name="connsiteX3" fmla="*/ 0 w 8127721"/>
              <a:gd name="connsiteY3" fmla="*/ 306720 h 312062"/>
              <a:gd name="connsiteX4" fmla="*/ 0 w 8127721"/>
              <a:gd name="connsiteY4" fmla="*/ 0 h 312062"/>
              <a:gd name="connsiteX0" fmla="*/ 0 w 8127721"/>
              <a:gd name="connsiteY0" fmla="*/ 0 h 312062"/>
              <a:gd name="connsiteX1" fmla="*/ 8099702 w 8127721"/>
              <a:gd name="connsiteY1" fmla="*/ 7844 h 312062"/>
              <a:gd name="connsiteX2" fmla="*/ 8127721 w 8127721"/>
              <a:gd name="connsiteY2" fmla="*/ 312062 h 312062"/>
              <a:gd name="connsiteX3" fmla="*/ 0 w 8127721"/>
              <a:gd name="connsiteY3" fmla="*/ 306720 h 312062"/>
              <a:gd name="connsiteX4" fmla="*/ 0 w 8127721"/>
              <a:gd name="connsiteY4" fmla="*/ 0 h 312062"/>
              <a:gd name="connsiteX0" fmla="*/ 0 w 8099702"/>
              <a:gd name="connsiteY0" fmla="*/ 0 h 312062"/>
              <a:gd name="connsiteX1" fmla="*/ 8099702 w 8099702"/>
              <a:gd name="connsiteY1" fmla="*/ 7844 h 312062"/>
              <a:gd name="connsiteX2" fmla="*/ 8092351 w 8099702"/>
              <a:gd name="connsiteY2" fmla="*/ 312062 h 312062"/>
              <a:gd name="connsiteX3" fmla="*/ 0 w 8099702"/>
              <a:gd name="connsiteY3" fmla="*/ 306720 h 312062"/>
              <a:gd name="connsiteX4" fmla="*/ 0 w 8099702"/>
              <a:gd name="connsiteY4" fmla="*/ 0 h 312062"/>
              <a:gd name="connsiteX0" fmla="*/ 0 w 8099702"/>
              <a:gd name="connsiteY0" fmla="*/ 672 h 312734"/>
              <a:gd name="connsiteX1" fmla="*/ 8099702 w 8099702"/>
              <a:gd name="connsiteY1" fmla="*/ 0 h 312734"/>
              <a:gd name="connsiteX2" fmla="*/ 8092351 w 8099702"/>
              <a:gd name="connsiteY2" fmla="*/ 312734 h 312734"/>
              <a:gd name="connsiteX3" fmla="*/ 0 w 8099702"/>
              <a:gd name="connsiteY3" fmla="*/ 307392 h 312734"/>
              <a:gd name="connsiteX4" fmla="*/ 0 w 8099702"/>
              <a:gd name="connsiteY4" fmla="*/ 672 h 31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9702" h="312734">
                <a:moveTo>
                  <a:pt x="0" y="672"/>
                </a:moveTo>
                <a:lnTo>
                  <a:pt x="8099702" y="0"/>
                </a:lnTo>
                <a:lnTo>
                  <a:pt x="8092351" y="312734"/>
                </a:lnTo>
                <a:lnTo>
                  <a:pt x="0" y="307392"/>
                </a:lnTo>
                <a:lnTo>
                  <a:pt x="0" y="672"/>
                </a:lnTo>
                <a:close/>
              </a:path>
            </a:pathLst>
          </a:custGeom>
          <a:gradFill flip="none" rotWithShape="1">
            <a:gsLst>
              <a:gs pos="63000">
                <a:schemeClr val="tx1"/>
              </a:gs>
              <a:gs pos="93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72000" rtlCol="0" anchor="ctr"/>
          <a:lstStyle/>
          <a:p>
            <a:pPr marL="0" marR="0" lvl="0" indent="0" defTabSz="12799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z-Cyrl-UZ" sz="1200" dirty="0">
                <a:solidFill>
                  <a:srgbClr val="D2D0D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Олтингугурт ишлаб чиқариш солиштирма динамикаси </a:t>
            </a:r>
          </a:p>
        </p:txBody>
      </p:sp>
      <p:graphicFrame>
        <p:nvGraphicFramePr>
          <p:cNvPr id="132" name="Таблица 2">
            <a:extLst>
              <a:ext uri="{FF2B5EF4-FFF2-40B4-BE49-F238E27FC236}">
                <a16:creationId xmlns:a16="http://schemas.microsoft.com/office/drawing/2014/main" id="{88292707-E3ED-4C57-8F31-D35DEB72C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49662"/>
              </p:ext>
            </p:extLst>
          </p:nvPr>
        </p:nvGraphicFramePr>
        <p:xfrm>
          <a:off x="3157804" y="2310143"/>
          <a:ext cx="5861050" cy="1983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75086">
                  <a:extLst>
                    <a:ext uri="{9D8B030D-6E8A-4147-A177-3AD203B41FA5}">
                      <a16:colId xmlns:a16="http://schemas.microsoft.com/office/drawing/2014/main" val="4105505576"/>
                    </a:ext>
                  </a:extLst>
                </a:gridCol>
                <a:gridCol w="974690">
                  <a:extLst>
                    <a:ext uri="{9D8B030D-6E8A-4147-A177-3AD203B41FA5}">
                      <a16:colId xmlns:a16="http://schemas.microsoft.com/office/drawing/2014/main" val="3954328399"/>
                    </a:ext>
                  </a:extLst>
                </a:gridCol>
                <a:gridCol w="947008">
                  <a:extLst>
                    <a:ext uri="{9D8B030D-6E8A-4147-A177-3AD203B41FA5}">
                      <a16:colId xmlns:a16="http://schemas.microsoft.com/office/drawing/2014/main" val="379420178"/>
                    </a:ext>
                  </a:extLst>
                </a:gridCol>
                <a:gridCol w="861695">
                  <a:extLst>
                    <a:ext uri="{9D8B030D-6E8A-4147-A177-3AD203B41FA5}">
                      <a16:colId xmlns:a16="http://schemas.microsoft.com/office/drawing/2014/main" val="3299371950"/>
                    </a:ext>
                  </a:extLst>
                </a:gridCol>
                <a:gridCol w="834014">
                  <a:extLst>
                    <a:ext uri="{9D8B030D-6E8A-4147-A177-3AD203B41FA5}">
                      <a16:colId xmlns:a16="http://schemas.microsoft.com/office/drawing/2014/main" val="1097408440"/>
                    </a:ext>
                  </a:extLst>
                </a:gridCol>
                <a:gridCol w="868557">
                  <a:extLst>
                    <a:ext uri="{9D8B030D-6E8A-4147-A177-3AD203B41FA5}">
                      <a16:colId xmlns:a16="http://schemas.microsoft.com/office/drawing/2014/main" val="312578362"/>
                    </a:ext>
                  </a:extLst>
                </a:gridCol>
              </a:tblGrid>
              <a:tr h="229437">
                <a:tc>
                  <a:txBody>
                    <a:bodyPr/>
                    <a:lstStyle/>
                    <a:p>
                      <a:pPr algn="ctr"/>
                      <a:r>
                        <a:rPr lang="uz-Cyrl-UZ" sz="9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Корхона номи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uz-Cyrl-UZ" sz="9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Олдинги кун </a:t>
                      </a:r>
                      <a:br>
                        <a:rPr lang="uz-Cyrl-UZ" sz="9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uz-Cyrl-UZ" sz="9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амалда</a:t>
                      </a:r>
                      <a:endParaRPr lang="ru-RU" sz="9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1800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9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Режа </a:t>
                      </a:r>
                      <a:endParaRPr lang="ru-RU" sz="9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9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Амалда </a:t>
                      </a:r>
                      <a:endParaRPr lang="ru-RU" sz="9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9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+/-</a:t>
                      </a:r>
                      <a:endParaRPr lang="ru-RU" sz="9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9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+/- олдинги кун</a:t>
                      </a:r>
                      <a:endParaRPr lang="ru-RU" sz="9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667199"/>
                  </a:ext>
                </a:extLst>
              </a:tr>
              <a:tr h="249263">
                <a:tc>
                  <a:txBody>
                    <a:bodyPr/>
                    <a:lstStyle/>
                    <a:p>
                      <a:pPr lvl="0" algn="l"/>
                      <a:r>
                        <a:rPr lang="uz-Cyrl-UZ" sz="1050" b="1" kern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Муборак заводи</a:t>
                      </a:r>
                      <a:endParaRPr lang="ru-RU" sz="1050" b="1" kern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576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545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579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</a:t>
                      </a:r>
                      <a:r>
                        <a:rPr lang="uz-Cyrl-UZ" sz="1100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+ 34</a:t>
                      </a:r>
                      <a:endParaRPr lang="ru-RU" sz="1100" dirty="0">
                        <a:solidFill>
                          <a:srgbClr val="00B05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 </a:t>
                      </a:r>
                      <a:r>
                        <a:rPr lang="uz-Cyrl-UZ" sz="1100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+ 3</a:t>
                      </a:r>
                      <a:endParaRPr lang="ru-RU" sz="1100" dirty="0">
                        <a:solidFill>
                          <a:srgbClr val="00B05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8046"/>
                  </a:ext>
                </a:extLst>
              </a:tr>
              <a:tr h="249263">
                <a:tc>
                  <a:txBody>
                    <a:bodyPr/>
                    <a:lstStyle/>
                    <a:p>
                      <a:pPr lvl="0" algn="l"/>
                      <a:r>
                        <a:rPr lang="ru-RU" sz="1050" b="1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Шўртан НГҚЧБ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18" rtl="0" eaLnBrk="1" latinLnBrk="0" hangingPunct="1"/>
                      <a:r>
                        <a:rPr lang="uz-Cyrl-UZ" sz="1100" kern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  <a:endParaRPr lang="ru-RU" sz="1100" kern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18" rtl="0" eaLnBrk="1" latinLnBrk="0" hangingPunct="1"/>
                      <a:r>
                        <a:rPr lang="uz-Cyrl-UZ" sz="1100" kern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  <a:endParaRPr lang="ru-RU" sz="1100" kern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00299"/>
                  </a:ext>
                </a:extLst>
              </a:tr>
              <a:tr h="249263">
                <a:tc>
                  <a:txBody>
                    <a:bodyPr/>
                    <a:lstStyle/>
                    <a:p>
                      <a:pPr marL="0" marR="0" lvl="0" indent="0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050" b="1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Шўртан ГКМ</a:t>
                      </a:r>
                      <a:endParaRPr lang="ru-RU" sz="1050" b="1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  </a:t>
                      </a:r>
                      <a:r>
                        <a:rPr lang="uz-Cyrl-UZ" sz="1100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+ 1</a:t>
                      </a:r>
                      <a:endParaRPr lang="ru-RU" sz="1100" dirty="0">
                        <a:solidFill>
                          <a:srgbClr val="00B05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18" rtl="0" eaLnBrk="1" latinLnBrk="0" hangingPunct="1"/>
                      <a:r>
                        <a:rPr lang="uz-Cyrl-UZ" sz="1100" kern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  <a:endParaRPr lang="ru-RU" sz="1100" kern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128092"/>
                  </a:ext>
                </a:extLst>
              </a:tr>
              <a:tr h="249263">
                <a:tc>
                  <a:txBody>
                    <a:bodyPr/>
                    <a:lstStyle/>
                    <a:p>
                      <a:pPr marL="0" marR="0" lvl="0" indent="0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050" b="1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Бухоро НҚИЗ</a:t>
                      </a:r>
                      <a:endParaRPr lang="ru-RU" sz="1050" b="1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   </a:t>
                      </a:r>
                      <a:r>
                        <a:rPr lang="uz-Cyrl-UZ" sz="1100" dirty="0">
                          <a:solidFill>
                            <a:srgbClr val="FF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- 2</a:t>
                      </a:r>
                      <a:endParaRPr lang="ru-RU" sz="1100" dirty="0">
                        <a:solidFill>
                          <a:srgbClr val="FF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1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ru-RU" sz="11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242252"/>
                  </a:ext>
                </a:extLst>
              </a:tr>
              <a:tr h="249263">
                <a:tc>
                  <a:txBody>
                    <a:bodyPr/>
                    <a:lstStyle/>
                    <a:p>
                      <a:pPr marL="0" marR="0" lvl="0" indent="0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050" b="1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Лукойл </a:t>
                      </a:r>
                      <a:endParaRPr lang="ru-RU" sz="1050" b="1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601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668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587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  - 81</a:t>
                      </a:r>
                      <a:endParaRPr lang="ru-RU" sz="1100" dirty="0">
                        <a:solidFill>
                          <a:srgbClr val="FF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 - 14</a:t>
                      </a:r>
                      <a:endParaRPr lang="ru-RU" sz="1100" dirty="0">
                        <a:solidFill>
                          <a:srgbClr val="FF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82747"/>
                  </a:ext>
                </a:extLst>
              </a:tr>
              <a:tr h="249263">
                <a:tc>
                  <a:txBody>
                    <a:bodyPr/>
                    <a:lstStyle/>
                    <a:p>
                      <a:pPr marL="0" marR="0" lvl="0" indent="0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NSROG </a:t>
                      </a:r>
                      <a:endParaRPr lang="ru-RU" sz="1050" b="1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  + 1</a:t>
                      </a:r>
                      <a:endParaRPr lang="ru-RU" sz="1100" dirty="0">
                        <a:solidFill>
                          <a:srgbClr val="00B05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    - 1</a:t>
                      </a:r>
                      <a:endParaRPr lang="ru-RU" sz="1100" dirty="0">
                        <a:solidFill>
                          <a:srgbClr val="FF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026283"/>
                  </a:ext>
                </a:extLst>
              </a:tr>
              <a:tr h="249263">
                <a:tc>
                  <a:txBody>
                    <a:bodyPr/>
                    <a:lstStyle/>
                    <a:p>
                      <a:pPr marL="0" marR="0" lvl="0" indent="0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SANEG</a:t>
                      </a:r>
                      <a:endParaRPr lang="ru-RU" sz="1050" b="1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ru-RU" sz="12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   - 1</a:t>
                      </a:r>
                      <a:endParaRPr lang="ru-RU" sz="1100" dirty="0">
                        <a:solidFill>
                          <a:srgbClr val="FF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1100" dirty="0">
                          <a:solidFill>
                            <a:srgbClr val="EEEEEE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ru-RU" sz="1100" dirty="0">
                        <a:solidFill>
                          <a:srgbClr val="EEEEEE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356617"/>
                  </a:ext>
                </a:extLst>
              </a:tr>
            </a:tbl>
          </a:graphicData>
        </a:graphic>
      </p:graphicFrame>
      <p:graphicFrame>
        <p:nvGraphicFramePr>
          <p:cNvPr id="296" name="Диаграмма 295">
            <a:extLst>
              <a:ext uri="{FF2B5EF4-FFF2-40B4-BE49-F238E27FC236}">
                <a16:creationId xmlns:a16="http://schemas.microsoft.com/office/drawing/2014/main" id="{5CD3CFE8-FF38-49D6-98AD-FAF9FBCC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943293"/>
              </p:ext>
            </p:extLst>
          </p:nvPr>
        </p:nvGraphicFramePr>
        <p:xfrm>
          <a:off x="3045840" y="4397700"/>
          <a:ext cx="5981979" cy="2381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97" name="Равнобедренный треугольник 296">
            <a:extLst>
              <a:ext uri="{FF2B5EF4-FFF2-40B4-BE49-F238E27FC236}">
                <a16:creationId xmlns:a16="http://schemas.microsoft.com/office/drawing/2014/main" id="{5300CFF2-2ABF-4900-BCFA-A512848001BB}"/>
              </a:ext>
            </a:extLst>
          </p:cNvPr>
          <p:cNvSpPr/>
          <p:nvPr/>
        </p:nvSpPr>
        <p:spPr>
          <a:xfrm flipV="1">
            <a:off x="7477753" y="3409148"/>
            <a:ext cx="72000" cy="36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98" name="Равнобедренный треугольник 297">
            <a:extLst>
              <a:ext uri="{FF2B5EF4-FFF2-40B4-BE49-F238E27FC236}">
                <a16:creationId xmlns:a16="http://schemas.microsoft.com/office/drawing/2014/main" id="{5CC0BA83-2D6D-4399-BE69-4B979ECF3E7E}"/>
              </a:ext>
            </a:extLst>
          </p:cNvPr>
          <p:cNvSpPr/>
          <p:nvPr/>
        </p:nvSpPr>
        <p:spPr>
          <a:xfrm flipV="1">
            <a:off x="7477753" y="3659737"/>
            <a:ext cx="72000" cy="36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99" name="Равнобедренный треугольник 298">
            <a:extLst>
              <a:ext uri="{FF2B5EF4-FFF2-40B4-BE49-F238E27FC236}">
                <a16:creationId xmlns:a16="http://schemas.microsoft.com/office/drawing/2014/main" id="{DE19DD14-079C-426E-8098-2C6D36CE5EEA}"/>
              </a:ext>
            </a:extLst>
          </p:cNvPr>
          <p:cNvSpPr/>
          <p:nvPr/>
        </p:nvSpPr>
        <p:spPr>
          <a:xfrm flipV="1">
            <a:off x="7477753" y="4154931"/>
            <a:ext cx="72000" cy="36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00" name="Равнобедренный треугольник 299">
            <a:extLst>
              <a:ext uri="{FF2B5EF4-FFF2-40B4-BE49-F238E27FC236}">
                <a16:creationId xmlns:a16="http://schemas.microsoft.com/office/drawing/2014/main" id="{0EE6A1D3-1C7F-44FC-9C3A-9651B62D72B4}"/>
              </a:ext>
            </a:extLst>
          </p:cNvPr>
          <p:cNvSpPr/>
          <p:nvPr/>
        </p:nvSpPr>
        <p:spPr>
          <a:xfrm flipV="1">
            <a:off x="8350254" y="3655901"/>
            <a:ext cx="72000" cy="36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01" name="Равнобедренный треугольник 300">
            <a:extLst>
              <a:ext uri="{FF2B5EF4-FFF2-40B4-BE49-F238E27FC236}">
                <a16:creationId xmlns:a16="http://schemas.microsoft.com/office/drawing/2014/main" id="{37C69931-8554-4D3E-9D66-439A0BAEDA7C}"/>
              </a:ext>
            </a:extLst>
          </p:cNvPr>
          <p:cNvSpPr/>
          <p:nvPr/>
        </p:nvSpPr>
        <p:spPr>
          <a:xfrm flipV="1">
            <a:off x="8347909" y="3904501"/>
            <a:ext cx="72000" cy="36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02" name="Равнобедренный треугольник 301">
            <a:extLst>
              <a:ext uri="{FF2B5EF4-FFF2-40B4-BE49-F238E27FC236}">
                <a16:creationId xmlns:a16="http://schemas.microsoft.com/office/drawing/2014/main" id="{3A8F61EC-403D-492B-9B4A-0849146860C6}"/>
              </a:ext>
            </a:extLst>
          </p:cNvPr>
          <p:cNvSpPr/>
          <p:nvPr/>
        </p:nvSpPr>
        <p:spPr>
          <a:xfrm>
            <a:off x="7477753" y="2666574"/>
            <a:ext cx="72000" cy="36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03" name="Равнобедренный треугольник 302">
            <a:extLst>
              <a:ext uri="{FF2B5EF4-FFF2-40B4-BE49-F238E27FC236}">
                <a16:creationId xmlns:a16="http://schemas.microsoft.com/office/drawing/2014/main" id="{D3A71FDB-F38D-45BB-B720-5715C22D628E}"/>
              </a:ext>
            </a:extLst>
          </p:cNvPr>
          <p:cNvSpPr/>
          <p:nvPr/>
        </p:nvSpPr>
        <p:spPr>
          <a:xfrm>
            <a:off x="7477753" y="3158668"/>
            <a:ext cx="72000" cy="36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04" name="Равнобедренный треугольник 303">
            <a:extLst>
              <a:ext uri="{FF2B5EF4-FFF2-40B4-BE49-F238E27FC236}">
                <a16:creationId xmlns:a16="http://schemas.microsoft.com/office/drawing/2014/main" id="{03B6717F-23F2-4CC1-B6C9-1C160CFE3DDD}"/>
              </a:ext>
            </a:extLst>
          </p:cNvPr>
          <p:cNvSpPr/>
          <p:nvPr/>
        </p:nvSpPr>
        <p:spPr>
          <a:xfrm>
            <a:off x="7477753" y="3902037"/>
            <a:ext cx="72000" cy="36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05" name="Равнобедренный треугольник 304">
            <a:extLst>
              <a:ext uri="{FF2B5EF4-FFF2-40B4-BE49-F238E27FC236}">
                <a16:creationId xmlns:a16="http://schemas.microsoft.com/office/drawing/2014/main" id="{A55B61B5-6B1B-48F3-A3F7-EA8800987B04}"/>
              </a:ext>
            </a:extLst>
          </p:cNvPr>
          <p:cNvSpPr/>
          <p:nvPr/>
        </p:nvSpPr>
        <p:spPr>
          <a:xfrm>
            <a:off x="8347909" y="2666574"/>
            <a:ext cx="72000" cy="36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A2F47926-BD48-4CDD-BFC9-47CF804E1281}"/>
              </a:ext>
            </a:extLst>
          </p:cNvPr>
          <p:cNvSpPr/>
          <p:nvPr/>
        </p:nvSpPr>
        <p:spPr>
          <a:xfrm>
            <a:off x="9192228" y="2023425"/>
            <a:ext cx="2920341" cy="4793895"/>
          </a:xfrm>
          <a:prstGeom prst="rect">
            <a:avLst/>
          </a:prstGeom>
          <a:solidFill>
            <a:srgbClr val="131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07" name="Прямоугольник 259">
            <a:extLst>
              <a:ext uri="{FF2B5EF4-FFF2-40B4-BE49-F238E27FC236}">
                <a16:creationId xmlns:a16="http://schemas.microsoft.com/office/drawing/2014/main" id="{02F27336-F9A5-449E-9D01-1BCE019B94B4}"/>
              </a:ext>
            </a:extLst>
          </p:cNvPr>
          <p:cNvSpPr/>
          <p:nvPr/>
        </p:nvSpPr>
        <p:spPr>
          <a:xfrm>
            <a:off x="9192228" y="1963199"/>
            <a:ext cx="2920341" cy="307256"/>
          </a:xfrm>
          <a:custGeom>
            <a:avLst/>
            <a:gdLst>
              <a:gd name="connsiteX0" fmla="*/ 0 w 7924800"/>
              <a:gd name="connsiteY0" fmla="*/ 0 h 306720"/>
              <a:gd name="connsiteX1" fmla="*/ 7924800 w 7924800"/>
              <a:gd name="connsiteY1" fmla="*/ 0 h 306720"/>
              <a:gd name="connsiteX2" fmla="*/ 7924800 w 7924800"/>
              <a:gd name="connsiteY2" fmla="*/ 306720 h 306720"/>
              <a:gd name="connsiteX3" fmla="*/ 0 w 7924800"/>
              <a:gd name="connsiteY3" fmla="*/ 306720 h 306720"/>
              <a:gd name="connsiteX4" fmla="*/ 0 w 7924800"/>
              <a:gd name="connsiteY4" fmla="*/ 0 h 306720"/>
              <a:gd name="connsiteX0" fmla="*/ 0 w 7924800"/>
              <a:gd name="connsiteY0" fmla="*/ 0 h 306720"/>
              <a:gd name="connsiteX1" fmla="*/ 7924800 w 7924800"/>
              <a:gd name="connsiteY1" fmla="*/ 0 h 306720"/>
              <a:gd name="connsiteX2" fmla="*/ 7924800 w 7924800"/>
              <a:gd name="connsiteY2" fmla="*/ 303545 h 306720"/>
              <a:gd name="connsiteX3" fmla="*/ 0 w 7924800"/>
              <a:gd name="connsiteY3" fmla="*/ 306720 h 306720"/>
              <a:gd name="connsiteX4" fmla="*/ 0 w 7924800"/>
              <a:gd name="connsiteY4" fmla="*/ 0 h 306720"/>
              <a:gd name="connsiteX0" fmla="*/ 0 w 7924800"/>
              <a:gd name="connsiteY0" fmla="*/ 0 h 306720"/>
              <a:gd name="connsiteX1" fmla="*/ 7924800 w 7924800"/>
              <a:gd name="connsiteY1" fmla="*/ 0 h 306720"/>
              <a:gd name="connsiteX2" fmla="*/ 7696200 w 7924800"/>
              <a:gd name="connsiteY2" fmla="*/ 303545 h 306720"/>
              <a:gd name="connsiteX3" fmla="*/ 0 w 7924800"/>
              <a:gd name="connsiteY3" fmla="*/ 306720 h 306720"/>
              <a:gd name="connsiteX4" fmla="*/ 0 w 7924800"/>
              <a:gd name="connsiteY4" fmla="*/ 0 h 306720"/>
              <a:gd name="connsiteX0" fmla="*/ 0 w 8128000"/>
              <a:gd name="connsiteY0" fmla="*/ 6350 h 313070"/>
              <a:gd name="connsiteX1" fmla="*/ 8128000 w 8128000"/>
              <a:gd name="connsiteY1" fmla="*/ 0 h 313070"/>
              <a:gd name="connsiteX2" fmla="*/ 7696200 w 8128000"/>
              <a:gd name="connsiteY2" fmla="*/ 309895 h 313070"/>
              <a:gd name="connsiteX3" fmla="*/ 0 w 8128000"/>
              <a:gd name="connsiteY3" fmla="*/ 313070 h 313070"/>
              <a:gd name="connsiteX4" fmla="*/ 0 w 8128000"/>
              <a:gd name="connsiteY4" fmla="*/ 6350 h 313070"/>
              <a:gd name="connsiteX0" fmla="*/ 0 w 8148944"/>
              <a:gd name="connsiteY0" fmla="*/ 6350 h 313070"/>
              <a:gd name="connsiteX1" fmla="*/ 8128000 w 8148944"/>
              <a:gd name="connsiteY1" fmla="*/ 0 h 313070"/>
              <a:gd name="connsiteX2" fmla="*/ 8148944 w 8148944"/>
              <a:gd name="connsiteY2" fmla="*/ 304217 h 313070"/>
              <a:gd name="connsiteX3" fmla="*/ 0 w 8148944"/>
              <a:gd name="connsiteY3" fmla="*/ 313070 h 313070"/>
              <a:gd name="connsiteX4" fmla="*/ 0 w 8148944"/>
              <a:gd name="connsiteY4" fmla="*/ 6350 h 313070"/>
              <a:gd name="connsiteX0" fmla="*/ 0 w 8128000"/>
              <a:gd name="connsiteY0" fmla="*/ 6350 h 315573"/>
              <a:gd name="connsiteX1" fmla="*/ 8128000 w 8128000"/>
              <a:gd name="connsiteY1" fmla="*/ 0 h 315573"/>
              <a:gd name="connsiteX2" fmla="*/ 8106499 w 8128000"/>
              <a:gd name="connsiteY2" fmla="*/ 315573 h 315573"/>
              <a:gd name="connsiteX3" fmla="*/ 0 w 8128000"/>
              <a:gd name="connsiteY3" fmla="*/ 313070 h 315573"/>
              <a:gd name="connsiteX4" fmla="*/ 0 w 8128000"/>
              <a:gd name="connsiteY4" fmla="*/ 6350 h 315573"/>
              <a:gd name="connsiteX0" fmla="*/ 0 w 8128000"/>
              <a:gd name="connsiteY0" fmla="*/ 6350 h 318412"/>
              <a:gd name="connsiteX1" fmla="*/ 8128000 w 8128000"/>
              <a:gd name="connsiteY1" fmla="*/ 0 h 318412"/>
              <a:gd name="connsiteX2" fmla="*/ 8127721 w 8128000"/>
              <a:gd name="connsiteY2" fmla="*/ 318412 h 318412"/>
              <a:gd name="connsiteX3" fmla="*/ 0 w 8128000"/>
              <a:gd name="connsiteY3" fmla="*/ 313070 h 318412"/>
              <a:gd name="connsiteX4" fmla="*/ 0 w 8128000"/>
              <a:gd name="connsiteY4" fmla="*/ 6350 h 318412"/>
              <a:gd name="connsiteX0" fmla="*/ 0 w 8127721"/>
              <a:gd name="connsiteY0" fmla="*/ 3511 h 315573"/>
              <a:gd name="connsiteX1" fmla="*/ 8092629 w 8127721"/>
              <a:gd name="connsiteY1" fmla="*/ 0 h 315573"/>
              <a:gd name="connsiteX2" fmla="*/ 8127721 w 8127721"/>
              <a:gd name="connsiteY2" fmla="*/ 315573 h 315573"/>
              <a:gd name="connsiteX3" fmla="*/ 0 w 8127721"/>
              <a:gd name="connsiteY3" fmla="*/ 310231 h 315573"/>
              <a:gd name="connsiteX4" fmla="*/ 0 w 8127721"/>
              <a:gd name="connsiteY4" fmla="*/ 3511 h 315573"/>
              <a:gd name="connsiteX0" fmla="*/ 0 w 8127721"/>
              <a:gd name="connsiteY0" fmla="*/ 3511 h 315573"/>
              <a:gd name="connsiteX1" fmla="*/ 8007739 w 8127721"/>
              <a:gd name="connsiteY1" fmla="*/ 0 h 315573"/>
              <a:gd name="connsiteX2" fmla="*/ 8127721 w 8127721"/>
              <a:gd name="connsiteY2" fmla="*/ 315573 h 315573"/>
              <a:gd name="connsiteX3" fmla="*/ 0 w 8127721"/>
              <a:gd name="connsiteY3" fmla="*/ 310231 h 315573"/>
              <a:gd name="connsiteX4" fmla="*/ 0 w 8127721"/>
              <a:gd name="connsiteY4" fmla="*/ 3511 h 315573"/>
              <a:gd name="connsiteX0" fmla="*/ 0 w 8127721"/>
              <a:gd name="connsiteY0" fmla="*/ 0 h 312062"/>
              <a:gd name="connsiteX1" fmla="*/ 8085554 w 8127721"/>
              <a:gd name="connsiteY1" fmla="*/ 5005 h 312062"/>
              <a:gd name="connsiteX2" fmla="*/ 8127721 w 8127721"/>
              <a:gd name="connsiteY2" fmla="*/ 312062 h 312062"/>
              <a:gd name="connsiteX3" fmla="*/ 0 w 8127721"/>
              <a:gd name="connsiteY3" fmla="*/ 306720 h 312062"/>
              <a:gd name="connsiteX4" fmla="*/ 0 w 8127721"/>
              <a:gd name="connsiteY4" fmla="*/ 0 h 312062"/>
              <a:gd name="connsiteX0" fmla="*/ 0 w 8127721"/>
              <a:gd name="connsiteY0" fmla="*/ 0 h 312062"/>
              <a:gd name="connsiteX1" fmla="*/ 8099702 w 8127721"/>
              <a:gd name="connsiteY1" fmla="*/ 7844 h 312062"/>
              <a:gd name="connsiteX2" fmla="*/ 8127721 w 8127721"/>
              <a:gd name="connsiteY2" fmla="*/ 312062 h 312062"/>
              <a:gd name="connsiteX3" fmla="*/ 0 w 8127721"/>
              <a:gd name="connsiteY3" fmla="*/ 306720 h 312062"/>
              <a:gd name="connsiteX4" fmla="*/ 0 w 8127721"/>
              <a:gd name="connsiteY4" fmla="*/ 0 h 312062"/>
              <a:gd name="connsiteX0" fmla="*/ 0 w 8099702"/>
              <a:gd name="connsiteY0" fmla="*/ 0 h 312062"/>
              <a:gd name="connsiteX1" fmla="*/ 8099702 w 8099702"/>
              <a:gd name="connsiteY1" fmla="*/ 7844 h 312062"/>
              <a:gd name="connsiteX2" fmla="*/ 8092351 w 8099702"/>
              <a:gd name="connsiteY2" fmla="*/ 312062 h 312062"/>
              <a:gd name="connsiteX3" fmla="*/ 0 w 8099702"/>
              <a:gd name="connsiteY3" fmla="*/ 306720 h 312062"/>
              <a:gd name="connsiteX4" fmla="*/ 0 w 8099702"/>
              <a:gd name="connsiteY4" fmla="*/ 0 h 312062"/>
              <a:gd name="connsiteX0" fmla="*/ 0 w 8099702"/>
              <a:gd name="connsiteY0" fmla="*/ 672 h 312734"/>
              <a:gd name="connsiteX1" fmla="*/ 8099702 w 8099702"/>
              <a:gd name="connsiteY1" fmla="*/ 0 h 312734"/>
              <a:gd name="connsiteX2" fmla="*/ 8092351 w 8099702"/>
              <a:gd name="connsiteY2" fmla="*/ 312734 h 312734"/>
              <a:gd name="connsiteX3" fmla="*/ 0 w 8099702"/>
              <a:gd name="connsiteY3" fmla="*/ 307392 h 312734"/>
              <a:gd name="connsiteX4" fmla="*/ 0 w 8099702"/>
              <a:gd name="connsiteY4" fmla="*/ 672 h 31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9702" h="312734">
                <a:moveTo>
                  <a:pt x="0" y="672"/>
                </a:moveTo>
                <a:lnTo>
                  <a:pt x="8099702" y="0"/>
                </a:lnTo>
                <a:lnTo>
                  <a:pt x="8092351" y="312734"/>
                </a:lnTo>
                <a:lnTo>
                  <a:pt x="0" y="307392"/>
                </a:lnTo>
                <a:lnTo>
                  <a:pt x="0" y="672"/>
                </a:lnTo>
                <a:close/>
              </a:path>
            </a:pathLst>
          </a:custGeom>
          <a:gradFill flip="none" rotWithShape="1">
            <a:gsLst>
              <a:gs pos="63000">
                <a:schemeClr val="tx1"/>
              </a:gs>
              <a:gs pos="93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72000" rtlCol="0" anchor="ctr"/>
          <a:lstStyle/>
          <a:p>
            <a:pPr marL="0" marR="0" lvl="0" indent="0" defTabSz="12799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z-Cyrl-UZ" sz="1200" dirty="0">
                <a:solidFill>
                  <a:srgbClr val="D2D0D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Олтингугурт ишлаб чиқариш улуши</a:t>
            </a:r>
          </a:p>
        </p:txBody>
      </p:sp>
      <p:graphicFrame>
        <p:nvGraphicFramePr>
          <p:cNvPr id="308" name="Диаграмма 307">
            <a:extLst>
              <a:ext uri="{FF2B5EF4-FFF2-40B4-BE49-F238E27FC236}">
                <a16:creationId xmlns:a16="http://schemas.microsoft.com/office/drawing/2014/main" id="{F99F69FD-C675-4E9D-942A-814648C53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399519"/>
              </p:ext>
            </p:extLst>
          </p:nvPr>
        </p:nvGraphicFramePr>
        <p:xfrm>
          <a:off x="9118552" y="2280883"/>
          <a:ext cx="2948238" cy="452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9" name="TextBox 275">
            <a:extLst>
              <a:ext uri="{FF2B5EF4-FFF2-40B4-BE49-F238E27FC236}">
                <a16:creationId xmlns:a16="http://schemas.microsoft.com/office/drawing/2014/main" id="{538ED2BC-8218-46E8-8830-7C6E0B2978A0}"/>
              </a:ext>
            </a:extLst>
          </p:cNvPr>
          <p:cNvSpPr txBox="1"/>
          <p:nvPr/>
        </p:nvSpPr>
        <p:spPr>
          <a:xfrm>
            <a:off x="9762820" y="3218239"/>
            <a:ext cx="1781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z-Cyrl-UZ" sz="4400" b="1" dirty="0">
                <a:solidFill>
                  <a:srgbClr val="00AFD8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r>
              <a:rPr lang="uz-Cyrl-UZ" sz="1200" b="1" dirty="0">
                <a:solidFill>
                  <a:srgbClr val="00AFD8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uz-Cyrl-UZ" sz="4400" b="1" dirty="0">
                <a:solidFill>
                  <a:srgbClr val="00AFD8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194</a:t>
            </a:r>
          </a:p>
          <a:p>
            <a:pPr algn="ctr"/>
            <a:r>
              <a:rPr lang="uz-Cyrl-UZ" sz="2000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ТОННА</a:t>
            </a:r>
            <a:endParaRPr lang="ru-RU" sz="32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F7A30E7B-7541-4E16-AD59-F96FA6C19A6E}"/>
              </a:ext>
            </a:extLst>
          </p:cNvPr>
          <p:cNvGrpSpPr/>
          <p:nvPr/>
        </p:nvGrpSpPr>
        <p:grpSpPr>
          <a:xfrm>
            <a:off x="10509894" y="6230366"/>
            <a:ext cx="449978" cy="534205"/>
            <a:chOff x="13197322" y="5738313"/>
            <a:chExt cx="819479" cy="880787"/>
          </a:xfrm>
        </p:grpSpPr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0C45095-89A3-472B-870E-70E64113A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680"/>
            <a:stretch/>
          </p:blipFill>
          <p:spPr>
            <a:xfrm>
              <a:off x="13197322" y="6420814"/>
              <a:ext cx="819479" cy="198286"/>
            </a:xfrm>
            <a:prstGeom prst="rect">
              <a:avLst/>
            </a:prstGeom>
          </p:spPr>
        </p:pic>
        <p:pic>
          <p:nvPicPr>
            <p:cNvPr id="311" name="Рисунок 310">
              <a:extLst>
                <a:ext uri="{FF2B5EF4-FFF2-40B4-BE49-F238E27FC236}">
                  <a16:creationId xmlns:a16="http://schemas.microsoft.com/office/drawing/2014/main" id="{87C832BF-2EC0-42A2-89D4-1C1C54F38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899"/>
            <a:stretch/>
          </p:blipFill>
          <p:spPr>
            <a:xfrm>
              <a:off x="13261370" y="5738313"/>
              <a:ext cx="754582" cy="668837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7985069E-3477-43BC-BF40-36F172728735}"/>
              </a:ext>
            </a:extLst>
          </p:cNvPr>
          <p:cNvGrpSpPr/>
          <p:nvPr/>
        </p:nvGrpSpPr>
        <p:grpSpPr>
          <a:xfrm>
            <a:off x="11467824" y="6239123"/>
            <a:ext cx="503048" cy="581150"/>
            <a:chOff x="11000516" y="6062048"/>
            <a:chExt cx="548197" cy="581150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5ABA42F6-D1E0-44B9-B313-E54B68ED8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95"/>
            <a:stretch/>
          </p:blipFill>
          <p:spPr>
            <a:xfrm>
              <a:off x="11104342" y="6062048"/>
              <a:ext cx="351973" cy="365205"/>
            </a:xfrm>
            <a:prstGeom prst="rect">
              <a:avLst/>
            </a:prstGeom>
          </p:spPr>
        </p:pic>
        <p:pic>
          <p:nvPicPr>
            <p:cNvPr id="312" name="Рисунок 311">
              <a:extLst>
                <a:ext uri="{FF2B5EF4-FFF2-40B4-BE49-F238E27FC236}">
                  <a16:creationId xmlns:a16="http://schemas.microsoft.com/office/drawing/2014/main" id="{9B0D4C52-A6EA-489B-B48A-C874B76CE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19"/>
            <a:stretch/>
          </p:blipFill>
          <p:spPr>
            <a:xfrm>
              <a:off x="11000516" y="6451941"/>
              <a:ext cx="548197" cy="191257"/>
            </a:xfrm>
            <a:prstGeom prst="rect">
              <a:avLst/>
            </a:prstGeom>
          </p:spPr>
        </p:pic>
      </p:grp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81A9C6B4-F9F5-4EE7-9602-A728A1604EE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9237569" y="6151008"/>
            <a:ext cx="429240" cy="165888"/>
          </a:xfrm>
          <a:prstGeom prst="bentConnector2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Прямая соединительная линия 312">
            <a:extLst>
              <a:ext uri="{FF2B5EF4-FFF2-40B4-BE49-F238E27FC236}">
                <a16:creationId xmlns:a16="http://schemas.microsoft.com/office/drawing/2014/main" id="{B246491A-DA53-4FB9-AA58-5A5E450577A8}"/>
              </a:ext>
            </a:extLst>
          </p:cNvPr>
          <p:cNvCxnSpPr>
            <a:cxnSpLocks/>
          </p:cNvCxnSpPr>
          <p:nvPr/>
        </p:nvCxnSpPr>
        <p:spPr>
          <a:xfrm>
            <a:off x="10975438" y="6433193"/>
            <a:ext cx="55279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Прямая соединительная линия 313">
            <a:extLst>
              <a:ext uri="{FF2B5EF4-FFF2-40B4-BE49-F238E27FC236}">
                <a16:creationId xmlns:a16="http://schemas.microsoft.com/office/drawing/2014/main" id="{B08986F8-F7F4-4DC1-A1CF-62ABD942DE30}"/>
              </a:ext>
            </a:extLst>
          </p:cNvPr>
          <p:cNvCxnSpPr>
            <a:cxnSpLocks/>
          </p:cNvCxnSpPr>
          <p:nvPr/>
        </p:nvCxnSpPr>
        <p:spPr>
          <a:xfrm>
            <a:off x="9942806" y="6448571"/>
            <a:ext cx="55279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Соединитель: уступ 314">
            <a:extLst>
              <a:ext uri="{FF2B5EF4-FFF2-40B4-BE49-F238E27FC236}">
                <a16:creationId xmlns:a16="http://schemas.microsoft.com/office/drawing/2014/main" id="{0BE55EF6-738B-4957-879A-B2508EC2CC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15243" y="5361262"/>
            <a:ext cx="490561" cy="173031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6" name="Рисунок 315">
            <a:extLst>
              <a:ext uri="{FF2B5EF4-FFF2-40B4-BE49-F238E27FC236}">
                <a16:creationId xmlns:a16="http://schemas.microsoft.com/office/drawing/2014/main" id="{BC8F1CDB-57C8-49AB-9697-360E2D139E8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33" y="3312414"/>
            <a:ext cx="626571" cy="641496"/>
          </a:xfrm>
          <a:prstGeom prst="rect">
            <a:avLst/>
          </a:prstGeom>
        </p:spPr>
      </p:pic>
      <p:grpSp>
        <p:nvGrpSpPr>
          <p:cNvPr id="317" name="Группа 316">
            <a:extLst>
              <a:ext uri="{FF2B5EF4-FFF2-40B4-BE49-F238E27FC236}">
                <a16:creationId xmlns:a16="http://schemas.microsoft.com/office/drawing/2014/main" id="{88010B8A-BCA8-4107-B8B3-2B77E8F82D01}"/>
              </a:ext>
            </a:extLst>
          </p:cNvPr>
          <p:cNvGrpSpPr/>
          <p:nvPr/>
        </p:nvGrpSpPr>
        <p:grpSpPr>
          <a:xfrm>
            <a:off x="1378513" y="3685084"/>
            <a:ext cx="1190734" cy="276999"/>
            <a:chOff x="958152" y="1343049"/>
            <a:chExt cx="1190734" cy="276999"/>
          </a:xfrm>
        </p:grpSpPr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7220CE09-32D3-468C-8564-82E4AB9F0D25}"/>
                </a:ext>
              </a:extLst>
            </p:cNvPr>
            <p:cNvSpPr txBox="1"/>
            <p:nvPr/>
          </p:nvSpPr>
          <p:spPr>
            <a:xfrm>
              <a:off x="958152" y="1343049"/>
              <a:ext cx="65223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uz-Cyrl-UZ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589</a:t>
              </a:r>
              <a:endPara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19" name="Равнобедренный треугольник 318">
              <a:extLst>
                <a:ext uri="{FF2B5EF4-FFF2-40B4-BE49-F238E27FC236}">
                  <a16:creationId xmlns:a16="http://schemas.microsoft.com/office/drawing/2014/main" id="{B0570AA7-6226-40C7-BFC6-DCD4610EA863}"/>
                </a:ext>
              </a:extLst>
            </p:cNvPr>
            <p:cNvSpPr/>
            <p:nvPr/>
          </p:nvSpPr>
          <p:spPr>
            <a:xfrm>
              <a:off x="1557097" y="1446219"/>
              <a:ext cx="126283" cy="10708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>
                <a:solidFill>
                  <a:schemeClr val="bg1"/>
                </a:solidFill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D35360BF-CE77-40D6-AF07-7F1569D76E6D}"/>
                </a:ext>
              </a:extLst>
            </p:cNvPr>
            <p:cNvSpPr txBox="1"/>
            <p:nvPr/>
          </p:nvSpPr>
          <p:spPr>
            <a:xfrm>
              <a:off x="1775271" y="1375985"/>
              <a:ext cx="37361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z-Cyrl-UZ" sz="1400" dirty="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+ 33</a:t>
              </a:r>
              <a:endParaRPr lang="ru-RU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BCDDD2C-1123-4B2E-A9DF-8265453CAE4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018" y="4906216"/>
            <a:ext cx="739031" cy="513285"/>
          </a:xfrm>
          <a:prstGeom prst="rect">
            <a:avLst/>
          </a:prstGeom>
        </p:spPr>
      </p:pic>
      <p:sp>
        <p:nvSpPr>
          <p:cNvPr id="321" name="TextBox 320">
            <a:extLst>
              <a:ext uri="{FF2B5EF4-FFF2-40B4-BE49-F238E27FC236}">
                <a16:creationId xmlns:a16="http://schemas.microsoft.com/office/drawing/2014/main" id="{0DDAF73C-FA52-4B0A-AE57-4A94524EFA10}"/>
              </a:ext>
            </a:extLst>
          </p:cNvPr>
          <p:cNvSpPr txBox="1"/>
          <p:nvPr/>
        </p:nvSpPr>
        <p:spPr>
          <a:xfrm>
            <a:off x="1183304" y="3369572"/>
            <a:ext cx="16394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uz-Cyrl-UZ" sz="1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Ишлаб чиқариш</a:t>
            </a:r>
            <a:endParaRPr lang="ru-RU" sz="1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F54480FE-9D26-4E19-8951-367F2EF6C64F}"/>
              </a:ext>
            </a:extLst>
          </p:cNvPr>
          <p:cNvCxnSpPr>
            <a:cxnSpLocks/>
          </p:cNvCxnSpPr>
          <p:nvPr/>
        </p:nvCxnSpPr>
        <p:spPr>
          <a:xfrm>
            <a:off x="1158497" y="3637614"/>
            <a:ext cx="167042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DD30D502-2DE9-4295-A190-88001F8241B0}"/>
              </a:ext>
            </a:extLst>
          </p:cNvPr>
          <p:cNvSpPr txBox="1"/>
          <p:nvPr/>
        </p:nvSpPr>
        <p:spPr>
          <a:xfrm>
            <a:off x="1157341" y="2443423"/>
            <a:ext cx="17440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uz-Cyrl-UZ" sz="1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Кун бошида қолдиқ</a:t>
            </a:r>
            <a:endParaRPr lang="ru-RU" sz="1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27" name="Прямая соединительная линия 326">
            <a:extLst>
              <a:ext uri="{FF2B5EF4-FFF2-40B4-BE49-F238E27FC236}">
                <a16:creationId xmlns:a16="http://schemas.microsoft.com/office/drawing/2014/main" id="{184C9538-EF9A-433A-95C5-723ED206ECB6}"/>
              </a:ext>
            </a:extLst>
          </p:cNvPr>
          <p:cNvCxnSpPr>
            <a:cxnSpLocks/>
          </p:cNvCxnSpPr>
          <p:nvPr/>
        </p:nvCxnSpPr>
        <p:spPr>
          <a:xfrm>
            <a:off x="1148376" y="2738231"/>
            <a:ext cx="169732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DB8463C-D292-4D4F-A09D-819A5A7C1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675" b="19516"/>
          <a:stretch/>
        </p:blipFill>
        <p:spPr bwMode="auto">
          <a:xfrm>
            <a:off x="244151" y="4324610"/>
            <a:ext cx="781333" cy="49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0" name="Группа 329">
            <a:extLst>
              <a:ext uri="{FF2B5EF4-FFF2-40B4-BE49-F238E27FC236}">
                <a16:creationId xmlns:a16="http://schemas.microsoft.com/office/drawing/2014/main" id="{A5C26679-7DC8-4745-B04B-27FEF675256B}"/>
              </a:ext>
            </a:extLst>
          </p:cNvPr>
          <p:cNvGrpSpPr/>
          <p:nvPr/>
        </p:nvGrpSpPr>
        <p:grpSpPr>
          <a:xfrm>
            <a:off x="1396483" y="4609095"/>
            <a:ext cx="1426300" cy="276999"/>
            <a:chOff x="958152" y="1343049"/>
            <a:chExt cx="1426300" cy="276999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E30A6C58-89D6-4522-9427-932451EC9B2D}"/>
                </a:ext>
              </a:extLst>
            </p:cNvPr>
            <p:cNvSpPr txBox="1"/>
            <p:nvPr/>
          </p:nvSpPr>
          <p:spPr>
            <a:xfrm>
              <a:off x="958152" y="1343049"/>
              <a:ext cx="65223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uz-Cyrl-UZ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942</a:t>
              </a:r>
              <a:endPara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2" name="Равнобедренный треугольник 331">
              <a:extLst>
                <a:ext uri="{FF2B5EF4-FFF2-40B4-BE49-F238E27FC236}">
                  <a16:creationId xmlns:a16="http://schemas.microsoft.com/office/drawing/2014/main" id="{7FF8B211-949A-44E2-BB54-CF4AB9809DBF}"/>
                </a:ext>
              </a:extLst>
            </p:cNvPr>
            <p:cNvSpPr/>
            <p:nvPr/>
          </p:nvSpPr>
          <p:spPr>
            <a:xfrm>
              <a:off x="1557097" y="1446219"/>
              <a:ext cx="126283" cy="10708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>
                <a:solidFill>
                  <a:schemeClr val="bg1"/>
                </a:solidFill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0998B9B7-4050-411E-BDEB-3E63C702BE03}"/>
                </a:ext>
              </a:extLst>
            </p:cNvPr>
            <p:cNvSpPr txBox="1"/>
            <p:nvPr/>
          </p:nvSpPr>
          <p:spPr>
            <a:xfrm>
              <a:off x="1775271" y="1375985"/>
              <a:ext cx="60918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z-Cyrl-UZ" sz="1400" dirty="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+ 352</a:t>
              </a:r>
              <a:endParaRPr lang="ru-RU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A20D2865-711D-4F86-8113-8979FA96550F}"/>
              </a:ext>
            </a:extLst>
          </p:cNvPr>
          <p:cNvSpPr txBox="1"/>
          <p:nvPr/>
        </p:nvSpPr>
        <p:spPr>
          <a:xfrm>
            <a:off x="1201274" y="4293583"/>
            <a:ext cx="16394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uz-Cyrl-UZ" sz="1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Юклаш</a:t>
            </a:r>
            <a:endParaRPr lang="ru-RU" sz="1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id="{D3769EA1-2C51-4790-BC37-428511665043}"/>
              </a:ext>
            </a:extLst>
          </p:cNvPr>
          <p:cNvCxnSpPr>
            <a:cxnSpLocks/>
          </p:cNvCxnSpPr>
          <p:nvPr/>
        </p:nvCxnSpPr>
        <p:spPr>
          <a:xfrm>
            <a:off x="1176467" y="4561625"/>
            <a:ext cx="167042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2867A6E-10A0-4368-8948-1849BDEB91FB}"/>
              </a:ext>
            </a:extLst>
          </p:cNvPr>
          <p:cNvGrpSpPr/>
          <p:nvPr/>
        </p:nvGrpSpPr>
        <p:grpSpPr>
          <a:xfrm>
            <a:off x="9535133" y="6249362"/>
            <a:ext cx="388928" cy="507565"/>
            <a:chOff x="9367310" y="6899610"/>
            <a:chExt cx="327871" cy="418665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952A3AC1-D685-4D28-9888-6C2B21EE9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05"/>
            <a:stretch/>
          </p:blipFill>
          <p:spPr>
            <a:xfrm>
              <a:off x="9367310" y="6899610"/>
              <a:ext cx="327871" cy="328636"/>
            </a:xfrm>
            <a:prstGeom prst="rect">
              <a:avLst/>
            </a:prstGeom>
          </p:spPr>
        </p:pic>
        <p:pic>
          <p:nvPicPr>
            <p:cNvPr id="310" name="Рисунок 309">
              <a:extLst>
                <a:ext uri="{FF2B5EF4-FFF2-40B4-BE49-F238E27FC236}">
                  <a16:creationId xmlns:a16="http://schemas.microsoft.com/office/drawing/2014/main" id="{567A15BB-C966-40F4-95A2-508371AA9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160"/>
            <a:stretch/>
          </p:blipFill>
          <p:spPr>
            <a:xfrm>
              <a:off x="9367310" y="7237963"/>
              <a:ext cx="327871" cy="80312"/>
            </a:xfrm>
            <a:prstGeom prst="rect">
              <a:avLst/>
            </a:prstGeom>
          </p:spPr>
        </p:pic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03BA0F6C-9411-4C7D-A7FD-97C94FE7C539}"/>
              </a:ext>
            </a:extLst>
          </p:cNvPr>
          <p:cNvGrpSpPr/>
          <p:nvPr/>
        </p:nvGrpSpPr>
        <p:grpSpPr>
          <a:xfrm>
            <a:off x="1370424" y="2775725"/>
            <a:ext cx="1190734" cy="276999"/>
            <a:chOff x="958152" y="1343049"/>
            <a:chExt cx="1190734" cy="27699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15FCA00-18BE-4D93-AF4F-35126B6B3ED1}"/>
                </a:ext>
              </a:extLst>
            </p:cNvPr>
            <p:cNvSpPr txBox="1"/>
            <p:nvPr/>
          </p:nvSpPr>
          <p:spPr>
            <a:xfrm>
              <a:off x="958152" y="1343049"/>
              <a:ext cx="65223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uz-Cyrl-UZ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589</a:t>
              </a:r>
              <a:endPara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7" name="Равнобедренный треугольник 116">
              <a:extLst>
                <a:ext uri="{FF2B5EF4-FFF2-40B4-BE49-F238E27FC236}">
                  <a16:creationId xmlns:a16="http://schemas.microsoft.com/office/drawing/2014/main" id="{406AE4C3-DCB4-4E59-B5B7-FE6443F4F9CC}"/>
                </a:ext>
              </a:extLst>
            </p:cNvPr>
            <p:cNvSpPr/>
            <p:nvPr/>
          </p:nvSpPr>
          <p:spPr>
            <a:xfrm>
              <a:off x="1557097" y="1446219"/>
              <a:ext cx="126283" cy="10708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6A38A46-9A49-4F95-B6FF-C783EA24C63A}"/>
                </a:ext>
              </a:extLst>
            </p:cNvPr>
            <p:cNvSpPr txBox="1"/>
            <p:nvPr/>
          </p:nvSpPr>
          <p:spPr>
            <a:xfrm>
              <a:off x="1775271" y="1375985"/>
              <a:ext cx="37361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z-Cyrl-UZ" sz="1400" dirty="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+ 33</a:t>
              </a:r>
              <a:endParaRPr lang="ru-RU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6CE1C9CB-E506-4117-8B3A-46FADB85FA06}"/>
              </a:ext>
            </a:extLst>
          </p:cNvPr>
          <p:cNvGrpSpPr/>
          <p:nvPr/>
        </p:nvGrpSpPr>
        <p:grpSpPr>
          <a:xfrm>
            <a:off x="1458367" y="5503687"/>
            <a:ext cx="1190734" cy="276999"/>
            <a:chOff x="958152" y="1343049"/>
            <a:chExt cx="1190734" cy="2769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C42D531-376E-48CA-9CD0-41413CAC22D2}"/>
                </a:ext>
              </a:extLst>
            </p:cNvPr>
            <p:cNvSpPr txBox="1"/>
            <p:nvPr/>
          </p:nvSpPr>
          <p:spPr>
            <a:xfrm>
              <a:off x="958152" y="1343049"/>
              <a:ext cx="65223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uz-Cyrl-UZ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589</a:t>
              </a:r>
              <a:endPara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1" name="Равнобедренный треугольник 120">
              <a:extLst>
                <a:ext uri="{FF2B5EF4-FFF2-40B4-BE49-F238E27FC236}">
                  <a16:creationId xmlns:a16="http://schemas.microsoft.com/office/drawing/2014/main" id="{D2967E0F-B387-49D8-9668-EDA637659F19}"/>
                </a:ext>
              </a:extLst>
            </p:cNvPr>
            <p:cNvSpPr/>
            <p:nvPr/>
          </p:nvSpPr>
          <p:spPr>
            <a:xfrm>
              <a:off x="1557097" y="1446219"/>
              <a:ext cx="126283" cy="10708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>
                <a:solidFill>
                  <a:schemeClr val="bg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C1E7952-D557-4E97-B54F-1A31732632BA}"/>
                </a:ext>
              </a:extLst>
            </p:cNvPr>
            <p:cNvSpPr txBox="1"/>
            <p:nvPr/>
          </p:nvSpPr>
          <p:spPr>
            <a:xfrm>
              <a:off x="1775271" y="1375985"/>
              <a:ext cx="37361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z-Cyrl-UZ" sz="1400" dirty="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+ 33</a:t>
              </a:r>
              <a:endParaRPr lang="ru-RU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79864B5D-6175-419E-85AF-D1318CDBCAF2}"/>
              </a:ext>
            </a:extLst>
          </p:cNvPr>
          <p:cNvCxnSpPr>
            <a:cxnSpLocks/>
          </p:cNvCxnSpPr>
          <p:nvPr/>
        </p:nvCxnSpPr>
        <p:spPr>
          <a:xfrm>
            <a:off x="1186468" y="5466378"/>
            <a:ext cx="167042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6174711-20DA-48DE-B57B-AD110820DF96}"/>
              </a:ext>
            </a:extLst>
          </p:cNvPr>
          <p:cNvSpPr txBox="1"/>
          <p:nvPr/>
        </p:nvSpPr>
        <p:spPr>
          <a:xfrm>
            <a:off x="1083987" y="5199349"/>
            <a:ext cx="17849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uz-Cyrl-UZ" sz="1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Технологик йўқотиш</a:t>
            </a:r>
            <a:endParaRPr lang="ru-RU" sz="1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919D2CE-3748-4C6E-9E13-7434D68093F3}"/>
              </a:ext>
            </a:extLst>
          </p:cNvPr>
          <p:cNvSpPr txBox="1"/>
          <p:nvPr/>
        </p:nvSpPr>
        <p:spPr>
          <a:xfrm>
            <a:off x="1150626" y="6122306"/>
            <a:ext cx="17440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uz-Cyrl-UZ" sz="1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Кун охирида қолдиқ</a:t>
            </a:r>
            <a:endParaRPr lang="ru-RU" sz="1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id="{05DEE19D-D692-4EA3-A7E0-8460BFAB3467}"/>
              </a:ext>
            </a:extLst>
          </p:cNvPr>
          <p:cNvCxnSpPr>
            <a:cxnSpLocks/>
          </p:cNvCxnSpPr>
          <p:nvPr/>
        </p:nvCxnSpPr>
        <p:spPr>
          <a:xfrm>
            <a:off x="1141661" y="6417114"/>
            <a:ext cx="169732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1E1E3E0B-D9C6-4DA2-AD85-16001F232144}"/>
              </a:ext>
            </a:extLst>
          </p:cNvPr>
          <p:cNvGrpSpPr/>
          <p:nvPr/>
        </p:nvGrpSpPr>
        <p:grpSpPr>
          <a:xfrm>
            <a:off x="1363709" y="6454608"/>
            <a:ext cx="1190734" cy="276999"/>
            <a:chOff x="958152" y="1343049"/>
            <a:chExt cx="1190734" cy="27699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E551CB2-76F1-4D66-B469-1236AF2E61F0}"/>
                </a:ext>
              </a:extLst>
            </p:cNvPr>
            <p:cNvSpPr txBox="1"/>
            <p:nvPr/>
          </p:nvSpPr>
          <p:spPr>
            <a:xfrm>
              <a:off x="958152" y="1343049"/>
              <a:ext cx="65223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uz-Cyrl-UZ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589</a:t>
              </a:r>
              <a:endPara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9" name="Равнобедренный треугольник 128">
              <a:extLst>
                <a:ext uri="{FF2B5EF4-FFF2-40B4-BE49-F238E27FC236}">
                  <a16:creationId xmlns:a16="http://schemas.microsoft.com/office/drawing/2014/main" id="{2BB4B9B3-3B7F-4B90-B31B-1C192E04CF2E}"/>
                </a:ext>
              </a:extLst>
            </p:cNvPr>
            <p:cNvSpPr/>
            <p:nvPr/>
          </p:nvSpPr>
          <p:spPr>
            <a:xfrm>
              <a:off x="1557097" y="1446219"/>
              <a:ext cx="126283" cy="10708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DD62845-207B-4EC8-8E89-738F8F33C053}"/>
                </a:ext>
              </a:extLst>
            </p:cNvPr>
            <p:cNvSpPr txBox="1"/>
            <p:nvPr/>
          </p:nvSpPr>
          <p:spPr>
            <a:xfrm>
              <a:off x="1775271" y="1375985"/>
              <a:ext cx="37361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z-Cyrl-UZ" sz="1400" dirty="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+ 33</a:t>
              </a:r>
              <a:endParaRPr lang="ru-RU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DEEC542A-C569-4934-9F46-01DD8E4E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55" y="2460064"/>
            <a:ext cx="631321" cy="63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4" descr="Picture background">
            <a:extLst>
              <a:ext uri="{FF2B5EF4-FFF2-40B4-BE49-F238E27FC236}">
                <a16:creationId xmlns:a16="http://schemas.microsoft.com/office/drawing/2014/main" id="{D3CC7F7E-BACC-409E-8226-D2384A7A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178" y="5167738"/>
            <a:ext cx="632311" cy="56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199FBF29-0454-452C-AD22-B629FC4FA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59" y="6117323"/>
            <a:ext cx="619617" cy="55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092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16637</TotalTime>
  <Words>194</Words>
  <Application>Microsoft Office PowerPoint</Application>
  <PresentationFormat>Широкоэкранный</PresentationFormat>
  <Paragraphs>107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Мирхўжаев Аброрхўжа Бахтиёр ўғли</dc:creator>
  <cp:lastModifiedBy>Anvar Raxmat-ugli Turdiqulov</cp:lastModifiedBy>
  <cp:revision>568</cp:revision>
  <cp:lastPrinted>2024-12-27T11:56:43Z</cp:lastPrinted>
  <dcterms:created xsi:type="dcterms:W3CDTF">2021-08-24T17:03:48Z</dcterms:created>
  <dcterms:modified xsi:type="dcterms:W3CDTF">2025-04-17T08:15:14Z</dcterms:modified>
</cp:coreProperties>
</file>