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9" r:id="rId12"/>
    <p:sldId id="280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6" r:id="rId24"/>
    <p:sldId id="278" r:id="rId25"/>
    <p:sldId id="281" r:id="rId26"/>
    <p:sldId id="282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87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E247C-D372-B3F9-2180-BEFD2C078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70D5616-641A-D2CE-57EB-AE2BC5714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5457BF-4B47-BF18-EB7F-8E58DD6D7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80D0-551D-4186-A0F1-BAB77F521CEF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92AD48-49E5-F301-89F7-D6E9C9586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557D82-3134-9573-DBE3-1C70DF28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D1A9-A130-4D29-BE13-7A8478A63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46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ECF595-DC7B-D249-76A4-65004A4B1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B68009F-8FB2-2A9B-B05E-A9AF050AE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DAAA86-AA79-9A43-29EE-5484CD32C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80D0-551D-4186-A0F1-BAB77F521CEF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534681-0FAA-5C49-F267-F9EF22677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0D304D-7C7A-8C5A-7208-511E42F2F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D1A9-A130-4D29-BE13-7A8478A63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4100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5DEE639-B89D-EC6F-EEF9-BCD528DED7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FEC710E-3D4D-715F-E167-879F9648D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882CE0-5544-7927-D649-6ED2715E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80D0-551D-4186-A0F1-BAB77F521CEF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3433DF-F280-693B-6D64-F1D11DD7E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A65828-012F-7670-E085-CD0B0FBE9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D1A9-A130-4D29-BE13-7A8478A63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504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C0E3E1-44E7-266C-F26D-A6B51B7D5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CEA23-EAAA-B5A5-3CEC-FB0F65A9B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AB623C-3EE5-AB7A-EE55-0C74CB406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80D0-551D-4186-A0F1-BAB77F521CEF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278AA8-CD14-49B5-FAD0-9C650B8A9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8FF86E-AE4D-5D9D-F66C-00568E7A2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D1A9-A130-4D29-BE13-7A8478A63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938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9E7D7D-6069-14E7-8B10-B0901DDAD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A16CC0-449C-44A3-2FD1-1CC941A3D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F8FEE1-A2CA-4AFC-E2D9-ED00F5BC4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80D0-551D-4186-A0F1-BAB77F521CEF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BE9970-76F1-B9A6-C273-B0D69DBDE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F140E2-5EBC-4D9A-6428-2FE479723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D1A9-A130-4D29-BE13-7A8478A63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0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D3E62-C80A-27E2-FB05-36EFA852F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011295-4975-415F-89E7-2408F5D20A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6607767-378C-728A-0B24-F15353F7D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3483E7-9FA6-EC58-AD2D-6E04E2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80D0-551D-4186-A0F1-BAB77F521CEF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2C820D7-E940-63F6-F6D8-39C7825A6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305599-2203-5667-4F8D-01804611C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D1A9-A130-4D29-BE13-7A8478A63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0402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EEDEE4-2D84-9F82-FC15-9696A6E20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E7F41A-E883-5612-94A4-1EFBC7A35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283EAD7-92C5-9D7A-1BC0-58C5C315D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9A96EB8-2E21-2C8F-B943-050F8D4E04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3A6A944-1310-2D8B-DD7A-F9CA1931B2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7126001-C47C-123C-A4AB-EFAC61008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80D0-551D-4186-A0F1-BAB77F521CEF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05FFD38-DEA8-50CC-6A10-A6E5B079F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9834575-83AD-EC74-913E-3627DA9A9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D1A9-A130-4D29-BE13-7A8478A63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4847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268269-57CF-12CA-5BB4-4DA06B066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94699D9-9A21-9292-349B-99A868F81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80D0-551D-4186-A0F1-BAB77F521CEF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DD1FF53-51B8-204C-9B9C-D3BA51F4E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DCE5A92-95BF-3FDD-9E5E-E1ECAD475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D1A9-A130-4D29-BE13-7A8478A63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971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1D2FAA6-7D1E-2B3C-BAB7-B867ABD27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80D0-551D-4186-A0F1-BAB77F521CEF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135D2DE-1A9A-F15F-24B6-36362E19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402F67-25A8-697D-2254-D4A85D18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D1A9-A130-4D29-BE13-7A8478A63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035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F7AC53-5E81-C9D5-EE5A-E5FD5EA33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BA6213-B297-17F9-6E31-267382F48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5BFF5DD-7498-9EB1-0AD1-DA5E71ED7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118F9C3-CD29-8A5E-1B4F-F4A328622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80D0-551D-4186-A0F1-BAB77F521CEF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3417B7B-BF96-EA57-D4C2-5A0D1BF02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C08B35-7A6B-CD35-BC35-851543FFC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D1A9-A130-4D29-BE13-7A8478A63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0289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734793-BE78-2D4C-748A-D34651A4E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22F039C-124D-409E-7CE8-A4B9AD8C6B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C4690C9-D94D-8242-D66B-4F38274FC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9C9BC71-C78D-2542-F6DA-C93F7EC3C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80D0-551D-4186-A0F1-BAB77F521CEF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4C26818-373A-F73F-A05D-78198DA47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C39087F-AC56-B4A3-D59C-FB1435DE7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D1A9-A130-4D29-BE13-7A8478A63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9549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7A9529-FF10-7647-8EA0-15AF5EBC8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429CC1-8C53-23C1-B35F-00D649F52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921ECB-4113-35F6-EB27-80010788D7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580D0-551D-4186-A0F1-BAB77F521CEF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8CD595-77AC-0CF9-E159-D423AE85FA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2138C6-FB85-2F37-68DF-B4017D1321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AD1A9-A130-4D29-BE13-7A8478A63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4651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fc-editor.org/rfc/rfc6906" TargetMode="External"/><Relationship Id="rId2" Type="http://schemas.openxmlformats.org/officeDocument/2006/relationships/hyperlink" Target="http://alps.io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data/rest/docs/current/reference/html/" TargetMode="External"/><Relationship Id="rId2" Type="http://schemas.openxmlformats.org/officeDocument/2006/relationships/hyperlink" Target="https://spring.io/projects/spring-data-res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pring-projects/spring-data-rest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ego Night - Kinderspielzeug Plastik PNG Image | Transparent PNG Free  Download on SeekPNG">
            <a:extLst>
              <a:ext uri="{FF2B5EF4-FFF2-40B4-BE49-F238E27FC236}">
                <a16:creationId xmlns:a16="http://schemas.microsoft.com/office/drawing/2014/main" id="{8E6EBE60-3515-D91E-074A-696D2D8A4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4091" l="5366" r="95244">
                        <a14:foregroundMark x1="6632" y1="61328" x2="5130" y2="69726"/>
                        <a14:foregroundMark x1="9515" y1="45209" x2="7551" y2="56190"/>
                        <a14:foregroundMark x1="8711" y1="79899" x2="9875" y2="82276"/>
                        <a14:foregroundMark x1="5392" y1="73118" x2="6343" y2="75061"/>
                        <a14:foregroundMark x1="19216" y1="86341" x2="26820" y2="93727"/>
                        <a14:foregroundMark x1="50321" y1="87045" x2="50718" y2="86447"/>
                        <a14:foregroundMark x1="48763" y1="89393" x2="49717" y2="87955"/>
                        <a14:foregroundMark x1="47661" y1="91053" x2="48520" y2="89759"/>
                        <a14:foregroundMark x1="61751" y1="84768" x2="62525" y2="84147"/>
                        <a14:foregroundMark x1="76484" y1="85227" x2="83169" y2="85227"/>
                        <a14:foregroundMark x1="97763" y1="69776" x2="98171" y2="58182"/>
                        <a14:foregroundMark x1="98171" y1="58182" x2="98094" y2="57817"/>
                        <a14:foregroundMark x1="89090" y1="37579" x2="85496" y2="33643"/>
                        <a14:foregroundMark x1="94317" y1="43303" x2="90751" y2="39398"/>
                        <a14:foregroundMark x1="5631" y1="73089" x2="5366" y2="76818"/>
                        <a14:foregroundMark x1="6463" y1="61364" x2="5876" y2="69634"/>
                        <a14:foregroundMark x1="49613" y1="89249" x2="51159" y2="87119"/>
                        <a14:foregroundMark x1="13378" y1="37198" x2="14024" y2="36818"/>
                        <a14:foregroundMark x1="54146" y1="68182" x2="51829" y2="67727"/>
                        <a14:foregroundMark x1="95122" y1="44773" x2="93902" y2="51818"/>
                        <a14:foregroundMark x1="80366" y1="28636" x2="82927" y2="31591"/>
                        <a14:foregroundMark x1="88902" y1="39091" x2="90488" y2="40227"/>
                        <a14:foregroundMark x1="10732" y1="41136" x2="13902" y2="36364"/>
                        <a14:foregroundMark x1="11585" y1="38636" x2="13171" y2="37273"/>
                        <a14:foregroundMark x1="12195" y1="37273" x2="13049" y2="37273"/>
                        <a14:backgroundMark x1="91585" y1="75227" x2="83293" y2="85455"/>
                        <a14:backgroundMark x1="76951" y1="87045" x2="66098" y2="75455"/>
                        <a14:backgroundMark x1="62439" y1="84545" x2="66098" y2="75682"/>
                        <a14:backgroundMark x1="67317" y1="80682" x2="67317" y2="81364"/>
                        <a14:backgroundMark x1="68171" y1="80682" x2="66707" y2="81591"/>
                        <a14:backgroundMark x1="61829" y1="85000" x2="53659" y2="84545"/>
                        <a14:backgroundMark x1="53659" y1="84545" x2="51707" y2="87955"/>
                        <a14:backgroundMark x1="48171" y1="92500" x2="30122" y2="94091"/>
                        <a14:backgroundMark x1="11098" y1="85455" x2="18780" y2="87500"/>
                        <a14:backgroundMark x1="28293" y1="94318" x2="30000" y2="94318"/>
                        <a14:backgroundMark x1="11341" y1="85682" x2="10244" y2="85455"/>
                        <a14:backgroundMark x1="96461" y1="49625" x2="98171" y2="56136"/>
                        <a14:backgroundMark x1="66829" y1="82500" x2="65732" y2="82727"/>
                        <a14:backgroundMark x1="65854" y1="82500" x2="64756" y2="83864"/>
                        <a14:backgroundMark x1="63293" y1="83636" x2="65000" y2="82955"/>
                        <a14:backgroundMark x1="91463" y1="76136" x2="98415" y2="72273"/>
                        <a14:backgroundMark x1="82777" y1="31874" x2="84024" y2="33409"/>
                        <a14:backgroundMark x1="71463" y1="17955" x2="80279" y2="28801"/>
                        <a14:backgroundMark x1="80293" y1="28773" x2="78537" y2="26591"/>
                        <a14:backgroundMark x1="84024" y1="33409" x2="82782" y2="31865"/>
                        <a14:backgroundMark x1="84390" y1="32273" x2="85610" y2="33409"/>
                        <a14:backgroundMark x1="89024" y1="38409" x2="89146" y2="37273"/>
                        <a14:backgroundMark x1="94390" y1="43182" x2="95732" y2="45227"/>
                        <a14:backgroundMark x1="85244" y1="33864" x2="85732" y2="33182"/>
                        <a14:backgroundMark x1="89024" y1="37955" x2="89308" y2="38181"/>
                        <a14:backgroundMark x1="7439" y1="56136" x2="6707" y2="61364"/>
                        <a14:backgroundMark x1="9512" y1="42955" x2="10742" y2="41093"/>
                        <a14:backgroundMark x1="4756" y1="69773" x2="4878" y2="73182"/>
                        <a14:backgroundMark x1="4878" y1="77273" x2="7439" y2="81818"/>
                        <a14:backgroundMark x1="11098" y1="85455" x2="11585" y2="85455"/>
                        <a14:backgroundMark x1="11098" y1="84545" x2="11585" y2="85682"/>
                        <a14:backgroundMark x1="39634" y1="92727" x2="47561" y2="92727"/>
                        <a14:backgroundMark x1="47561" y1="92727" x2="48902" y2="92500"/>
                        <a14:backgroundMark x1="51341" y1="87045" x2="51341" y2="87955"/>
                        <a14:backgroundMark x1="26829" y1="95227" x2="28293" y2="94773"/>
                        <a14:backgroundMark x1="26463" y1="94773" x2="27439" y2="94773"/>
                        <a14:backgroundMark x1="97561" y1="56591" x2="98415" y2="57045"/>
                        <a14:backgroundMark x1="93902" y1="52273" x2="95488" y2="461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3032"/>
            <a:ext cx="6610350" cy="354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19CE28-422C-8A4A-9610-52368F80A739}"/>
              </a:ext>
            </a:extLst>
          </p:cNvPr>
          <p:cNvSpPr txBox="1"/>
          <p:nvPr/>
        </p:nvSpPr>
        <p:spPr>
          <a:xfrm>
            <a:off x="8057535" y="4611370"/>
            <a:ext cx="41344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highlight>
                  <a:srgbClr val="FF0000"/>
                </a:highlight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Spring</a:t>
            </a:r>
            <a:r>
              <a:rPr lang="en-US" sz="32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3200" b="1" dirty="0">
                <a:highlight>
                  <a:srgbClr val="FFFF00"/>
                </a:highlight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Data</a:t>
            </a:r>
            <a:r>
              <a:rPr lang="en-US" sz="32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3200" b="1" dirty="0">
                <a:highlight>
                  <a:srgbClr val="008000"/>
                </a:highlight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REST</a:t>
            </a:r>
            <a:endParaRPr lang="ru-RU" sz="3200" b="1" dirty="0">
              <a:highlight>
                <a:srgbClr val="008000"/>
              </a:highlight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EC5AA5-ABF2-4CE3-8900-22EC028225B6}"/>
              </a:ext>
            </a:extLst>
          </p:cNvPr>
          <p:cNvSpPr txBox="1"/>
          <p:nvPr/>
        </p:nvSpPr>
        <p:spPr>
          <a:xfrm>
            <a:off x="4862499" y="5455375"/>
            <a:ext cx="7374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Конструктор быстрой разработки </a:t>
            </a:r>
            <a:r>
              <a:rPr lang="en-US" sz="2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REST API</a:t>
            </a:r>
            <a:endParaRPr lang="ru-RU" sz="24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1028" name="Picture 4" descr="Lego clip art free - Clipartix">
            <a:extLst>
              <a:ext uri="{FF2B5EF4-FFF2-40B4-BE49-F238E27FC236}">
                <a16:creationId xmlns:a16="http://schemas.microsoft.com/office/drawing/2014/main" id="{EEDD96C2-F7FD-FD88-944F-0020BD416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937" y="1389716"/>
            <a:ext cx="2336006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Красный флаг – Бесплатные иконки: флаги">
            <a:extLst>
              <a:ext uri="{FF2B5EF4-FFF2-40B4-BE49-F238E27FC236}">
                <a16:creationId xmlns:a16="http://schemas.microsoft.com/office/drawing/2014/main" id="{9FACCDBF-4F73-C876-D0A7-988DA1F13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9567" y="290810"/>
            <a:ext cx="3566233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0E5611-DAD9-92E4-F77E-F62F38566522}"/>
              </a:ext>
            </a:extLst>
          </p:cNvPr>
          <p:cNvSpPr txBox="1"/>
          <p:nvPr/>
        </p:nvSpPr>
        <p:spPr>
          <a:xfrm>
            <a:off x="10211509" y="687949"/>
            <a:ext cx="10118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Spring</a:t>
            </a:r>
          </a:p>
          <a:p>
            <a:r>
              <a:rPr lang="en-US" b="1" dirty="0">
                <a:solidFill>
                  <a:srgbClr val="FFC00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Data</a:t>
            </a:r>
          </a:p>
          <a:p>
            <a:r>
              <a:rPr lang="en-US" b="1" dirty="0">
                <a:solidFill>
                  <a:srgbClr val="FFC00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REST</a:t>
            </a:r>
            <a:endParaRPr lang="ru-RU" b="1" dirty="0">
              <a:solidFill>
                <a:srgbClr val="FFC000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1036" name="Picture 12" descr="Spring Framework: Core Spring Learning Path | Pluralsight">
            <a:extLst>
              <a:ext uri="{FF2B5EF4-FFF2-40B4-BE49-F238E27FC236}">
                <a16:creationId xmlns:a16="http://schemas.microsoft.com/office/drawing/2014/main" id="{5B19D61E-710E-E676-35B2-2B077484C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2750" y="569647"/>
            <a:ext cx="1159933" cy="1159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2F54D4-F878-B681-1529-F3CA0C1C7A9A}"/>
              </a:ext>
            </a:extLst>
          </p:cNvPr>
          <p:cNvSpPr txBox="1"/>
          <p:nvPr/>
        </p:nvSpPr>
        <p:spPr>
          <a:xfrm rot="1772039">
            <a:off x="3602805" y="4026721"/>
            <a:ext cx="2232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@RestController</a:t>
            </a:r>
            <a:endParaRPr lang="ru-RU" sz="1600" b="1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4180B9-F286-95AB-2991-84890ADA5D8C}"/>
              </a:ext>
            </a:extLst>
          </p:cNvPr>
          <p:cNvSpPr txBox="1"/>
          <p:nvPr/>
        </p:nvSpPr>
        <p:spPr>
          <a:xfrm rot="358146">
            <a:off x="2580293" y="3177658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@Entity</a:t>
            </a:r>
            <a:endParaRPr lang="ru-RU" b="1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59EA05-E71A-5340-8642-8014FC0809A2}"/>
              </a:ext>
            </a:extLst>
          </p:cNvPr>
          <p:cNvSpPr txBox="1"/>
          <p:nvPr/>
        </p:nvSpPr>
        <p:spPr>
          <a:xfrm rot="21355899">
            <a:off x="4773726" y="317053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DTO</a:t>
            </a:r>
            <a:endParaRPr lang="ru-RU" b="1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6CE9CC-FEAF-AC57-C247-13F2F3092F10}"/>
              </a:ext>
            </a:extLst>
          </p:cNvPr>
          <p:cNvSpPr txBox="1"/>
          <p:nvPr/>
        </p:nvSpPr>
        <p:spPr>
          <a:xfrm rot="19823680">
            <a:off x="4021086" y="2643119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@Service</a:t>
            </a:r>
            <a:endParaRPr lang="ru-RU" sz="1400" b="1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F30DCA-5613-6445-03B3-69318CA33634}"/>
              </a:ext>
            </a:extLst>
          </p:cNvPr>
          <p:cNvSpPr txBox="1"/>
          <p:nvPr/>
        </p:nvSpPr>
        <p:spPr>
          <a:xfrm rot="21405625">
            <a:off x="1413133" y="3778369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@Repository</a:t>
            </a:r>
            <a:endParaRPr lang="ru-RU" b="1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221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87A309-1D90-6D45-A998-69DD16B6E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Определим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REST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-репозиторий и…всё </a:t>
            </a:r>
          </a:p>
        </p:txBody>
      </p:sp>
      <p:pic>
        <p:nvPicPr>
          <p:cNvPr id="4098" name="Picture 2" descr="Эмодзи 🤷‍♂️ Мужчина пожимает плечами">
            <a:extLst>
              <a:ext uri="{FF2B5EF4-FFF2-40B4-BE49-F238E27FC236}">
                <a16:creationId xmlns:a16="http://schemas.microsoft.com/office/drawing/2014/main" id="{29420AF7-AD51-F13E-8376-B891D8952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25" y="895350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62630FD-42F1-3888-7F88-13EF32E9C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624" y="2900253"/>
            <a:ext cx="10764752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383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1F38C5-6EBF-1FBE-7090-A8B633CD8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Вспомним методы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CrudRepository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AB3EF20-CFF9-9B39-B8FB-261D93B1F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407" y="1690688"/>
            <a:ext cx="6165185" cy="508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315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F2996A-7CBF-DF3E-9B1F-47F1AC506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Как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Spring Data REST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выставляет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методы репозитория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E57B9F-455A-A189-60C2-526DF5F85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GET /companies</a:t>
            </a:r>
            <a:r>
              <a:rPr lang="ru-RU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–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 findAll()</a:t>
            </a:r>
          </a:p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POST /companies -&gt; save()</a:t>
            </a:r>
          </a:p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GET /companies/{uuid}</a:t>
            </a:r>
            <a:r>
              <a:rPr lang="ru-RU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–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 findById(ID)</a:t>
            </a:r>
          </a:p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PUT /companies/{uuid}</a:t>
            </a:r>
            <a:r>
              <a:rPr lang="ru-RU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–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 save()</a:t>
            </a:r>
          </a:p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PATCH /companies/{uuid}</a:t>
            </a:r>
            <a:r>
              <a:rPr lang="ru-RU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–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 save()</a:t>
            </a:r>
          </a:p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DELETE /companies/{uuid} -&gt; delete(ID)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GET /companies/search/{yourMethod}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–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 @RestResource yourMethod()</a:t>
            </a:r>
            <a:endParaRPr lang="ru-RU" dirty="0">
              <a:solidFill>
                <a:schemeClr val="accent2">
                  <a:lumMod val="75000"/>
                </a:schemeClr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076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497798-65CF-3E7E-9B5C-AF7E79B77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Теперь у нас есть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REST API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которое имеет ряд возможностей!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8C2B097-8760-0BBD-72CD-10E6F5F819E9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0467975" y="698500"/>
            <a:ext cx="885825" cy="8540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AF1363A-852D-B4A0-D95B-3317ED3A6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" y="2435509"/>
            <a:ext cx="4443377" cy="286010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A859836-4C9E-15B4-0280-B6501AB9C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2452" y="1885950"/>
            <a:ext cx="7478534" cy="4200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827EA4F-62E7-237A-3D03-DB8E7CB9F39E}"/>
              </a:ext>
            </a:extLst>
          </p:cNvPr>
          <p:cNvSpPr txBox="1"/>
          <p:nvPr/>
        </p:nvSpPr>
        <p:spPr>
          <a:xfrm>
            <a:off x="4782888" y="3838575"/>
            <a:ext cx="7358098" cy="19621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2970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F758B2B-414A-BC15-535F-0832CA328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929" y="342814"/>
            <a:ext cx="5220142" cy="102201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47FF1B1-1E47-F194-8DC6-6D25708DD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787" y="1401116"/>
            <a:ext cx="4972425" cy="54568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9FFA55-3D1C-3E9A-5A35-7DF6699D1349}"/>
              </a:ext>
            </a:extLst>
          </p:cNvPr>
          <p:cNvSpPr txBox="1"/>
          <p:nvPr/>
        </p:nvSpPr>
        <p:spPr>
          <a:xfrm>
            <a:off x="3609786" y="2990850"/>
            <a:ext cx="5220143" cy="1219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232647-295C-70EA-A11C-544B6F4BF7CC}"/>
              </a:ext>
            </a:extLst>
          </p:cNvPr>
          <p:cNvSpPr txBox="1"/>
          <p:nvPr/>
        </p:nvSpPr>
        <p:spPr>
          <a:xfrm>
            <a:off x="3609786" y="4580584"/>
            <a:ext cx="2838639" cy="6391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389AC4-620B-E733-D84E-3DC045A1D397}"/>
              </a:ext>
            </a:extLst>
          </p:cNvPr>
          <p:cNvSpPr txBox="1"/>
          <p:nvPr/>
        </p:nvSpPr>
        <p:spPr>
          <a:xfrm>
            <a:off x="3609785" y="5196954"/>
            <a:ext cx="3114865" cy="6391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7E49AF-0092-BC30-1465-31D8E1F5C929}"/>
              </a:ext>
            </a:extLst>
          </p:cNvPr>
          <p:cNvSpPr txBox="1"/>
          <p:nvPr/>
        </p:nvSpPr>
        <p:spPr>
          <a:xfrm>
            <a:off x="3609785" y="5836070"/>
            <a:ext cx="1648016" cy="6391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79F320-2307-1F83-4593-9A2478635803}"/>
              </a:ext>
            </a:extLst>
          </p:cNvPr>
          <p:cNvSpPr txBox="1"/>
          <p:nvPr/>
        </p:nvSpPr>
        <p:spPr>
          <a:xfrm>
            <a:off x="3609785" y="1392532"/>
            <a:ext cx="1648016" cy="6391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488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79CD45D-7ED5-4CFE-634E-0540B1235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86" y="142779"/>
            <a:ext cx="11660227" cy="137179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492F127-DA1B-22BC-27EA-39521F6F1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283" y="1561477"/>
            <a:ext cx="9021434" cy="51537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BC0258-7C4A-1149-708F-3026C97D296F}"/>
              </a:ext>
            </a:extLst>
          </p:cNvPr>
          <p:cNvSpPr txBox="1"/>
          <p:nvPr/>
        </p:nvSpPr>
        <p:spPr>
          <a:xfrm>
            <a:off x="1771461" y="4000500"/>
            <a:ext cx="8934639" cy="24193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494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1BA2601-FE75-50E0-7FDF-EDCA2560A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78" y="128498"/>
            <a:ext cx="11984122" cy="128605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06C4EB0-AFC1-E082-0DAB-F28560729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957" y="1648503"/>
            <a:ext cx="9801964" cy="52094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C78018-02F9-CD9D-9DF4-45818EFBBB4E}"/>
              </a:ext>
            </a:extLst>
          </p:cNvPr>
          <p:cNvSpPr txBox="1"/>
          <p:nvPr/>
        </p:nvSpPr>
        <p:spPr>
          <a:xfrm>
            <a:off x="1628680" y="4152900"/>
            <a:ext cx="9572720" cy="24193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721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EA7301C-5466-6849-8BC6-F40BE3F5A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254" y="0"/>
            <a:ext cx="7325492" cy="258360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945AB4A-9D21-3306-49CA-F55BF316F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419" y="2743200"/>
            <a:ext cx="7243162" cy="3990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9A0F41-EE7B-5C73-E66A-6FA2E7DA526A}"/>
              </a:ext>
            </a:extLst>
          </p:cNvPr>
          <p:cNvSpPr txBox="1"/>
          <p:nvPr/>
        </p:nvSpPr>
        <p:spPr>
          <a:xfrm>
            <a:off x="2724055" y="4610100"/>
            <a:ext cx="7143845" cy="18764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352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CC7E8CA-8A97-331F-81DB-CF23B6FC8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675" y="279023"/>
            <a:ext cx="8706649" cy="73062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BB5A1DD-58E8-69DB-8E14-680DB14AE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881" y="2100078"/>
            <a:ext cx="5920238" cy="331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614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9E5B14-29AB-F5E4-417C-D2BBD9CFB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Самое время рассказать о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HAL, HATEOAS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и гипермедиа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11F449-7BC7-34A0-F8CF-19A55A281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Гипер</a:t>
            </a:r>
            <a:r>
              <a:rPr lang="ru-RU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медиа – это когда 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REST API </a:t>
            </a:r>
            <a:r>
              <a:rPr lang="ru-RU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возвращает НЕ только 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JSON</a:t>
            </a:r>
            <a:r>
              <a:rPr lang="ru-RU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но и ссылки на связанные ресурсы (почти как «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гипер</a:t>
            </a:r>
            <a:r>
              <a:rPr lang="ru-RU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текст»).</a:t>
            </a:r>
          </a:p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HAL –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H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ypertext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pplication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anguage</a:t>
            </a:r>
            <a:r>
              <a:rPr lang="ru-RU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– язык гипертекстовых приложений. Определяет блоки _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links</a:t>
            </a:r>
            <a:r>
              <a:rPr lang="ru-RU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</a:p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HATEOAS –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H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ypermedia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he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E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ngine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pplication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tate –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Гипер</a:t>
            </a:r>
            <a:r>
              <a:rPr lang="ru-RU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медиа как движок состояния приложения.</a:t>
            </a:r>
          </a:p>
          <a:p>
            <a:r>
              <a:rPr lang="ru-RU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Кто это всё придумал? Конечно же Рой Филдинг!</a:t>
            </a:r>
          </a:p>
        </p:txBody>
      </p:sp>
      <p:pic>
        <p:nvPicPr>
          <p:cNvPr id="5122" name="Picture 2" descr="Representational state transfer (REST)">
            <a:extLst>
              <a:ext uri="{FF2B5EF4-FFF2-40B4-BE49-F238E27FC236}">
                <a16:creationId xmlns:a16="http://schemas.microsoft.com/office/drawing/2014/main" id="{83F240E4-6855-E47B-0128-E85120B0D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0820" y="5058569"/>
            <a:ext cx="1117360" cy="1627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блачко с текстом: прямоугольное 3">
            <a:extLst>
              <a:ext uri="{FF2B5EF4-FFF2-40B4-BE49-F238E27FC236}">
                <a16:creationId xmlns:a16="http://schemas.microsoft.com/office/drawing/2014/main" id="{B67C7F4C-6A7C-AB2F-2AD6-A3BB3CBBE523}"/>
              </a:ext>
            </a:extLst>
          </p:cNvPr>
          <p:cNvSpPr/>
          <p:nvPr/>
        </p:nvSpPr>
        <p:spPr>
          <a:xfrm>
            <a:off x="10287000" y="4219575"/>
            <a:ext cx="1905000" cy="665957"/>
          </a:xfrm>
          <a:prstGeom prst="wedge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Мучайтесь :)</a:t>
            </a:r>
          </a:p>
        </p:txBody>
      </p:sp>
    </p:spTree>
    <p:extLst>
      <p:ext uri="{BB962C8B-B14F-4D97-AF65-F5344CB8AC3E}">
        <p14:creationId xmlns:p14="http://schemas.microsoft.com/office/powerpoint/2010/main" val="541781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BE86EB-18D2-AE48-E263-C038AA39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I.</a:t>
            </a:r>
            <a:r>
              <a:rPr lang="ru-RU" sz="4400" dirty="0">
                <a:solidFill>
                  <a:schemeClr val="accent1">
                    <a:lumMod val="7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Введение в</a:t>
            </a:r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Spring Data REST</a:t>
            </a:r>
            <a:endParaRPr lang="ru-RU" sz="4400" dirty="0">
              <a:solidFill>
                <a:schemeClr val="accent1">
                  <a:lumMod val="75000"/>
                </a:schemeClr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01239B-6C16-BF8F-7D9A-0F3FA95C67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Назначение и возможности</a:t>
            </a:r>
          </a:p>
        </p:txBody>
      </p:sp>
    </p:spTree>
    <p:extLst>
      <p:ext uri="{BB962C8B-B14F-4D97-AF65-F5344CB8AC3E}">
        <p14:creationId xmlns:p14="http://schemas.microsoft.com/office/powerpoint/2010/main" val="2426127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623AE4-AE1E-1627-A1A1-EADE9DE5B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Зачем нужен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HATEOAS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478636-1B62-B552-7458-AA6033775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Практически - у нас есть ссылки на 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REST</a:t>
            </a:r>
            <a:r>
              <a:rPr lang="ru-RU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-ресурсы.</a:t>
            </a:r>
          </a:p>
          <a:p>
            <a:r>
              <a:rPr lang="ru-RU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Теоретически – 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API </a:t>
            </a:r>
            <a:r>
              <a:rPr lang="ru-RU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как БЫ предоставляет всю необходимую информацию как с ним взаимодействовать через возможности 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HATEOAS</a:t>
            </a:r>
            <a:r>
              <a:rPr lang="ru-RU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</a:p>
          <a:p>
            <a:r>
              <a:rPr lang="ru-RU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Раньше так никто не умел. Да. </a:t>
            </a:r>
          </a:p>
          <a:p>
            <a:endParaRPr lang="ru-RU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endParaRPr lang="ru-RU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ru-RU" sz="1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Мы в команде не любим </a:t>
            </a:r>
            <a:r>
              <a:rPr lang="en-US" sz="1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HATEOAS</a:t>
            </a:r>
            <a:r>
              <a:rPr lang="ru-RU" sz="1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 </a:t>
            </a:r>
            <a:r>
              <a:rPr lang="en-US" sz="1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Sorry</a:t>
            </a:r>
            <a:r>
              <a:rPr lang="ru-RU" sz="1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 </a:t>
            </a:r>
          </a:p>
          <a:p>
            <a:r>
              <a:rPr lang="ru-RU" sz="1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Слава богу это отключается.</a:t>
            </a:r>
          </a:p>
          <a:p>
            <a:r>
              <a:rPr lang="ru-RU" sz="8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(почти)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4E2E288-9DBB-1D51-5F87-BCB28FA9CD1A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343775" y="3601244"/>
            <a:ext cx="809625" cy="800100"/>
          </a:xfrm>
          <a:prstGeom prst="rect">
            <a:avLst/>
          </a:prstGeom>
        </p:spPr>
      </p:pic>
      <p:pic>
        <p:nvPicPr>
          <p:cNvPr id="5" name="Picture 2" descr="Эмодзи 🤷‍♂️ Мужчина пожимает плечами">
            <a:extLst>
              <a:ext uri="{FF2B5EF4-FFF2-40B4-BE49-F238E27FC236}">
                <a16:creationId xmlns:a16="http://schemas.microsoft.com/office/drawing/2014/main" id="{DAF25138-75ED-F936-1CB0-AEB3AFE54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1" y="5673726"/>
            <a:ext cx="250824" cy="25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1778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585455-08D7-DC3C-BD9E-CC99BBBA9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778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Работает это как-то так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…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BCAA0B8-F088-1916-8341-7703E4340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587" y="1243013"/>
            <a:ext cx="5725324" cy="150516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94300A1-0D5A-1C98-6EB0-735ACBB5E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870" y="2857016"/>
            <a:ext cx="8360259" cy="375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133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7CB8EE-17CB-C591-64AD-173255D12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Что такое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ALPS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DF6193-8854-0BD8-1554-5C32CDE99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Формат данных для определения семантики на уровне приложения.</a:t>
            </a:r>
          </a:p>
          <a:p>
            <a:r>
              <a:rPr lang="ru-RU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Профиль для описания сущностей, которыми управляет 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API</a:t>
            </a:r>
            <a:r>
              <a:rPr lang="ru-RU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-сервис.</a:t>
            </a:r>
          </a:p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  <a:hlinkClick r:id="rId2"/>
              </a:rPr>
              <a:t>http://alps.io/</a:t>
            </a:r>
            <a:endParaRPr lang="ru-RU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  <a:hlinkClick r:id="rId3"/>
              </a:rPr>
              <a:t>https://www.rfc-editor.org/rfc/rfc6906</a:t>
            </a:r>
            <a:endParaRPr lang="ru-RU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endParaRPr lang="ru-RU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426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90A98B1-D51D-56AA-8C3A-8D942DB1B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388" y="109408"/>
            <a:ext cx="8583223" cy="185763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24AAFF5-051F-8A24-E2D1-9667BBF2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072" y="2461946"/>
            <a:ext cx="7725853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776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EFCD9DF-293D-7ABE-D743-543CA7A13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55" y="118925"/>
            <a:ext cx="11031489" cy="19719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268D313-9D98-6674-AC9A-3EEFB2BC2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95" y="2500040"/>
            <a:ext cx="4363059" cy="389626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CC0ADCC-1928-2558-7725-2CD553D63D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0788" y="2338122"/>
            <a:ext cx="5182323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840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15E786-73E8-E312-B42F-D5B91462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Пагинация и сортировка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257D45-029F-1BC1-F05F-AEDC6BB4D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Расширяем 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PagingAndSortingRepository</a:t>
            </a:r>
            <a:endParaRPr lang="ru-RU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ru-RU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Пагинация через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GET /companies?page=1&amp;size=5</a:t>
            </a:r>
          </a:p>
          <a:p>
            <a:r>
              <a:rPr lang="ru-RU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Сортировка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ru-RU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через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GET /companies?sort=name,desc</a:t>
            </a:r>
          </a:p>
          <a:p>
            <a:r>
              <a:rPr lang="ru-RU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Если кастомный метод репозитория определяет параметр через 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@Param</a:t>
            </a:r>
            <a:r>
              <a:rPr lang="ru-RU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то так его можно передать через 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GET /companies/search/{yourMethod}?{param}={value}</a:t>
            </a:r>
            <a:endParaRPr lang="ru-RU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697F1A8-F878-DB2F-97FC-FD11CC0D359E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124325" y="5010150"/>
            <a:ext cx="1625600" cy="16256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F29F48E-3C2F-190E-A6C0-9FA397F855DE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442077" y="5010150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409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407BFF-5DAD-C1B0-B89D-69DCDFEF7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Сведения о постраничном выводе в ответе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API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0B18965-D5C7-8EDC-0569-A81F5F046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836" y="1738313"/>
            <a:ext cx="8078327" cy="145752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CC4497C-2CE3-C4A0-C77F-DA0AA44DB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0127" y="3790750"/>
            <a:ext cx="4791744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030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FEAAF3-AD29-D85C-893A-166E45037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Проект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Spring Data REST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BCD486-FF74-AE21-25B8-58BF61558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Spring Data Rest </a:t>
            </a:r>
            <a:r>
              <a:rPr lang="ru-RU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является частью проекта 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Spring Data</a:t>
            </a:r>
            <a:r>
              <a:rPr lang="ru-RU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и позволяет легко создавать 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REST</a:t>
            </a:r>
            <a:r>
              <a:rPr lang="ru-RU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-сервисы на основе гипермедиа поверх репозиториев 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Spring Data</a:t>
            </a:r>
            <a:r>
              <a:rPr lang="ru-RU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endParaRPr lang="en-US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Spring Data REST </a:t>
            </a:r>
            <a:r>
              <a:rPr lang="ru-RU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основан на репозиториях 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Spring Data</a:t>
            </a:r>
            <a:r>
              <a:rPr lang="ru-RU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он анализирует доменные сущности приложения и предоставляет управляемые гипермедиа 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REST</a:t>
            </a:r>
            <a:r>
              <a:rPr lang="ru-RU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-ресурсы для этих сущностей.</a:t>
            </a:r>
          </a:p>
        </p:txBody>
      </p:sp>
    </p:spTree>
    <p:extLst>
      <p:ext uri="{BB962C8B-B14F-4D97-AF65-F5344CB8AC3E}">
        <p14:creationId xmlns:p14="http://schemas.microsoft.com/office/powerpoint/2010/main" val="3016537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A397D5-330B-4481-3529-147BD93A3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Возможности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562929-1DAB-1852-0FBE-58A505B74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Предоставляет 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REST API</a:t>
            </a:r>
            <a:r>
              <a:rPr lang="ru-RU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для доменных сущностей, используя 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HAL</a:t>
            </a:r>
            <a:r>
              <a:rPr lang="ru-RU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в качестве «носителя».</a:t>
            </a:r>
          </a:p>
          <a:p>
            <a:r>
              <a:rPr lang="ru-RU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Предоставляет 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REST</a:t>
            </a:r>
            <a:r>
              <a:rPr lang="ru-RU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-ресурсы для коллекции, сущности и ассоциации, представляющих доменные сущности.</a:t>
            </a:r>
          </a:p>
          <a:p>
            <a:r>
              <a:rPr lang="ru-RU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Поддерживает пагинацию и фильтрацию.</a:t>
            </a:r>
          </a:p>
          <a:p>
            <a:r>
              <a:rPr lang="ru-RU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Предоставляет эндпойнты для методов репозитория.</a:t>
            </a:r>
          </a:p>
          <a:p>
            <a:r>
              <a:rPr lang="ru-RU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Имеет точки расширения в виде 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ApplicationEvents</a:t>
            </a:r>
            <a:r>
              <a:rPr lang="ru-RU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</a:p>
          <a:p>
            <a:r>
              <a:rPr lang="ru-RU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Поддерживает проекции 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Spring Data</a:t>
            </a:r>
            <a:r>
              <a:rPr lang="ru-RU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</a:p>
          <a:p>
            <a:r>
              <a:rPr lang="ru-RU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Предоставляет метаданные о сущностях через 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ALPS </a:t>
            </a:r>
            <a:r>
              <a:rPr lang="ru-RU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и 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JSON</a:t>
            </a:r>
            <a:r>
              <a:rPr lang="ru-RU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Schema</a:t>
            </a:r>
            <a:r>
              <a:rPr lang="ru-RU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</a:p>
          <a:p>
            <a:r>
              <a:rPr lang="ru-RU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Поддерживает 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JPA, MongoDB, Neo4j, Solr, Cassandra, Gemfire.</a:t>
            </a:r>
          </a:p>
          <a:p>
            <a:r>
              <a:rPr lang="ru-RU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Хорошо кастамизируется.</a:t>
            </a:r>
          </a:p>
          <a:p>
            <a:endParaRPr lang="ru-RU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001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D5C15F-CB75-29AF-AB4D-90587EFEE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Справка и поддержка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5A5CBE-E3A3-2FEF-9C61-42ACDFEB6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Страница на 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spring.io - 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  <a:hlinkClick r:id="rId2"/>
              </a:rPr>
              <a:t>https://spring.io/projects/spring-data-rest</a:t>
            </a:r>
            <a:endParaRPr lang="en-US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ru-RU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Документация - 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  <a:hlinkClick r:id="rId3"/>
              </a:rPr>
              <a:t>https://docs.spring.io/spring-data/rest/docs/current/reference/html/</a:t>
            </a:r>
            <a:endParaRPr lang="ru-RU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ru-RU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Исходники на 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GitHub - 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  <a:hlinkClick r:id="rId4"/>
              </a:rPr>
              <a:t>https://github.com/spring-projects/spring-data-rest</a:t>
            </a:r>
            <a:endParaRPr lang="en-US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95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DDF54D-03AB-93ED-0711-0180E4545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Минимальный набор классов, чтобы поднять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API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на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Spring Data REST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1D08197-C644-19C2-CF9E-7F5ADD4AE24D}"/>
              </a:ext>
            </a:extLst>
          </p:cNvPr>
          <p:cNvSpPr/>
          <p:nvPr/>
        </p:nvSpPr>
        <p:spPr>
          <a:xfrm>
            <a:off x="1057275" y="2852737"/>
            <a:ext cx="2219325" cy="11525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Spring Application </a:t>
            </a:r>
          </a:p>
          <a:p>
            <a:pPr algn="ctr"/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main class</a:t>
            </a:r>
            <a:endParaRPr lang="ru-RU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701E54F-0C5D-1096-5C9F-FD52983E1BDC}"/>
              </a:ext>
            </a:extLst>
          </p:cNvPr>
          <p:cNvSpPr/>
          <p:nvPr/>
        </p:nvSpPr>
        <p:spPr>
          <a:xfrm>
            <a:off x="4752974" y="2069305"/>
            <a:ext cx="2066925" cy="99060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@Entity </a:t>
            </a:r>
            <a:r>
              <a:rPr lang="ru-RU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класс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70D9F55-E1DD-B72B-B53E-0F730D966736}"/>
              </a:ext>
            </a:extLst>
          </p:cNvPr>
          <p:cNvSpPr/>
          <p:nvPr/>
        </p:nvSpPr>
        <p:spPr>
          <a:xfrm>
            <a:off x="4752974" y="4167187"/>
            <a:ext cx="3324226" cy="8096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@RepositoryRestResource</a:t>
            </a:r>
          </a:p>
          <a:p>
            <a:pPr algn="ctr"/>
            <a:r>
              <a:rPr lang="ru-RU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интерфейс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04A17237-F3E2-597F-D7A4-065CE08A7E6F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3276600" y="3429000"/>
            <a:ext cx="1476374" cy="1143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A555E59-39AA-4604-9EE7-CF93EEAA5593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3276600" y="2564606"/>
            <a:ext cx="1476374" cy="8643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4DEA6F4-1FDA-A482-9DD7-6F9FA8AFF7BE}"/>
              </a:ext>
            </a:extLst>
          </p:cNvPr>
          <p:cNvSpPr txBox="1"/>
          <p:nvPr/>
        </p:nvSpPr>
        <p:spPr>
          <a:xfrm>
            <a:off x="4752974" y="5114834"/>
            <a:ext cx="55611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Здесь наследуется типовой </a:t>
            </a:r>
            <a:endParaRPr lang="en-US" i="1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ru-RU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репозиторий </a:t>
            </a:r>
            <a:r>
              <a:rPr lang="en-US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Spring Data</a:t>
            </a:r>
            <a:r>
              <a:rPr lang="ru-RU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br>
              <a:rPr lang="ru-RU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ru-RU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Но если хотим в пагинацию и сортировку,</a:t>
            </a:r>
          </a:p>
          <a:p>
            <a:r>
              <a:rPr lang="ru-RU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то нужно </a:t>
            </a:r>
            <a:r>
              <a:rPr lang="en-US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PagingAndSortingRepository</a:t>
            </a:r>
            <a:endParaRPr lang="ru-RU" i="1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875538-0A8C-C3B3-467F-A2F60CCC41F2}"/>
              </a:ext>
            </a:extLst>
          </p:cNvPr>
          <p:cNvSpPr txBox="1"/>
          <p:nvPr/>
        </p:nvSpPr>
        <p:spPr>
          <a:xfrm>
            <a:off x="7115175" y="2286000"/>
            <a:ext cx="4871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Здесь может быть как </a:t>
            </a:r>
            <a:r>
              <a:rPr lang="en-US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JPA</a:t>
            </a:r>
            <a:r>
              <a:rPr lang="ru-RU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-сущность</a:t>
            </a:r>
            <a:endParaRPr lang="en-US" i="1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ru-RU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так и </a:t>
            </a:r>
            <a:r>
              <a:rPr lang="en-US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@Document MongoDB</a:t>
            </a:r>
            <a:endParaRPr lang="ru-RU" i="1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046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E0FA02-6B48-24ED-EB99-738A94183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Какие зависимости для этого нужны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6C6BAF-69B0-6F45-938D-889BF23AE892}"/>
              </a:ext>
            </a:extLst>
          </p:cNvPr>
          <p:cNvSpPr txBox="1"/>
          <p:nvPr/>
        </p:nvSpPr>
        <p:spPr>
          <a:xfrm>
            <a:off x="2603261" y="5943600"/>
            <a:ext cx="6112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Базово достаточно стартера </a:t>
            </a:r>
            <a:r>
              <a:rPr lang="en-US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Spring Data REST</a:t>
            </a:r>
            <a:endParaRPr lang="ru-RU" i="1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ru-RU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и зависимостей БД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2A6A88B-974B-F461-FAB0-032BBC81D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185" y="1690688"/>
            <a:ext cx="7739630" cy="406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870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16C6B4-D35D-E828-A7C2-F866B7A5E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II</a:t>
            </a:r>
            <a:r>
              <a:rPr lang="ru-RU" sz="4800" dirty="0">
                <a:solidFill>
                  <a:schemeClr val="accent1">
                    <a:lumMod val="7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 Основы </a:t>
            </a:r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Spring Data REST</a:t>
            </a:r>
            <a:r>
              <a:rPr lang="ru-RU" sz="4800" dirty="0">
                <a:solidFill>
                  <a:schemeClr val="accent1">
                    <a:lumMod val="7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2E68A4-1C7F-0C82-7A04-2FA157E06E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Начало сквозного примера разработки. </a:t>
            </a:r>
          </a:p>
          <a:p>
            <a:r>
              <a:rPr lang="ru-RU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Основные возможности.</a:t>
            </a:r>
          </a:p>
        </p:txBody>
      </p:sp>
    </p:spTree>
    <p:extLst>
      <p:ext uri="{BB962C8B-B14F-4D97-AF65-F5344CB8AC3E}">
        <p14:creationId xmlns:p14="http://schemas.microsoft.com/office/powerpoint/2010/main" val="3428883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79A72A-33D7-0D47-B062-4AD440287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Будем разрабатывать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API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-сервис «Компаний». Начнем с основной сущности сервиса.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B3E373C-ACDB-24E7-6670-91B73A0E8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271838"/>
            <a:ext cx="1724025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3F50FA1-E869-89C0-FC8A-3B74C3245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811" y="1945532"/>
            <a:ext cx="5067969" cy="4547343"/>
          </a:xfrm>
          <a:prstGeom prst="rect">
            <a:avLst/>
          </a:prstGeom>
        </p:spPr>
      </p:pic>
      <p:sp>
        <p:nvSpPr>
          <p:cNvPr id="5" name="Стрелка: влево-вправо 4">
            <a:extLst>
              <a:ext uri="{FF2B5EF4-FFF2-40B4-BE49-F238E27FC236}">
                <a16:creationId xmlns:a16="http://schemas.microsoft.com/office/drawing/2014/main" id="{DD633FFA-ED3F-2722-7C8D-BED022899005}"/>
              </a:ext>
            </a:extLst>
          </p:cNvPr>
          <p:cNvSpPr/>
          <p:nvPr/>
        </p:nvSpPr>
        <p:spPr>
          <a:xfrm>
            <a:off x="3745499" y="3748659"/>
            <a:ext cx="1647825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52628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D647C40-24F0-4F9D-B4A1-F2FB738C2B33}">
  <we:reference id="wa104380121" version="2.0.0.0" store="ru-RU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639</Words>
  <Application>Microsoft Office PowerPoint</Application>
  <PresentationFormat>Широкоэкранный</PresentationFormat>
  <Paragraphs>85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JetBrains Mono</vt:lpstr>
      <vt:lpstr>Тема Office</vt:lpstr>
      <vt:lpstr>Презентация PowerPoint</vt:lpstr>
      <vt:lpstr>I. Введение в Spring Data REST</vt:lpstr>
      <vt:lpstr>Проект Spring Data REST</vt:lpstr>
      <vt:lpstr>Возможности</vt:lpstr>
      <vt:lpstr>Справка и поддержка</vt:lpstr>
      <vt:lpstr>Минимальный набор классов, чтобы поднять API на Spring Data REST</vt:lpstr>
      <vt:lpstr>Какие зависимости для этого нужны</vt:lpstr>
      <vt:lpstr>II. Основы Spring Data REST </vt:lpstr>
      <vt:lpstr>Будем разрабатывать API-сервис «Компаний». Начнем с основной сущности сервиса.</vt:lpstr>
      <vt:lpstr>Определим REST-репозиторий и…всё </vt:lpstr>
      <vt:lpstr>Вспомним методы CrudRepository</vt:lpstr>
      <vt:lpstr>Как Spring Data REST выставляет методы репозитория</vt:lpstr>
      <vt:lpstr>Теперь у нас есть REST API, которое имеет ряд возможностей!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Самое время рассказать о HAL, HATEOAS и гипермедиа</vt:lpstr>
      <vt:lpstr>Зачем нужен HATEOAS</vt:lpstr>
      <vt:lpstr>Работает это как-то так…</vt:lpstr>
      <vt:lpstr>Что такое ALPS</vt:lpstr>
      <vt:lpstr>Презентация PowerPoint</vt:lpstr>
      <vt:lpstr>Презентация PowerPoint</vt:lpstr>
      <vt:lpstr>Пагинация и сортировка</vt:lpstr>
      <vt:lpstr>Сведения о постраничном выводе в ответе 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Рустам Курамшин</dc:creator>
  <cp:lastModifiedBy>Рустам Курамшин</cp:lastModifiedBy>
  <cp:revision>69</cp:revision>
  <dcterms:created xsi:type="dcterms:W3CDTF">2023-03-05T18:13:58Z</dcterms:created>
  <dcterms:modified xsi:type="dcterms:W3CDTF">2023-03-05T23:34:26Z</dcterms:modified>
</cp:coreProperties>
</file>