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1" r:id="rId6"/>
    <p:sldId id="263" r:id="rId7"/>
    <p:sldId id="262" r:id="rId8"/>
    <p:sldId id="264" r:id="rId9"/>
    <p:sldId id="265" r:id="rId10"/>
    <p:sldId id="266" r:id="rId11"/>
    <p:sldId id="267" r:id="rId12"/>
    <p:sldId id="268" r:id="rId13"/>
    <p:sldId id="260" r:id="rId14"/>
  </p:sldIdLst>
  <p:sldSz cx="18288000" cy="10287000"/>
  <p:notesSz cx="6858000" cy="9144000"/>
  <p:embeddedFontLst>
    <p:embeddedFont>
      <p:font typeface="宋体" panose="02010600030101010101" pitchFamily="2" charset="-122"/>
      <p:regular r:id="rId16"/>
    </p:embeddedFont>
    <p:embeddedFont>
      <p:font typeface="Calibri" panose="020F0502020204030204" pitchFamily="34" charset="0"/>
      <p:regular r:id="rId17"/>
      <p:bold r:id="rId18"/>
      <p:italic r:id="rId19"/>
      <p:boldItalic r:id="rId20"/>
    </p:embeddedFont>
    <p:embeddedFont>
      <p:font typeface="Helvetica World" panose="020B0604020202020204" charset="-128"/>
      <p:regular r:id="rId21"/>
    </p:embeddedFont>
    <p:embeddedFont>
      <p:font typeface="Open Sans Bold" panose="020B0604020202020204" charset="0"/>
      <p:regular r:id="rId22"/>
    </p:embeddedFont>
    <p:embeddedFont>
      <p:font typeface="等线" panose="02010600030101010101" pitchFamily="2" charset="-122"/>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8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4622" autoAdjust="0"/>
  </p:normalViewPr>
  <p:slideViewPr>
    <p:cSldViewPr>
      <p:cViewPr varScale="1">
        <p:scale>
          <a:sx n="69" d="100"/>
          <a:sy n="69" d="100"/>
        </p:scale>
        <p:origin x="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E34F2-2A82-49B3-A4B1-9172951E7FE5}" type="datetimeFigureOut">
              <a:rPr lang="id-ID" smtClean="0"/>
              <a:t>08/03/2024</a:t>
            </a:fld>
            <a:endParaRPr lang="id-ID"/>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id-ID"/>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BFFE1-70DB-48EE-92E6-4C4B40D7B7B4}" type="slidenum">
              <a:rPr lang="id-ID" smtClean="0"/>
              <a:t>‹#›</a:t>
            </a:fld>
            <a:endParaRPr lang="id-ID"/>
          </a:p>
        </p:txBody>
      </p:sp>
    </p:spTree>
    <p:extLst>
      <p:ext uri="{BB962C8B-B14F-4D97-AF65-F5344CB8AC3E}">
        <p14:creationId xmlns:p14="http://schemas.microsoft.com/office/powerpoint/2010/main" val="339789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Cover User Guide </a:t>
            </a:r>
            <a:r>
              <a:rPr lang="en-US" altLang="zh-CN" dirty="0" err="1"/>
              <a:t>Kalkulator</a:t>
            </a:r>
            <a:endParaRPr lang="en-US" altLang="zh-CN" dirty="0"/>
          </a:p>
        </p:txBody>
      </p:sp>
      <p:sp>
        <p:nvSpPr>
          <p:cNvPr id="4" name="灯片编号占位符 3"/>
          <p:cNvSpPr>
            <a:spLocks noGrp="1"/>
          </p:cNvSpPr>
          <p:nvPr>
            <p:ph type="sldNum" sz="quarter" idx="5"/>
          </p:nvPr>
        </p:nvSpPr>
        <p:spPr/>
        <p:txBody>
          <a:bodyPr/>
          <a:lstStyle/>
          <a:p>
            <a:fld id="{7F9BFFE1-70DB-48EE-92E6-4C4B40D7B7B4}" type="slidenum">
              <a:rPr lang="id-ID" smtClean="0"/>
              <a:t>1</a:t>
            </a:fld>
            <a:endParaRPr lang="id-ID"/>
          </a:p>
        </p:txBody>
      </p:sp>
    </p:spTree>
    <p:extLst>
      <p:ext uri="{BB962C8B-B14F-4D97-AF65-F5344CB8AC3E}">
        <p14:creationId xmlns:p14="http://schemas.microsoft.com/office/powerpoint/2010/main" val="159960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Daftar </a:t>
            </a:r>
            <a:r>
              <a:rPr lang="en-GB" dirty="0" err="1"/>
              <a:t>isi</a:t>
            </a:r>
            <a:r>
              <a:rPr lang="en-GB" dirty="0"/>
              <a:t> </a:t>
            </a:r>
            <a:r>
              <a:rPr lang="en-US" altLang="zh-CN" dirty="0" err="1"/>
              <a:t>atau</a:t>
            </a:r>
            <a:r>
              <a:rPr lang="en-US" altLang="zh-CN" dirty="0"/>
              <a:t> list yang </a:t>
            </a:r>
            <a:r>
              <a:rPr lang="en-US" altLang="zh-CN" dirty="0" err="1"/>
              <a:t>akan</a:t>
            </a:r>
            <a:r>
              <a:rPr lang="en-US" altLang="zh-CN" dirty="0"/>
              <a:t> di </a:t>
            </a:r>
            <a:r>
              <a:rPr lang="en-US" altLang="zh-CN" dirty="0" err="1"/>
              <a:t>jelaskan</a:t>
            </a:r>
            <a:r>
              <a:rPr lang="en-US" altLang="zh-CN" dirty="0"/>
              <a:t> pada slide </a:t>
            </a:r>
            <a:r>
              <a:rPr lang="en-US" altLang="zh-CN" dirty="0" err="1"/>
              <a:t>nantinya</a:t>
            </a:r>
            <a:endParaRPr lang="id-ID" dirty="0"/>
          </a:p>
        </p:txBody>
      </p:sp>
      <p:sp>
        <p:nvSpPr>
          <p:cNvPr id="4" name="灯片编号占位符 3"/>
          <p:cNvSpPr>
            <a:spLocks noGrp="1"/>
          </p:cNvSpPr>
          <p:nvPr>
            <p:ph type="sldNum" sz="quarter" idx="5"/>
          </p:nvPr>
        </p:nvSpPr>
        <p:spPr/>
        <p:txBody>
          <a:bodyPr/>
          <a:lstStyle/>
          <a:p>
            <a:fld id="{7F9BFFE1-70DB-48EE-92E6-4C4B40D7B7B4}" type="slidenum">
              <a:rPr lang="id-ID" smtClean="0"/>
              <a:t>2</a:t>
            </a:fld>
            <a:endParaRPr lang="id-ID"/>
          </a:p>
        </p:txBody>
      </p:sp>
    </p:spTree>
    <p:extLst>
      <p:ext uri="{BB962C8B-B14F-4D97-AF65-F5344CB8AC3E}">
        <p14:creationId xmlns:p14="http://schemas.microsoft.com/office/powerpoint/2010/main" val="263275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grpSp>
        <p:nvGrpSpPr>
          <p:cNvPr id="2" name="Group 2"/>
          <p:cNvGrpSpPr/>
          <p:nvPr/>
        </p:nvGrpSpPr>
        <p:grpSpPr>
          <a:xfrm>
            <a:off x="543460" y="598916"/>
            <a:ext cx="17201080" cy="9089168"/>
            <a:chOff x="0" y="0"/>
            <a:chExt cx="4530326" cy="2393855"/>
          </a:xfrm>
        </p:grpSpPr>
        <p:sp>
          <p:nvSpPr>
            <p:cNvPr id="3" name="Freeform 3"/>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p:spPr>
        </p:sp>
        <p:sp>
          <p:nvSpPr>
            <p:cNvPr id="4" name="TextBox 4"/>
            <p:cNvSpPr txBox="1"/>
            <p:nvPr/>
          </p:nvSpPr>
          <p:spPr>
            <a:xfrm>
              <a:off x="0" y="-38100"/>
              <a:ext cx="4530326" cy="243195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479258"/>
            <a:ext cx="9473257" cy="7328484"/>
            <a:chOff x="0" y="0"/>
            <a:chExt cx="2495014" cy="1930136"/>
          </a:xfrm>
        </p:grpSpPr>
        <p:sp>
          <p:nvSpPr>
            <p:cNvPr id="6" name="Freeform 6"/>
            <p:cNvSpPr/>
            <p:nvPr/>
          </p:nvSpPr>
          <p:spPr>
            <a:xfrm>
              <a:off x="0" y="0"/>
              <a:ext cx="2495014" cy="1930136"/>
            </a:xfrm>
            <a:custGeom>
              <a:avLst/>
              <a:gdLst/>
              <a:ahLst/>
              <a:cxnLst/>
              <a:rect l="l" t="t" r="r" b="b"/>
              <a:pathLst>
                <a:path w="2495014" h="1930136">
                  <a:moveTo>
                    <a:pt x="41679" y="0"/>
                  </a:moveTo>
                  <a:lnTo>
                    <a:pt x="2453335" y="0"/>
                  </a:lnTo>
                  <a:cubicBezTo>
                    <a:pt x="2476354" y="0"/>
                    <a:pt x="2495014" y="18660"/>
                    <a:pt x="2495014" y="41679"/>
                  </a:cubicBezTo>
                  <a:lnTo>
                    <a:pt x="2495014" y="1888456"/>
                  </a:lnTo>
                  <a:cubicBezTo>
                    <a:pt x="2495014" y="1911475"/>
                    <a:pt x="2476354" y="1930136"/>
                    <a:pt x="2453335" y="1930136"/>
                  </a:cubicBezTo>
                  <a:lnTo>
                    <a:pt x="41679" y="1930136"/>
                  </a:lnTo>
                  <a:cubicBezTo>
                    <a:pt x="18660" y="1930136"/>
                    <a:pt x="0" y="1911475"/>
                    <a:pt x="0" y="1888456"/>
                  </a:cubicBezTo>
                  <a:lnTo>
                    <a:pt x="0" y="41679"/>
                  </a:lnTo>
                  <a:cubicBezTo>
                    <a:pt x="0" y="18660"/>
                    <a:pt x="18660" y="0"/>
                    <a:pt x="41679" y="0"/>
                  </a:cubicBezTo>
                  <a:close/>
                </a:path>
              </a:pathLst>
            </a:custGeom>
            <a:solidFill>
              <a:srgbClr val="DBCBBB"/>
            </a:solidFill>
          </p:spPr>
        </p:sp>
        <p:sp>
          <p:nvSpPr>
            <p:cNvPr id="7" name="TextBox 7"/>
            <p:cNvSpPr txBox="1"/>
            <p:nvPr/>
          </p:nvSpPr>
          <p:spPr>
            <a:xfrm>
              <a:off x="0" y="-38100"/>
              <a:ext cx="2495014" cy="1968236"/>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1245874" y="2408129"/>
            <a:ext cx="6013426" cy="2314577"/>
          </a:xfrm>
          <a:prstGeom prst="rect">
            <a:avLst/>
          </a:prstGeom>
        </p:spPr>
        <p:txBody>
          <a:bodyPr lIns="0" tIns="0" rIns="0" bIns="0" rtlCol="0" anchor="t">
            <a:spAutoFit/>
          </a:bodyPr>
          <a:lstStyle/>
          <a:p>
            <a:pPr marL="0" lvl="0" indent="0">
              <a:lnSpc>
                <a:spcPts val="8925"/>
              </a:lnSpc>
            </a:pPr>
            <a:r>
              <a:rPr lang="en-US" sz="8500" dirty="0">
                <a:solidFill>
                  <a:srgbClr val="1C2143"/>
                </a:solidFill>
                <a:latin typeface="Open Sans Bold"/>
              </a:rPr>
              <a:t>User Guide </a:t>
            </a:r>
            <a:r>
              <a:rPr lang="en-US" sz="8500" dirty="0" err="1">
                <a:solidFill>
                  <a:srgbClr val="1C2143"/>
                </a:solidFill>
                <a:latin typeface="Open Sans Bold"/>
              </a:rPr>
              <a:t>Kalkulator</a:t>
            </a:r>
            <a:endParaRPr lang="en-US" sz="8500" dirty="0">
              <a:solidFill>
                <a:srgbClr val="1C2143"/>
              </a:solidFill>
              <a:latin typeface="Open Sans Bold"/>
            </a:endParaRPr>
          </a:p>
        </p:txBody>
      </p:sp>
      <p:sp>
        <p:nvSpPr>
          <p:cNvPr id="10" name="AutoShape 10"/>
          <p:cNvSpPr/>
          <p:nvPr/>
        </p:nvSpPr>
        <p:spPr>
          <a:xfrm>
            <a:off x="11245874" y="5513281"/>
            <a:ext cx="5122944" cy="0"/>
          </a:xfrm>
          <a:prstGeom prst="line">
            <a:avLst/>
          </a:prstGeom>
          <a:ln w="38100" cap="flat">
            <a:solidFill>
              <a:srgbClr val="1C2143"/>
            </a:solidFill>
            <a:prstDash val="solid"/>
            <a:headEnd type="none" w="sm" len="sm"/>
            <a:tailEnd type="none" w="sm" len="sm"/>
          </a:ln>
        </p:spPr>
      </p:sp>
      <p:sp>
        <p:nvSpPr>
          <p:cNvPr id="11" name="TextBox 11"/>
          <p:cNvSpPr txBox="1"/>
          <p:nvPr/>
        </p:nvSpPr>
        <p:spPr>
          <a:xfrm>
            <a:off x="11245874" y="6237396"/>
            <a:ext cx="5168852" cy="580391"/>
          </a:xfrm>
          <a:prstGeom prst="rect">
            <a:avLst/>
          </a:prstGeom>
        </p:spPr>
        <p:txBody>
          <a:bodyPr lIns="0" tIns="0" rIns="0" bIns="0" rtlCol="0" anchor="t">
            <a:spAutoFit/>
          </a:bodyPr>
          <a:lstStyle/>
          <a:p>
            <a:pPr marL="0" lvl="0" indent="0">
              <a:lnSpc>
                <a:spcPts val="4759"/>
              </a:lnSpc>
            </a:pPr>
            <a:r>
              <a:rPr lang="en-US" sz="3399" dirty="0">
                <a:solidFill>
                  <a:srgbClr val="1C2143"/>
                </a:solidFill>
                <a:latin typeface="Helvetica World"/>
              </a:rPr>
              <a:t>Create by : </a:t>
            </a:r>
            <a:r>
              <a:rPr lang="en-US" sz="3399" dirty="0" err="1">
                <a:solidFill>
                  <a:srgbClr val="1C2143"/>
                </a:solidFill>
                <a:latin typeface="Helvetica World"/>
              </a:rPr>
              <a:t>Rustan</a:t>
            </a:r>
            <a:endParaRPr lang="en-US" sz="3399" dirty="0">
              <a:solidFill>
                <a:srgbClr val="1C2143"/>
              </a:solidFill>
              <a:latin typeface="Helvetica World"/>
            </a:endParaRPr>
          </a:p>
        </p:txBody>
      </p:sp>
      <p:pic>
        <p:nvPicPr>
          <p:cNvPr id="13" name="图片 12">
            <a:extLst>
              <a:ext uri="{FF2B5EF4-FFF2-40B4-BE49-F238E27FC236}">
                <a16:creationId xmlns:a16="http://schemas.microsoft.com/office/drawing/2014/main" id="{70AC2669-3690-226A-957C-3B6333606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347" y="762188"/>
            <a:ext cx="8617961" cy="8617961"/>
          </a:xfrm>
          <a:prstGeom prst="rect">
            <a:avLst/>
          </a:prstGeom>
        </p:spPr>
      </p:pic>
      <p:sp>
        <p:nvSpPr>
          <p:cNvPr id="14" name="TextBox 11">
            <a:extLst>
              <a:ext uri="{FF2B5EF4-FFF2-40B4-BE49-F238E27FC236}">
                <a16:creationId xmlns:a16="http://schemas.microsoft.com/office/drawing/2014/main" id="{FB9ED1E1-D784-BEFE-F937-3CDCD2D67383}"/>
              </a:ext>
            </a:extLst>
          </p:cNvPr>
          <p:cNvSpPr txBox="1"/>
          <p:nvPr/>
        </p:nvSpPr>
        <p:spPr>
          <a:xfrm>
            <a:off x="14859000" y="7298480"/>
            <a:ext cx="5168852" cy="580391"/>
          </a:xfrm>
          <a:prstGeom prst="rect">
            <a:avLst/>
          </a:prstGeom>
        </p:spPr>
        <p:txBody>
          <a:bodyPr lIns="0" tIns="0" rIns="0" bIns="0" rtlCol="0" anchor="t">
            <a:spAutoFit/>
          </a:bodyPr>
          <a:lstStyle/>
          <a:p>
            <a:pPr marL="0" lvl="0" indent="0">
              <a:lnSpc>
                <a:spcPts val="4759"/>
              </a:lnSpc>
            </a:pPr>
            <a:r>
              <a:rPr lang="en-GB" sz="3399" dirty="0">
                <a:latin typeface="Helvetica World"/>
              </a:rPr>
              <a:t>For UKK 2024</a:t>
            </a:r>
            <a:endParaRPr lang="id-ID" sz="3399" dirty="0">
              <a:latin typeface="Helvetica Wor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F5E3F3-02A0-B7DE-5B78-87BAE90AF0A3}"/>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Freeform 3">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5" name="TextBox 9">
            <a:extLst>
              <a:ext uri="{FF2B5EF4-FFF2-40B4-BE49-F238E27FC236}">
                <a16:creationId xmlns:a16="http://schemas.microsoft.com/office/drawing/2014/main" id="{958DE4AA-3C74-85EA-3A75-1879C074B05D}"/>
              </a:ext>
            </a:extLst>
          </p:cNvPr>
          <p:cNvSpPr txBox="1"/>
          <p:nvPr/>
        </p:nvSpPr>
        <p:spPr>
          <a:xfrm>
            <a:off x="972249" y="1045164"/>
            <a:ext cx="16743875" cy="1141338"/>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a:t>
            </a:r>
            <a:r>
              <a:rPr lang="en-US" sz="7000" dirty="0" err="1" smtClean="0">
                <a:solidFill>
                  <a:srgbClr val="1C2143"/>
                </a:solidFill>
                <a:latin typeface="Open Sans Bold"/>
              </a:rPr>
              <a:t>Syntaxs</a:t>
            </a:r>
            <a:r>
              <a:rPr lang="id-ID" sz="7000" dirty="0" smtClean="0">
                <a:solidFill>
                  <a:srgbClr val="1C2143"/>
                </a:solidFill>
                <a:latin typeface="Open Sans Bold"/>
              </a:rPr>
              <a:t> </a:t>
            </a:r>
            <a:r>
              <a:rPr lang="id-ID" sz="7000" dirty="0">
                <a:solidFill>
                  <a:srgbClr val="1C2143"/>
                </a:solidFill>
                <a:latin typeface="Open Sans Bold"/>
              </a:rPr>
              <a:t>Aplikasi Kalkulator</a:t>
            </a:r>
          </a:p>
        </p:txBody>
      </p:sp>
      <p:grpSp>
        <p:nvGrpSpPr>
          <p:cNvPr id="6" name="Group 2">
            <a:extLst>
              <a:ext uri="{FF2B5EF4-FFF2-40B4-BE49-F238E27FC236}">
                <a16:creationId xmlns:a16="http://schemas.microsoft.com/office/drawing/2014/main" id="{EC9215ED-5FAE-07B1-A143-938A67480808}"/>
              </a:ext>
            </a:extLst>
          </p:cNvPr>
          <p:cNvGrpSpPr/>
          <p:nvPr/>
        </p:nvGrpSpPr>
        <p:grpSpPr>
          <a:xfrm>
            <a:off x="5791200" y="3078658"/>
            <a:ext cx="6553200" cy="6179641"/>
            <a:chOff x="0" y="0"/>
            <a:chExt cx="4530326" cy="2393855"/>
          </a:xfrm>
          <a:solidFill>
            <a:schemeClr val="tx2">
              <a:lumMod val="20000"/>
              <a:lumOff val="80000"/>
            </a:schemeClr>
          </a:solidFill>
        </p:grpSpPr>
        <p:sp>
          <p:nvSpPr>
            <p:cNvPr id="7" name="Freeform 3">
              <a:extLst>
                <a:ext uri="{FF2B5EF4-FFF2-40B4-BE49-F238E27FC236}">
                  <a16:creationId xmlns:a16="http://schemas.microsoft.com/office/drawing/2014/main" id="{9F2CE724-4900-F4B0-D706-2D54CA62151F}"/>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8" name="TextBox 4">
              <a:extLst>
                <a:ext uri="{FF2B5EF4-FFF2-40B4-BE49-F238E27FC236}">
                  <a16:creationId xmlns:a16="http://schemas.microsoft.com/office/drawing/2014/main" id="{3C2A2B04-DFE9-9AFE-D8FF-844F621B0FE8}"/>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9" name="文本框 47">
            <a:extLst>
              <a:ext uri="{FF2B5EF4-FFF2-40B4-BE49-F238E27FC236}">
                <a16:creationId xmlns:a16="http://schemas.microsoft.com/office/drawing/2014/main" id="{D556350B-B0B3-29AD-21F6-91DEC654EAC7}"/>
              </a:ext>
            </a:extLst>
          </p:cNvPr>
          <p:cNvSpPr txBox="1"/>
          <p:nvPr/>
        </p:nvSpPr>
        <p:spPr>
          <a:xfrm>
            <a:off x="1059051" y="4305300"/>
            <a:ext cx="4419600" cy="2862322"/>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meliputi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select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sebagai operator aritmatika yakni : tambah, kurang, kali, dan bagi.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Button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hitung untuk menghitung atau mengeksekusi hasil inputan dan operator yang dipilih, sedangakan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Button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hapus untuk menghapus atau meresetkan hasil eksekusi atau perhitungan menjadi 0.</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0" name="文本框 49">
            <a:extLst>
              <a:ext uri="{FF2B5EF4-FFF2-40B4-BE49-F238E27FC236}">
                <a16:creationId xmlns:a16="http://schemas.microsoft.com/office/drawing/2014/main" id="{8CAD6FFA-7866-617F-CD3E-9615A127BB90}"/>
              </a:ext>
            </a:extLst>
          </p:cNvPr>
          <p:cNvSpPr txBox="1"/>
          <p:nvPr/>
        </p:nvSpPr>
        <p:spPr>
          <a:xfrm>
            <a:off x="1066800" y="3086100"/>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index.</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php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bagian body dari html (Hypertext Markup Languange).</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1" name="文本框 50">
            <a:extLst>
              <a:ext uri="{FF2B5EF4-FFF2-40B4-BE49-F238E27FC236}">
                <a16:creationId xmlns:a16="http://schemas.microsoft.com/office/drawing/2014/main" id="{135894A5-065C-D92B-AC07-0EE81D98DB27}"/>
              </a:ext>
            </a:extLst>
          </p:cNvPr>
          <p:cNvSpPr txBox="1"/>
          <p:nvPr/>
        </p:nvSpPr>
        <p:spPr>
          <a:xfrm>
            <a:off x="12721336" y="5273814"/>
            <a:ext cx="4419600" cy="707886"/>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index.</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php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bagian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php (Hypertext Preprocessor).</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2" name="文本框 51">
            <a:extLst>
              <a:ext uri="{FF2B5EF4-FFF2-40B4-BE49-F238E27FC236}">
                <a16:creationId xmlns:a16="http://schemas.microsoft.com/office/drawing/2014/main" id="{08AD3621-1C5D-2200-89F9-655C97A783AC}"/>
              </a:ext>
            </a:extLst>
          </p:cNvPr>
          <p:cNvSpPr txBox="1"/>
          <p:nvPr/>
        </p:nvSpPr>
        <p:spPr>
          <a:xfrm>
            <a:off x="12697171" y="6210300"/>
            <a:ext cx="4419600" cy="3170099"/>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meliputi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if(isset($_POST[‘hitung’];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untuk mengecek apakah ada variabel hitung tersebut, dan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textfield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hasil itu menggunakan atribut </a:t>
            </a:r>
            <a:r>
              <a:rPr lang="id-ID" sz="2000" i="1" dirty="0" smtClean="0">
                <a:latin typeface="Helvetica World" panose="020B0600070205080204" pitchFamily="34" charset="-128"/>
                <a:ea typeface="Helvetica World" panose="020B0600070205080204" pitchFamily="34" charset="-128"/>
                <a:cs typeface="Helvetica World" panose="020B0600070205080204" pitchFamily="34" charset="-128"/>
              </a:rPr>
              <a:t>readonly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sebagai tanda hanya dapat di baca atau dilihat tanpa diedit dan berfungsi ketika menekan tombol hitung akan menampilkan hasil inputan diatas, jika  tidak akan menampilkan hasil 0.</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3" name="TextBox 12">
            <a:extLst>
              <a:ext uri="{FF2B5EF4-FFF2-40B4-BE49-F238E27FC236}">
                <a16:creationId xmlns:a16="http://schemas.microsoft.com/office/drawing/2014/main" id="{F270DE6C-4842-7EAA-ACFE-448BCCFF2109}"/>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smtClean="0">
                <a:solidFill>
                  <a:schemeClr val="accent6">
                    <a:lumMod val="75000"/>
                  </a:schemeClr>
                </a:solidFill>
                <a:latin typeface="Helvetica World"/>
              </a:rPr>
              <a:t>#</a:t>
            </a:r>
            <a:r>
              <a:rPr lang="id-ID" sz="4000" dirty="0" smtClean="0">
                <a:solidFill>
                  <a:schemeClr val="accent6">
                    <a:lumMod val="75000"/>
                  </a:schemeClr>
                </a:solidFill>
                <a:latin typeface="Helvetica World"/>
              </a:rPr>
              <a:t>File Kalkulator Sederhana</a:t>
            </a:r>
            <a:r>
              <a:rPr lang="id-ID" altLang="zh-CN" sz="4000" dirty="0" smtClean="0">
                <a:solidFill>
                  <a:schemeClr val="accent6">
                    <a:lumMod val="75000"/>
                  </a:schemeClr>
                </a:solidFill>
                <a:latin typeface="Helvetica World"/>
              </a:rPr>
              <a:t> </a:t>
            </a:r>
            <a:r>
              <a:rPr lang="id-ID" sz="4000" dirty="0" smtClean="0">
                <a:solidFill>
                  <a:schemeClr val="accent6">
                    <a:lumMod val="75000"/>
                  </a:schemeClr>
                </a:solidFill>
                <a:latin typeface="Helvetica World"/>
              </a:rPr>
              <a:t> </a:t>
            </a:r>
            <a:endParaRPr lang="id-ID" sz="4000" dirty="0">
              <a:solidFill>
                <a:schemeClr val="accent6">
                  <a:lumMod val="75000"/>
                </a:schemeClr>
              </a:solidFill>
              <a:latin typeface="Helvetica World"/>
            </a:endParaRPr>
          </a:p>
        </p:txBody>
      </p:sp>
      <p:sp>
        <p:nvSpPr>
          <p:cNvPr id="14" name="箭头: 右 53">
            <a:extLst>
              <a:ext uri="{FF2B5EF4-FFF2-40B4-BE49-F238E27FC236}">
                <a16:creationId xmlns:a16="http://schemas.microsoft.com/office/drawing/2014/main" id="{C035C7B3-AF75-648C-BC02-277451C8E84F}"/>
              </a:ext>
            </a:extLst>
          </p:cNvPr>
          <p:cNvSpPr/>
          <p:nvPr/>
        </p:nvSpPr>
        <p:spPr>
          <a:xfrm>
            <a:off x="5512459" y="34658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5" name="箭头: 右 54">
            <a:extLst>
              <a:ext uri="{FF2B5EF4-FFF2-40B4-BE49-F238E27FC236}">
                <a16:creationId xmlns:a16="http://schemas.microsoft.com/office/drawing/2014/main" id="{4ECA7D8D-7EAB-25C0-E4F2-07347D6A3F87}"/>
              </a:ext>
            </a:extLst>
          </p:cNvPr>
          <p:cNvSpPr/>
          <p:nvPr/>
        </p:nvSpPr>
        <p:spPr>
          <a:xfrm>
            <a:off x="5512459" y="43802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6" name="箭头: 右 56">
            <a:extLst>
              <a:ext uri="{FF2B5EF4-FFF2-40B4-BE49-F238E27FC236}">
                <a16:creationId xmlns:a16="http://schemas.microsoft.com/office/drawing/2014/main" id="{EC991E9C-724C-6DFA-4E42-27C1D5D05FD0}"/>
              </a:ext>
            </a:extLst>
          </p:cNvPr>
          <p:cNvSpPr/>
          <p:nvPr/>
        </p:nvSpPr>
        <p:spPr>
          <a:xfrm flipH="1">
            <a:off x="12153898" y="79629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7" name="箭头: 右 58">
            <a:extLst>
              <a:ext uri="{FF2B5EF4-FFF2-40B4-BE49-F238E27FC236}">
                <a16:creationId xmlns:a16="http://schemas.microsoft.com/office/drawing/2014/main" id="{3A36CA2B-ECAC-C795-B078-E1F4A070B682}"/>
              </a:ext>
            </a:extLst>
          </p:cNvPr>
          <p:cNvSpPr/>
          <p:nvPr/>
        </p:nvSpPr>
        <p:spPr>
          <a:xfrm flipH="1">
            <a:off x="12190748" y="54470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8" name="TextBox 17"/>
          <p:cNvSpPr txBox="1"/>
          <p:nvPr/>
        </p:nvSpPr>
        <p:spPr>
          <a:xfrm>
            <a:off x="6764624" y="3372234"/>
            <a:ext cx="4606350" cy="5632311"/>
          </a:xfrm>
          <a:prstGeom prst="rect">
            <a:avLst/>
          </a:prstGeom>
          <a:solidFill>
            <a:schemeClr val="tx1">
              <a:lumMod val="50000"/>
              <a:lumOff val="50000"/>
            </a:schemeClr>
          </a:solidFill>
        </p:spPr>
        <p:txBody>
          <a:bodyPr wrap="square" rtlCol="0">
            <a:spAutoFit/>
          </a:bodyPr>
          <a:lstStyle/>
          <a:p>
            <a:r>
              <a:rPr lang="id-ID" sz="1500" dirty="0" smtClean="0">
                <a:solidFill>
                  <a:schemeClr val="bg1"/>
                </a:solidFill>
              </a:rPr>
              <a:t>&lt;select name</a:t>
            </a:r>
            <a:r>
              <a:rPr lang="id-ID" sz="1500" dirty="0" smtClean="0">
                <a:solidFill>
                  <a:schemeClr val="bg1"/>
                </a:solidFill>
              </a:rPr>
              <a:t>=“opera" </a:t>
            </a:r>
            <a:r>
              <a:rPr lang="id-ID" sz="1500" dirty="0" smtClean="0">
                <a:solidFill>
                  <a:schemeClr val="bg1"/>
                </a:solidFill>
              </a:rPr>
              <a:t>class="</a:t>
            </a:r>
            <a:r>
              <a:rPr lang="id-ID" sz="1500" dirty="0" smtClean="0">
                <a:solidFill>
                  <a:schemeClr val="bg1"/>
                </a:solidFill>
              </a:rPr>
              <a:t>opera"&gt;</a:t>
            </a:r>
            <a:endParaRPr lang="id-ID" sz="1500" dirty="0" smtClean="0">
              <a:solidFill>
                <a:schemeClr val="bg1"/>
              </a:solidFill>
            </a:endParaRPr>
          </a:p>
          <a:p>
            <a:r>
              <a:rPr lang="id-ID" sz="1500" dirty="0" smtClean="0">
                <a:solidFill>
                  <a:schemeClr val="bg1"/>
                </a:solidFill>
              </a:rPr>
              <a:t>            &lt;option value="+"&gt;Tambah&lt;/option&gt;</a:t>
            </a:r>
          </a:p>
          <a:p>
            <a:r>
              <a:rPr lang="id-ID" sz="1500" dirty="0" smtClean="0">
                <a:solidFill>
                  <a:schemeClr val="bg1"/>
                </a:solidFill>
              </a:rPr>
              <a:t>            &lt;option value="-"&gt;Kurang&lt;/option&gt;</a:t>
            </a:r>
          </a:p>
          <a:p>
            <a:r>
              <a:rPr lang="id-ID" sz="1500" dirty="0" smtClean="0">
                <a:solidFill>
                  <a:schemeClr val="bg1"/>
                </a:solidFill>
              </a:rPr>
              <a:t>            &lt;option value="*"&gt;Kali&lt;/option&gt;</a:t>
            </a:r>
          </a:p>
          <a:p>
            <a:r>
              <a:rPr lang="id-ID" sz="1500" dirty="0" smtClean="0">
                <a:solidFill>
                  <a:schemeClr val="bg1"/>
                </a:solidFill>
              </a:rPr>
              <a:t>            &lt;option value="/"&gt;Bagi&lt;/option&gt;</a:t>
            </a:r>
          </a:p>
          <a:p>
            <a:r>
              <a:rPr lang="id-ID" sz="1500" dirty="0" smtClean="0">
                <a:solidFill>
                  <a:schemeClr val="bg1"/>
                </a:solidFill>
              </a:rPr>
              <a:t>        &lt;/select&gt;</a:t>
            </a:r>
          </a:p>
          <a:p>
            <a:r>
              <a:rPr lang="id-ID" sz="1500" dirty="0" smtClean="0">
                <a:solidFill>
                  <a:schemeClr val="bg1"/>
                </a:solidFill>
              </a:rPr>
              <a:t>        &lt;button name="hitung" class="tombol" value="hitung"&gt;Hitung&lt;/button&gt;</a:t>
            </a:r>
          </a:p>
          <a:p>
            <a:r>
              <a:rPr lang="id-ID" sz="1500" dirty="0" smtClean="0">
                <a:solidFill>
                  <a:schemeClr val="bg1"/>
                </a:solidFill>
              </a:rPr>
              <a:t>        &lt;button name="hapus" class="tombol" value="hapus"&gt;Hapus&lt;/button&gt;</a:t>
            </a:r>
          </a:p>
          <a:p>
            <a:r>
              <a:rPr lang="id-ID" sz="1500" dirty="0" smtClean="0">
                <a:solidFill>
                  <a:schemeClr val="bg1"/>
                </a:solidFill>
              </a:rPr>
              <a:t>        &lt;?php </a:t>
            </a:r>
          </a:p>
          <a:p>
            <a:r>
              <a:rPr lang="id-ID" sz="1500" dirty="0" smtClean="0">
                <a:solidFill>
                  <a:schemeClr val="bg1"/>
                </a:solidFill>
              </a:rPr>
              <a:t>        if(isset($_POST['hitung'])) { </a:t>
            </a:r>
          </a:p>
          <a:p>
            <a:r>
              <a:rPr lang="id-ID" sz="1500" dirty="0" smtClean="0">
                <a:solidFill>
                  <a:schemeClr val="bg1"/>
                </a:solidFill>
              </a:rPr>
              <a:t>            ?&gt;</a:t>
            </a:r>
          </a:p>
          <a:p>
            <a:r>
              <a:rPr lang="id-ID" sz="1500" dirty="0" smtClean="0">
                <a:solidFill>
                  <a:schemeClr val="bg1"/>
                </a:solidFill>
              </a:rPr>
              <a:t>        &lt;input type="text" name="hasil" class="hasil" value="&lt;?php echo number_format($hasil); ?&gt;" readonly&gt;</a:t>
            </a:r>
          </a:p>
          <a:p>
            <a:r>
              <a:rPr lang="id-ID" sz="1500" dirty="0" smtClean="0">
                <a:solidFill>
                  <a:schemeClr val="bg1"/>
                </a:solidFill>
              </a:rPr>
              <a:t>        &lt;?php</a:t>
            </a:r>
          </a:p>
          <a:p>
            <a:r>
              <a:rPr lang="id-ID" sz="1500" dirty="0" smtClean="0">
                <a:solidFill>
                  <a:schemeClr val="bg1"/>
                </a:solidFill>
              </a:rPr>
              <a:t>        } else {</a:t>
            </a:r>
          </a:p>
          <a:p>
            <a:r>
              <a:rPr lang="id-ID" sz="1500" dirty="0" smtClean="0">
                <a:solidFill>
                  <a:schemeClr val="bg1"/>
                </a:solidFill>
              </a:rPr>
              <a:t>        ?&gt;</a:t>
            </a:r>
          </a:p>
          <a:p>
            <a:r>
              <a:rPr lang="id-ID" sz="1500" dirty="0" smtClean="0">
                <a:solidFill>
                  <a:schemeClr val="bg1"/>
                </a:solidFill>
              </a:rPr>
              <a:t>        &lt;input type="text" name="hasil" class="hasil" value="0" readonly&gt;</a:t>
            </a:r>
          </a:p>
          <a:p>
            <a:r>
              <a:rPr lang="id-ID" sz="1500" dirty="0" smtClean="0">
                <a:solidFill>
                  <a:schemeClr val="bg1"/>
                </a:solidFill>
              </a:rPr>
              <a:t>        &lt;?php </a:t>
            </a:r>
          </a:p>
          <a:p>
            <a:r>
              <a:rPr lang="id-ID" sz="1500" dirty="0" smtClean="0">
                <a:solidFill>
                  <a:schemeClr val="bg1"/>
                </a:solidFill>
              </a:rPr>
              <a:t>        } </a:t>
            </a:r>
          </a:p>
          <a:p>
            <a:r>
              <a:rPr lang="id-ID" sz="1500" dirty="0" smtClean="0">
                <a:solidFill>
                  <a:schemeClr val="bg1"/>
                </a:solidFill>
              </a:rPr>
              <a:t>        ?&gt;</a:t>
            </a:r>
            <a:endParaRPr lang="id-ID" sz="1500" dirty="0">
              <a:solidFill>
                <a:schemeClr val="bg1"/>
              </a:solidFill>
            </a:endParaRPr>
          </a:p>
        </p:txBody>
      </p:sp>
      <p:sp>
        <p:nvSpPr>
          <p:cNvPr id="19"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Tree>
    <p:extLst>
      <p:ext uri="{BB962C8B-B14F-4D97-AF65-F5344CB8AC3E}">
        <p14:creationId xmlns:p14="http://schemas.microsoft.com/office/powerpoint/2010/main" val="169175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2DA26B-2997-FF22-816D-6756306B2BB9}"/>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
        <p:nvSpPr>
          <p:cNvPr id="4" name="Freeform 3">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5" name="TextBox 9">
            <a:extLst>
              <a:ext uri="{FF2B5EF4-FFF2-40B4-BE49-F238E27FC236}">
                <a16:creationId xmlns:a16="http://schemas.microsoft.com/office/drawing/2014/main" id="{958DE4AA-3C74-85EA-3A75-1879C074B05D}"/>
              </a:ext>
            </a:extLst>
          </p:cNvPr>
          <p:cNvSpPr txBox="1"/>
          <p:nvPr/>
        </p:nvSpPr>
        <p:spPr>
          <a:xfrm>
            <a:off x="972249" y="1045164"/>
            <a:ext cx="16743875" cy="1141338"/>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a:t>
            </a:r>
            <a:r>
              <a:rPr lang="en-US" sz="7000" dirty="0" err="1" smtClean="0">
                <a:solidFill>
                  <a:srgbClr val="1C2143"/>
                </a:solidFill>
                <a:latin typeface="Open Sans Bold"/>
              </a:rPr>
              <a:t>Syntaxs</a:t>
            </a:r>
            <a:r>
              <a:rPr lang="id-ID" sz="7000" dirty="0" smtClean="0">
                <a:solidFill>
                  <a:srgbClr val="1C2143"/>
                </a:solidFill>
                <a:latin typeface="Open Sans Bold"/>
              </a:rPr>
              <a:t> </a:t>
            </a:r>
            <a:r>
              <a:rPr lang="id-ID" sz="7000" dirty="0">
                <a:solidFill>
                  <a:srgbClr val="1C2143"/>
                </a:solidFill>
                <a:latin typeface="Open Sans Bold"/>
              </a:rPr>
              <a:t>Aplikasi Kalkulator</a:t>
            </a:r>
          </a:p>
        </p:txBody>
      </p:sp>
      <p:grpSp>
        <p:nvGrpSpPr>
          <p:cNvPr id="6" name="Group 2">
            <a:extLst>
              <a:ext uri="{FF2B5EF4-FFF2-40B4-BE49-F238E27FC236}">
                <a16:creationId xmlns:a16="http://schemas.microsoft.com/office/drawing/2014/main" id="{EC9215ED-5FAE-07B1-A143-938A67480808}"/>
              </a:ext>
            </a:extLst>
          </p:cNvPr>
          <p:cNvGrpSpPr/>
          <p:nvPr/>
        </p:nvGrpSpPr>
        <p:grpSpPr>
          <a:xfrm>
            <a:off x="5791200" y="3078658"/>
            <a:ext cx="6553200" cy="6179641"/>
            <a:chOff x="0" y="0"/>
            <a:chExt cx="4530326" cy="2393855"/>
          </a:xfrm>
          <a:solidFill>
            <a:schemeClr val="tx2">
              <a:lumMod val="20000"/>
              <a:lumOff val="80000"/>
            </a:schemeClr>
          </a:solidFill>
        </p:grpSpPr>
        <p:sp>
          <p:nvSpPr>
            <p:cNvPr id="7" name="Freeform 3">
              <a:extLst>
                <a:ext uri="{FF2B5EF4-FFF2-40B4-BE49-F238E27FC236}">
                  <a16:creationId xmlns:a16="http://schemas.microsoft.com/office/drawing/2014/main" id="{9F2CE724-4900-F4B0-D706-2D54CA62151F}"/>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8" name="TextBox 4">
              <a:extLst>
                <a:ext uri="{FF2B5EF4-FFF2-40B4-BE49-F238E27FC236}">
                  <a16:creationId xmlns:a16="http://schemas.microsoft.com/office/drawing/2014/main" id="{3C2A2B04-DFE9-9AFE-D8FF-844F621B0FE8}"/>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10" name="文本框 49">
            <a:extLst>
              <a:ext uri="{FF2B5EF4-FFF2-40B4-BE49-F238E27FC236}">
                <a16:creationId xmlns:a16="http://schemas.microsoft.com/office/drawing/2014/main" id="{8CAD6FFA-7866-617F-CD3E-9615A127BB90}"/>
              </a:ext>
            </a:extLst>
          </p:cNvPr>
          <p:cNvSpPr txBox="1"/>
          <p:nvPr/>
        </p:nvSpPr>
        <p:spPr>
          <a:xfrm>
            <a:off x="1066800" y="4283214"/>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index.php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bagian end dari html (Hypertext Markup Languange).</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1" name="文本框 50">
            <a:extLst>
              <a:ext uri="{FF2B5EF4-FFF2-40B4-BE49-F238E27FC236}">
                <a16:creationId xmlns:a16="http://schemas.microsoft.com/office/drawing/2014/main" id="{135894A5-065C-D92B-AC07-0EE81D98DB27}"/>
              </a:ext>
            </a:extLst>
          </p:cNvPr>
          <p:cNvSpPr txBox="1"/>
          <p:nvPr/>
        </p:nvSpPr>
        <p:spPr>
          <a:xfrm>
            <a:off x="12721336" y="4991100"/>
            <a:ext cx="4419600" cy="1631216"/>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disamping meliputi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h3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sebagia sebuah tanda copyright atau hak  ciptaan milik Rustan 2024, dan meliputi penutupan sebuah tag form, div, body dan html.</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3" name="TextBox 12">
            <a:extLst>
              <a:ext uri="{FF2B5EF4-FFF2-40B4-BE49-F238E27FC236}">
                <a16:creationId xmlns:a16="http://schemas.microsoft.com/office/drawing/2014/main" id="{F270DE6C-4842-7EAA-ACFE-448BCCFF2109}"/>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smtClean="0">
                <a:solidFill>
                  <a:schemeClr val="accent6">
                    <a:lumMod val="75000"/>
                  </a:schemeClr>
                </a:solidFill>
                <a:latin typeface="Helvetica World"/>
              </a:rPr>
              <a:t>#</a:t>
            </a:r>
            <a:r>
              <a:rPr lang="id-ID" sz="4000" dirty="0" smtClean="0">
                <a:solidFill>
                  <a:schemeClr val="accent6">
                    <a:lumMod val="75000"/>
                  </a:schemeClr>
                </a:solidFill>
                <a:latin typeface="Helvetica World"/>
              </a:rPr>
              <a:t>File Kalkulator Sederhana</a:t>
            </a:r>
            <a:r>
              <a:rPr lang="id-ID" altLang="zh-CN" sz="4000" dirty="0" smtClean="0">
                <a:solidFill>
                  <a:schemeClr val="accent6">
                    <a:lumMod val="75000"/>
                  </a:schemeClr>
                </a:solidFill>
                <a:latin typeface="Helvetica World"/>
              </a:rPr>
              <a:t> </a:t>
            </a:r>
            <a:r>
              <a:rPr lang="id-ID" sz="4000" dirty="0" smtClean="0">
                <a:solidFill>
                  <a:schemeClr val="accent6">
                    <a:lumMod val="75000"/>
                  </a:schemeClr>
                </a:solidFill>
                <a:latin typeface="Helvetica World"/>
              </a:rPr>
              <a:t> </a:t>
            </a:r>
            <a:endParaRPr lang="id-ID" sz="4000" dirty="0">
              <a:solidFill>
                <a:schemeClr val="accent6">
                  <a:lumMod val="75000"/>
                </a:schemeClr>
              </a:solidFill>
              <a:latin typeface="Helvetica World"/>
            </a:endParaRPr>
          </a:p>
        </p:txBody>
      </p:sp>
      <p:sp>
        <p:nvSpPr>
          <p:cNvPr id="15" name="箭头: 右 54">
            <a:extLst>
              <a:ext uri="{FF2B5EF4-FFF2-40B4-BE49-F238E27FC236}">
                <a16:creationId xmlns:a16="http://schemas.microsoft.com/office/drawing/2014/main" id="{4ECA7D8D-7EAB-25C0-E4F2-07347D6A3F87}"/>
              </a:ext>
            </a:extLst>
          </p:cNvPr>
          <p:cNvSpPr/>
          <p:nvPr/>
        </p:nvSpPr>
        <p:spPr>
          <a:xfrm>
            <a:off x="5512459" y="43802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7" name="箭头: 右 58">
            <a:extLst>
              <a:ext uri="{FF2B5EF4-FFF2-40B4-BE49-F238E27FC236}">
                <a16:creationId xmlns:a16="http://schemas.microsoft.com/office/drawing/2014/main" id="{3A36CA2B-ECAC-C795-B078-E1F4A070B682}"/>
              </a:ext>
            </a:extLst>
          </p:cNvPr>
          <p:cNvSpPr/>
          <p:nvPr/>
        </p:nvSpPr>
        <p:spPr>
          <a:xfrm flipH="1">
            <a:off x="12190748" y="54470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8" name="TextBox 17"/>
          <p:cNvSpPr txBox="1"/>
          <p:nvPr/>
        </p:nvSpPr>
        <p:spPr>
          <a:xfrm>
            <a:off x="6442752" y="4074974"/>
            <a:ext cx="5674981" cy="2031325"/>
          </a:xfrm>
          <a:prstGeom prst="rect">
            <a:avLst/>
          </a:prstGeom>
          <a:solidFill>
            <a:schemeClr val="tx1">
              <a:lumMod val="50000"/>
              <a:lumOff val="50000"/>
            </a:schemeClr>
          </a:solidFill>
        </p:spPr>
        <p:txBody>
          <a:bodyPr wrap="square" rtlCol="0">
            <a:spAutoFit/>
          </a:bodyPr>
          <a:lstStyle/>
          <a:p>
            <a:r>
              <a:rPr lang="en-US" dirty="0">
                <a:solidFill>
                  <a:schemeClr val="bg1"/>
                </a:solidFill>
              </a:rPr>
              <a:t>&lt;</a:t>
            </a:r>
            <a:r>
              <a:rPr lang="en-US" dirty="0" err="1">
                <a:solidFill>
                  <a:schemeClr val="bg1"/>
                </a:solidFill>
              </a:rPr>
              <a:t>hr</a:t>
            </a:r>
            <a:r>
              <a:rPr lang="en-US" dirty="0">
                <a:solidFill>
                  <a:schemeClr val="bg1"/>
                </a:solidFill>
              </a:rPr>
              <a:t> color=""&gt;</a:t>
            </a:r>
          </a:p>
          <a:p>
            <a:r>
              <a:rPr lang="en-US" dirty="0">
                <a:solidFill>
                  <a:schemeClr val="bg1"/>
                </a:solidFill>
              </a:rPr>
              <a:t>                &lt;h3 class="copyright"&gt;Copyright &amp;copy; </a:t>
            </a:r>
            <a:r>
              <a:rPr lang="en-US" dirty="0" err="1">
                <a:solidFill>
                  <a:schemeClr val="bg1"/>
                </a:solidFill>
              </a:rPr>
              <a:t>Rustan</a:t>
            </a:r>
            <a:r>
              <a:rPr lang="en-US" dirty="0">
                <a:solidFill>
                  <a:schemeClr val="bg1"/>
                </a:solidFill>
              </a:rPr>
              <a:t> 2024&lt;/h3&gt;</a:t>
            </a:r>
          </a:p>
          <a:p>
            <a:r>
              <a:rPr lang="en-US" dirty="0">
                <a:solidFill>
                  <a:schemeClr val="bg1"/>
                </a:solidFill>
              </a:rPr>
              <a:t>        &lt;/form&gt;</a:t>
            </a:r>
          </a:p>
          <a:p>
            <a:r>
              <a:rPr lang="en-US" dirty="0">
                <a:solidFill>
                  <a:schemeClr val="bg1"/>
                </a:solidFill>
              </a:rPr>
              <a:t>    &lt;/div&gt;</a:t>
            </a:r>
          </a:p>
          <a:p>
            <a:r>
              <a:rPr lang="en-US" dirty="0">
                <a:solidFill>
                  <a:schemeClr val="bg1"/>
                </a:solidFill>
              </a:rPr>
              <a:t>&lt;/body&gt;</a:t>
            </a:r>
          </a:p>
          <a:p>
            <a:r>
              <a:rPr lang="en-US" dirty="0">
                <a:solidFill>
                  <a:schemeClr val="bg1"/>
                </a:solidFill>
              </a:rPr>
              <a:t>&lt;/html&gt;</a:t>
            </a:r>
          </a:p>
        </p:txBody>
      </p:sp>
    </p:spTree>
    <p:extLst>
      <p:ext uri="{BB962C8B-B14F-4D97-AF65-F5344CB8AC3E}">
        <p14:creationId xmlns:p14="http://schemas.microsoft.com/office/powerpoint/2010/main" val="1366978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D5960A-723F-48E6-AFD0-8263835393BA}"/>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矩形 1">
            <a:extLst>
              <a:ext uri="{FF2B5EF4-FFF2-40B4-BE49-F238E27FC236}">
                <a16:creationId xmlns:a16="http://schemas.microsoft.com/office/drawing/2014/main" id="{EF2DA26B-2997-FF22-816D-6756306B2BB9}"/>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Freeform 4">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6" name="TextBox 9">
            <a:extLst>
              <a:ext uri="{FF2B5EF4-FFF2-40B4-BE49-F238E27FC236}">
                <a16:creationId xmlns:a16="http://schemas.microsoft.com/office/drawing/2014/main" id="{958DE4AA-3C74-85EA-3A75-1879C074B05D}"/>
              </a:ext>
            </a:extLst>
          </p:cNvPr>
          <p:cNvSpPr txBox="1"/>
          <p:nvPr/>
        </p:nvSpPr>
        <p:spPr>
          <a:xfrm>
            <a:off x="972249" y="1045164"/>
            <a:ext cx="16743875" cy="1087734"/>
          </a:xfrm>
          <a:prstGeom prst="rect">
            <a:avLst/>
          </a:prstGeom>
        </p:spPr>
        <p:txBody>
          <a:bodyPr wrap="square" lIns="0" tIns="0" rIns="0" bIns="0" rtlCol="0" anchor="t">
            <a:spAutoFit/>
          </a:bodyPr>
          <a:lstStyle/>
          <a:p>
            <a:pPr marL="0" lvl="0" indent="0">
              <a:lnSpc>
                <a:spcPts val="8925"/>
              </a:lnSpc>
            </a:pPr>
            <a:r>
              <a:rPr lang="id-ID" sz="7000" dirty="0" smtClean="0">
                <a:solidFill>
                  <a:srgbClr val="1C2143"/>
                </a:solidFill>
                <a:latin typeface="Open Sans Bold"/>
              </a:rPr>
              <a:t>Kesimpulan</a:t>
            </a:r>
            <a:endParaRPr lang="id-ID" sz="7000" dirty="0">
              <a:solidFill>
                <a:srgbClr val="1C2143"/>
              </a:solidFill>
              <a:latin typeface="Open Sans Bold"/>
            </a:endParaRPr>
          </a:p>
        </p:txBody>
      </p:sp>
      <p:sp>
        <p:nvSpPr>
          <p:cNvPr id="16"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
        <p:nvSpPr>
          <p:cNvPr id="17" name="TextBox 11">
            <a:extLst>
              <a:ext uri="{FF2B5EF4-FFF2-40B4-BE49-F238E27FC236}">
                <a16:creationId xmlns:a16="http://schemas.microsoft.com/office/drawing/2014/main" id="{E203AA5A-54F7-4E2B-C73B-C52FB4E2A8E6}"/>
              </a:ext>
            </a:extLst>
          </p:cNvPr>
          <p:cNvSpPr txBox="1"/>
          <p:nvPr/>
        </p:nvSpPr>
        <p:spPr>
          <a:xfrm>
            <a:off x="1295400" y="2781300"/>
            <a:ext cx="15316200" cy="6155531"/>
          </a:xfrm>
          <a:prstGeom prst="rect">
            <a:avLst/>
          </a:prstGeom>
        </p:spPr>
        <p:txBody>
          <a:bodyPr wrap="square" lIns="0" tIns="0" rIns="0" bIns="0" rtlCol="0" anchor="t">
            <a:spAutoFit/>
          </a:bodyPr>
          <a:lstStyle/>
          <a:p>
            <a:pPr marL="0" lvl="0" indent="0">
              <a:lnSpc>
                <a:spcPts val="4759"/>
              </a:lnSpc>
            </a:pPr>
            <a:r>
              <a:rPr lang="id-ID" sz="4000" dirty="0" smtClean="0">
                <a:solidFill>
                  <a:srgbClr val="1C2143"/>
                </a:solidFill>
                <a:latin typeface="Helvetica World"/>
              </a:rPr>
              <a:t>Dari  hasil dokumentasi atau protofolio User Guide sebuah Aplikasi Kalkulator yang dibuat olehnya, mengetahui kalkulator yang buatnya  dapat mendukung perhitungan secara operator aritmatika yaitu : Tambah, Kurang, Kali, dan Bagi tetapi memiliki kekurangan yaitu perhitungan sebuah nilai atau hasil tersebut hanya dapat bersifat integer atau bilangan bulat tidak dapat dihitungkan dengan menggunakan bilangan desimal atau bilangan berkoma.</a:t>
            </a:r>
          </a:p>
          <a:p>
            <a:pPr marL="0" lvl="0" indent="0">
              <a:lnSpc>
                <a:spcPts val="4759"/>
              </a:lnSpc>
            </a:pPr>
            <a:endParaRPr lang="id-ID" sz="4000" b="1" dirty="0">
              <a:solidFill>
                <a:srgbClr val="1C2143"/>
              </a:solidFill>
              <a:latin typeface="Helvetica World"/>
            </a:endParaRPr>
          </a:p>
          <a:p>
            <a:pPr marL="0" lvl="0" indent="0">
              <a:lnSpc>
                <a:spcPts val="4759"/>
              </a:lnSpc>
            </a:pPr>
            <a:r>
              <a:rPr lang="id-ID" sz="4000" dirty="0" smtClean="0">
                <a:solidFill>
                  <a:srgbClr val="1C2143"/>
                </a:solidFill>
                <a:latin typeface="Helvetica World"/>
              </a:rPr>
              <a:t>Sekian merupakan kesimpulan terhadapat Aplikasi Kalkulator yang saya buat. Terima kasih atas perhatiannya.</a:t>
            </a:r>
            <a:endParaRPr lang="id-ID" sz="4000" dirty="0">
              <a:solidFill>
                <a:srgbClr val="1C2143"/>
              </a:solidFill>
              <a:latin typeface="Helvetica World"/>
            </a:endParaRPr>
          </a:p>
        </p:txBody>
      </p:sp>
    </p:spTree>
    <p:extLst>
      <p:ext uri="{BB962C8B-B14F-4D97-AF65-F5344CB8AC3E}">
        <p14:creationId xmlns:p14="http://schemas.microsoft.com/office/powerpoint/2010/main" val="3024541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sp>
        <p:nvSpPr>
          <p:cNvPr id="5" name="TextBox 5"/>
          <p:cNvSpPr txBox="1"/>
          <p:nvPr/>
        </p:nvSpPr>
        <p:spPr>
          <a:xfrm>
            <a:off x="4114800" y="4152900"/>
            <a:ext cx="10590426" cy="1615827"/>
          </a:xfrm>
          <a:prstGeom prst="rect">
            <a:avLst/>
          </a:prstGeom>
        </p:spPr>
        <p:txBody>
          <a:bodyPr wrap="square" lIns="0" tIns="0" rIns="0" bIns="0" rtlCol="0" anchor="t">
            <a:spAutoFit/>
          </a:bodyPr>
          <a:lstStyle/>
          <a:p>
            <a:pPr marL="0" lvl="0" indent="0">
              <a:lnSpc>
                <a:spcPts val="12600"/>
              </a:lnSpc>
            </a:pPr>
            <a:r>
              <a:rPr lang="en-US" sz="15000" dirty="0">
                <a:solidFill>
                  <a:srgbClr val="FAF8F0"/>
                </a:solidFill>
                <a:latin typeface="Open Sans Bold"/>
              </a:rPr>
              <a:t>Thank You</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70">
                                          <p:stCondLst>
                                            <p:cond delay="0"/>
                                          </p:stCondLst>
                                        </p:cTn>
                                        <p:tgtEl>
                                          <p:spTgt spid="5"/>
                                        </p:tgtEl>
                                      </p:cBhvr>
                                    </p:animEffect>
                                    <p:anim calcmode="lin" valueType="num">
                                      <p:cBhvr>
                                        <p:cTn id="8"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3" dur="39">
                                          <p:stCondLst>
                                            <p:cond delay="975"/>
                                          </p:stCondLst>
                                        </p:cTn>
                                        <p:tgtEl>
                                          <p:spTgt spid="5"/>
                                        </p:tgtEl>
                                      </p:cBhvr>
                                      <p:to x="100000" y="60000"/>
                                    </p:animScale>
                                    <p:animScale>
                                      <p:cBhvr>
                                        <p:cTn id="14" dur="249" decel="50000">
                                          <p:stCondLst>
                                            <p:cond delay="1014"/>
                                          </p:stCondLst>
                                        </p:cTn>
                                        <p:tgtEl>
                                          <p:spTgt spid="5"/>
                                        </p:tgtEl>
                                      </p:cBhvr>
                                      <p:to x="100000" y="100000"/>
                                    </p:animScale>
                                    <p:animScale>
                                      <p:cBhvr>
                                        <p:cTn id="15" dur="39">
                                          <p:stCondLst>
                                            <p:cond delay="1968"/>
                                          </p:stCondLst>
                                        </p:cTn>
                                        <p:tgtEl>
                                          <p:spTgt spid="5"/>
                                        </p:tgtEl>
                                      </p:cBhvr>
                                      <p:to x="100000" y="80000"/>
                                    </p:animScale>
                                    <p:animScale>
                                      <p:cBhvr>
                                        <p:cTn id="16" dur="249" decel="50000">
                                          <p:stCondLst>
                                            <p:cond delay="2007"/>
                                          </p:stCondLst>
                                        </p:cTn>
                                        <p:tgtEl>
                                          <p:spTgt spid="5"/>
                                        </p:tgtEl>
                                      </p:cBhvr>
                                      <p:to x="100000" y="100000"/>
                                    </p:animScale>
                                    <p:animScale>
                                      <p:cBhvr>
                                        <p:cTn id="17" dur="39">
                                          <p:stCondLst>
                                            <p:cond delay="2463"/>
                                          </p:stCondLst>
                                        </p:cTn>
                                        <p:tgtEl>
                                          <p:spTgt spid="5"/>
                                        </p:tgtEl>
                                      </p:cBhvr>
                                      <p:to x="100000" y="90000"/>
                                    </p:animScale>
                                    <p:animScale>
                                      <p:cBhvr>
                                        <p:cTn id="18" dur="249" decel="50000">
                                          <p:stCondLst>
                                            <p:cond delay="2502"/>
                                          </p:stCondLst>
                                        </p:cTn>
                                        <p:tgtEl>
                                          <p:spTgt spid="5"/>
                                        </p:tgtEl>
                                      </p:cBhvr>
                                      <p:to x="100000" y="100000"/>
                                    </p:animScale>
                                    <p:animScale>
                                      <p:cBhvr>
                                        <p:cTn id="19" dur="39">
                                          <p:stCondLst>
                                            <p:cond delay="2712"/>
                                          </p:stCondLst>
                                        </p:cTn>
                                        <p:tgtEl>
                                          <p:spTgt spid="5"/>
                                        </p:tgtEl>
                                      </p:cBhvr>
                                      <p:to x="100000" y="95000"/>
                                    </p:animScale>
                                    <p:animScale>
                                      <p:cBhvr>
                                        <p:cTn id="20" dur="249" decel="50000">
                                          <p:stCondLst>
                                            <p:cond delay="2751"/>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grpSp>
        <p:nvGrpSpPr>
          <p:cNvPr id="2" name="Group 2"/>
          <p:cNvGrpSpPr/>
          <p:nvPr/>
        </p:nvGrpSpPr>
        <p:grpSpPr>
          <a:xfrm>
            <a:off x="543460" y="598916"/>
            <a:ext cx="17201080" cy="9089168"/>
            <a:chOff x="0" y="0"/>
            <a:chExt cx="4530326" cy="2393855"/>
          </a:xfrm>
        </p:grpSpPr>
        <p:sp>
          <p:nvSpPr>
            <p:cNvPr id="3" name="Freeform 3"/>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p:spPr>
          <p:txBody>
            <a:bodyPr/>
            <a:lstStyle/>
            <a:p>
              <a:endParaRPr lang="id-ID" dirty="0"/>
            </a:p>
          </p:txBody>
        </p:sp>
        <p:sp>
          <p:nvSpPr>
            <p:cNvPr id="4" name="TextBox 4"/>
            <p:cNvSpPr txBox="1"/>
            <p:nvPr/>
          </p:nvSpPr>
          <p:spPr>
            <a:xfrm>
              <a:off x="0" y="-38100"/>
              <a:ext cx="4530326" cy="2431955"/>
            </a:xfrm>
            <a:prstGeom prst="rect">
              <a:avLst/>
            </a:prstGeom>
          </p:spPr>
          <p:txBody>
            <a:bodyPr lIns="50800" tIns="50800" rIns="50800" bIns="50800" rtlCol="0" anchor="ctr"/>
            <a:lstStyle/>
            <a:p>
              <a:pPr algn="ctr">
                <a:lnSpc>
                  <a:spcPts val="2659"/>
                </a:lnSpc>
                <a:spcBef>
                  <a:spcPct val="0"/>
                </a:spcBef>
              </a:pPr>
              <a:endParaRPr lang="id-ID" dirty="0"/>
            </a:p>
          </p:txBody>
        </p:sp>
      </p:grpSp>
      <p:sp>
        <p:nvSpPr>
          <p:cNvPr id="5" name="TextBox 9">
            <a:extLst>
              <a:ext uri="{FF2B5EF4-FFF2-40B4-BE49-F238E27FC236}">
                <a16:creationId xmlns:a16="http://schemas.microsoft.com/office/drawing/2014/main" id="{4BDCD335-ADB5-F65A-7E89-14F4200B333F}"/>
              </a:ext>
            </a:extLst>
          </p:cNvPr>
          <p:cNvSpPr txBox="1"/>
          <p:nvPr/>
        </p:nvSpPr>
        <p:spPr>
          <a:xfrm>
            <a:off x="1524000" y="1028700"/>
            <a:ext cx="14249400" cy="1087734"/>
          </a:xfrm>
          <a:prstGeom prst="rect">
            <a:avLst/>
          </a:prstGeom>
        </p:spPr>
        <p:txBody>
          <a:bodyPr wrap="square" lIns="0" tIns="0" rIns="0" bIns="0" rtlCol="0" anchor="t">
            <a:spAutoFit/>
          </a:bodyPr>
          <a:lstStyle/>
          <a:p>
            <a:pPr marL="0" lvl="0" indent="0">
              <a:lnSpc>
                <a:spcPts val="8925"/>
              </a:lnSpc>
            </a:pPr>
            <a:r>
              <a:rPr lang="en-GB" sz="7000" dirty="0">
                <a:solidFill>
                  <a:srgbClr val="1C2143"/>
                </a:solidFill>
                <a:latin typeface="Open Sans Bold"/>
              </a:rPr>
              <a:t>List </a:t>
            </a:r>
            <a:r>
              <a:rPr lang="id-ID" sz="7000" dirty="0">
                <a:solidFill>
                  <a:srgbClr val="1C2143"/>
                </a:solidFill>
                <a:latin typeface="Open Sans Bold"/>
              </a:rPr>
              <a:t>yang</a:t>
            </a:r>
            <a:r>
              <a:rPr lang="en-GB" sz="7000" dirty="0">
                <a:solidFill>
                  <a:srgbClr val="1C2143"/>
                </a:solidFill>
                <a:latin typeface="Open Sans Bold"/>
              </a:rPr>
              <a:t> </a:t>
            </a:r>
            <a:r>
              <a:rPr lang="en-GB" sz="7000" dirty="0" err="1">
                <a:solidFill>
                  <a:srgbClr val="1C2143"/>
                </a:solidFill>
                <a:latin typeface="Open Sans Bold"/>
              </a:rPr>
              <a:t>akan</a:t>
            </a:r>
            <a:r>
              <a:rPr lang="en-GB" sz="7000" dirty="0">
                <a:solidFill>
                  <a:srgbClr val="1C2143"/>
                </a:solidFill>
                <a:latin typeface="Open Sans Bold"/>
              </a:rPr>
              <a:t> di </a:t>
            </a:r>
            <a:r>
              <a:rPr lang="en-GB" sz="7000" dirty="0" err="1">
                <a:solidFill>
                  <a:srgbClr val="1C2143"/>
                </a:solidFill>
                <a:latin typeface="Open Sans Bold"/>
              </a:rPr>
              <a:t>jelaskan</a:t>
            </a:r>
            <a:r>
              <a:rPr lang="en-GB" sz="7000" dirty="0">
                <a:solidFill>
                  <a:srgbClr val="1C2143"/>
                </a:solidFill>
                <a:latin typeface="Open Sans Bold"/>
              </a:rPr>
              <a:t> </a:t>
            </a:r>
            <a:endParaRPr lang="id-ID" sz="7000" dirty="0">
              <a:solidFill>
                <a:srgbClr val="1C2143"/>
              </a:solidFill>
              <a:latin typeface="Open Sans Bold"/>
            </a:endParaRPr>
          </a:p>
        </p:txBody>
      </p:sp>
      <p:sp>
        <p:nvSpPr>
          <p:cNvPr id="6" name="TextBox 11">
            <a:extLst>
              <a:ext uri="{FF2B5EF4-FFF2-40B4-BE49-F238E27FC236}">
                <a16:creationId xmlns:a16="http://schemas.microsoft.com/office/drawing/2014/main" id="{D4905566-B6CE-48E2-B90F-F98061DD06A0}"/>
              </a:ext>
            </a:extLst>
          </p:cNvPr>
          <p:cNvSpPr txBox="1"/>
          <p:nvPr/>
        </p:nvSpPr>
        <p:spPr>
          <a:xfrm>
            <a:off x="1219200" y="4647540"/>
            <a:ext cx="5168852" cy="615553"/>
          </a:xfrm>
          <a:prstGeom prst="rect">
            <a:avLst/>
          </a:prstGeom>
        </p:spPr>
        <p:txBody>
          <a:bodyPr lIns="0" tIns="0" rIns="0" bIns="0" rtlCol="0" anchor="t">
            <a:spAutoFit/>
          </a:bodyPr>
          <a:lstStyle/>
          <a:p>
            <a:pPr marL="0" lvl="0" indent="0">
              <a:lnSpc>
                <a:spcPts val="4759"/>
              </a:lnSpc>
            </a:pPr>
            <a:r>
              <a:rPr lang="en-US" sz="4000" b="1" dirty="0" err="1">
                <a:solidFill>
                  <a:srgbClr val="1C2143"/>
                </a:solidFill>
                <a:latin typeface="Helvetica World"/>
              </a:rPr>
              <a:t>Kalkulator</a:t>
            </a:r>
            <a:endParaRPr lang="en-US" sz="4000" b="1" dirty="0">
              <a:solidFill>
                <a:srgbClr val="1C2143"/>
              </a:solidFill>
              <a:latin typeface="Helvetica World"/>
            </a:endParaRPr>
          </a:p>
        </p:txBody>
      </p:sp>
      <p:sp>
        <p:nvSpPr>
          <p:cNvPr id="7" name="TextBox 11">
            <a:hlinkClick r:id="rId3" action="ppaction://hlinksldjump"/>
            <a:extLst>
              <a:ext uri="{FF2B5EF4-FFF2-40B4-BE49-F238E27FC236}">
                <a16:creationId xmlns:a16="http://schemas.microsoft.com/office/drawing/2014/main" id="{61256FEC-3E25-DDD1-E304-0C2B01799C75}"/>
              </a:ext>
            </a:extLst>
          </p:cNvPr>
          <p:cNvSpPr txBox="1"/>
          <p:nvPr/>
        </p:nvSpPr>
        <p:spPr>
          <a:xfrm>
            <a:off x="6559572" y="3024065"/>
            <a:ext cx="6470628" cy="571182"/>
          </a:xfrm>
          <a:prstGeom prst="rect">
            <a:avLst/>
          </a:prstGeom>
        </p:spPr>
        <p:txBody>
          <a:bodyPr wrap="square" lIns="0" tIns="0" rIns="0" bIns="0" rtlCol="0" anchor="t">
            <a:spAutoFit/>
          </a:bodyPr>
          <a:lstStyle/>
          <a:p>
            <a:pPr marL="0" lvl="0" indent="0">
              <a:lnSpc>
                <a:spcPts val="4759"/>
              </a:lnSpc>
            </a:pPr>
            <a:r>
              <a:rPr lang="id-ID" sz="3399" dirty="0">
                <a:solidFill>
                  <a:srgbClr val="1C2143"/>
                </a:solidFill>
                <a:latin typeface="Helvetica World"/>
              </a:rPr>
              <a:t>Pengertian</a:t>
            </a:r>
            <a:r>
              <a:rPr lang="en-US" sz="3399" dirty="0">
                <a:solidFill>
                  <a:srgbClr val="1C2143"/>
                </a:solidFill>
                <a:latin typeface="Helvetica World"/>
              </a:rPr>
              <a:t> </a:t>
            </a:r>
            <a:r>
              <a:rPr lang="en-US" sz="3399" dirty="0" err="1">
                <a:solidFill>
                  <a:srgbClr val="1C2143"/>
                </a:solidFill>
                <a:latin typeface="Helvetica World"/>
              </a:rPr>
              <a:t>Aplikasi</a:t>
            </a:r>
            <a:r>
              <a:rPr lang="en-US" sz="3399" dirty="0">
                <a:solidFill>
                  <a:srgbClr val="1C2143"/>
                </a:solidFill>
                <a:latin typeface="Helvetica World"/>
              </a:rPr>
              <a:t> </a:t>
            </a:r>
            <a:r>
              <a:rPr lang="en-US" sz="3399" dirty="0" err="1">
                <a:solidFill>
                  <a:srgbClr val="1C2143"/>
                </a:solidFill>
                <a:latin typeface="Helvetica World"/>
              </a:rPr>
              <a:t>Kalkulator</a:t>
            </a:r>
            <a:endParaRPr lang="en-US" sz="3399" dirty="0">
              <a:solidFill>
                <a:srgbClr val="1C2143"/>
              </a:solidFill>
              <a:latin typeface="Helvetica World"/>
            </a:endParaRPr>
          </a:p>
        </p:txBody>
      </p:sp>
      <p:sp>
        <p:nvSpPr>
          <p:cNvPr id="8" name="TextBox 11">
            <a:hlinkClick r:id="rId4" action="ppaction://hlinksldjump"/>
            <a:extLst>
              <a:ext uri="{FF2B5EF4-FFF2-40B4-BE49-F238E27FC236}">
                <a16:creationId xmlns:a16="http://schemas.microsoft.com/office/drawing/2014/main" id="{13F7CCE5-E232-CCD5-756F-CEAB46D1C21D}"/>
              </a:ext>
            </a:extLst>
          </p:cNvPr>
          <p:cNvSpPr txBox="1"/>
          <p:nvPr/>
        </p:nvSpPr>
        <p:spPr>
          <a:xfrm>
            <a:off x="6559572" y="4217287"/>
            <a:ext cx="6470628" cy="571182"/>
          </a:xfrm>
          <a:prstGeom prst="rect">
            <a:avLst/>
          </a:prstGeom>
        </p:spPr>
        <p:txBody>
          <a:bodyPr wrap="square" lIns="0" tIns="0" rIns="0" bIns="0" rtlCol="0" anchor="t">
            <a:spAutoFit/>
          </a:bodyPr>
          <a:lstStyle/>
          <a:p>
            <a:pPr marL="0" lvl="0" indent="0">
              <a:lnSpc>
                <a:spcPts val="4759"/>
              </a:lnSpc>
            </a:pPr>
            <a:r>
              <a:rPr lang="en-US" sz="3399" dirty="0" err="1">
                <a:solidFill>
                  <a:srgbClr val="1C2143"/>
                </a:solidFill>
                <a:latin typeface="Helvetica World"/>
              </a:rPr>
              <a:t>Tujuan</a:t>
            </a:r>
            <a:r>
              <a:rPr lang="en-US" sz="3399" dirty="0">
                <a:solidFill>
                  <a:srgbClr val="1C2143"/>
                </a:solidFill>
                <a:latin typeface="Helvetica World"/>
              </a:rPr>
              <a:t> </a:t>
            </a:r>
            <a:r>
              <a:rPr lang="en-US" sz="3399" dirty="0" err="1">
                <a:solidFill>
                  <a:srgbClr val="1C2143"/>
                </a:solidFill>
                <a:latin typeface="Helvetica World"/>
              </a:rPr>
              <a:t>Aplikasi</a:t>
            </a:r>
            <a:r>
              <a:rPr lang="en-US" sz="3399" dirty="0">
                <a:solidFill>
                  <a:srgbClr val="1C2143"/>
                </a:solidFill>
                <a:latin typeface="Helvetica World"/>
              </a:rPr>
              <a:t> </a:t>
            </a:r>
            <a:r>
              <a:rPr lang="en-US" sz="3399" dirty="0" err="1">
                <a:solidFill>
                  <a:srgbClr val="1C2143"/>
                </a:solidFill>
                <a:latin typeface="Helvetica World"/>
              </a:rPr>
              <a:t>Kalkulator</a:t>
            </a:r>
            <a:r>
              <a:rPr lang="en-US" sz="3399" dirty="0">
                <a:solidFill>
                  <a:srgbClr val="1C2143"/>
                </a:solidFill>
                <a:latin typeface="Helvetica World"/>
              </a:rPr>
              <a:t> </a:t>
            </a:r>
            <a:r>
              <a:rPr lang="en-US" altLang="zh-CN" sz="3399" dirty="0">
                <a:solidFill>
                  <a:srgbClr val="1C2143"/>
                </a:solidFill>
                <a:latin typeface="Helvetica World"/>
              </a:rPr>
              <a:t>di </a:t>
            </a:r>
            <a:r>
              <a:rPr lang="en-US" altLang="zh-CN" sz="3399" dirty="0" err="1">
                <a:solidFill>
                  <a:srgbClr val="1C2143"/>
                </a:solidFill>
                <a:latin typeface="Helvetica World"/>
              </a:rPr>
              <a:t>Buat</a:t>
            </a:r>
            <a:endParaRPr lang="en-US" sz="3399" dirty="0">
              <a:solidFill>
                <a:srgbClr val="1C2143"/>
              </a:solidFill>
              <a:latin typeface="Helvetica World"/>
            </a:endParaRPr>
          </a:p>
        </p:txBody>
      </p:sp>
      <p:sp>
        <p:nvSpPr>
          <p:cNvPr id="9" name="TextBox 11">
            <a:hlinkClick r:id="rId5" action="ppaction://hlinksldjump"/>
            <a:extLst>
              <a:ext uri="{FF2B5EF4-FFF2-40B4-BE49-F238E27FC236}">
                <a16:creationId xmlns:a16="http://schemas.microsoft.com/office/drawing/2014/main" id="{DEE04363-1084-59D7-4A44-96DB538BCFDC}"/>
              </a:ext>
            </a:extLst>
          </p:cNvPr>
          <p:cNvSpPr txBox="1"/>
          <p:nvPr/>
        </p:nvSpPr>
        <p:spPr>
          <a:xfrm>
            <a:off x="6559571" y="5410509"/>
            <a:ext cx="7232627" cy="571182"/>
          </a:xfrm>
          <a:prstGeom prst="rect">
            <a:avLst/>
          </a:prstGeom>
        </p:spPr>
        <p:txBody>
          <a:bodyPr wrap="square" lIns="0" tIns="0" rIns="0" bIns="0" rtlCol="0" anchor="t">
            <a:spAutoFit/>
          </a:bodyPr>
          <a:lstStyle/>
          <a:p>
            <a:pPr marL="0" lvl="0" indent="0">
              <a:lnSpc>
                <a:spcPts val="4759"/>
              </a:lnSpc>
            </a:pPr>
            <a:r>
              <a:rPr lang="en-US" sz="3399" dirty="0" err="1">
                <a:solidFill>
                  <a:srgbClr val="1C2143"/>
                </a:solidFill>
                <a:latin typeface="Helvetica World"/>
              </a:rPr>
              <a:t>Fungsi</a:t>
            </a:r>
            <a:r>
              <a:rPr lang="en-US" sz="3399" dirty="0">
                <a:solidFill>
                  <a:srgbClr val="1C2143"/>
                </a:solidFill>
                <a:latin typeface="Helvetica World"/>
              </a:rPr>
              <a:t> </a:t>
            </a:r>
            <a:r>
              <a:rPr lang="en-US" sz="3399" dirty="0" err="1">
                <a:solidFill>
                  <a:srgbClr val="1C2143"/>
                </a:solidFill>
                <a:latin typeface="Helvetica World"/>
              </a:rPr>
              <a:t>Komponen</a:t>
            </a:r>
            <a:r>
              <a:rPr lang="en-US" sz="3399" dirty="0">
                <a:solidFill>
                  <a:srgbClr val="1C2143"/>
                </a:solidFill>
                <a:latin typeface="Helvetica World"/>
              </a:rPr>
              <a:t> </a:t>
            </a:r>
            <a:r>
              <a:rPr lang="en-US" sz="3399" dirty="0" err="1">
                <a:solidFill>
                  <a:srgbClr val="1C2143"/>
                </a:solidFill>
                <a:latin typeface="Helvetica World"/>
              </a:rPr>
              <a:t>Aplikasi</a:t>
            </a:r>
            <a:r>
              <a:rPr lang="en-US" sz="3399" dirty="0">
                <a:solidFill>
                  <a:srgbClr val="1C2143"/>
                </a:solidFill>
                <a:latin typeface="Helvetica World"/>
              </a:rPr>
              <a:t> </a:t>
            </a:r>
            <a:r>
              <a:rPr lang="en-US" sz="3399" dirty="0" err="1">
                <a:solidFill>
                  <a:srgbClr val="1C2143"/>
                </a:solidFill>
                <a:latin typeface="Helvetica World"/>
              </a:rPr>
              <a:t>Kalkulator</a:t>
            </a:r>
            <a:endParaRPr lang="en-US" sz="3399" dirty="0">
              <a:solidFill>
                <a:srgbClr val="1C2143"/>
              </a:solidFill>
              <a:latin typeface="Helvetica World"/>
            </a:endParaRPr>
          </a:p>
        </p:txBody>
      </p:sp>
      <p:sp>
        <p:nvSpPr>
          <p:cNvPr id="10" name="TextBox 11">
            <a:hlinkClick r:id="rId6" action="ppaction://hlinksldjump"/>
            <a:extLst>
              <a:ext uri="{FF2B5EF4-FFF2-40B4-BE49-F238E27FC236}">
                <a16:creationId xmlns:a16="http://schemas.microsoft.com/office/drawing/2014/main" id="{386339B3-DFEF-6E44-2BFE-7CECBE873C38}"/>
              </a:ext>
            </a:extLst>
          </p:cNvPr>
          <p:cNvSpPr txBox="1"/>
          <p:nvPr/>
        </p:nvSpPr>
        <p:spPr>
          <a:xfrm>
            <a:off x="6559572" y="6406163"/>
            <a:ext cx="6851628" cy="571182"/>
          </a:xfrm>
          <a:prstGeom prst="rect">
            <a:avLst/>
          </a:prstGeom>
        </p:spPr>
        <p:txBody>
          <a:bodyPr wrap="square" lIns="0" tIns="0" rIns="0" bIns="0" rtlCol="0" anchor="t">
            <a:spAutoFit/>
          </a:bodyPr>
          <a:lstStyle/>
          <a:p>
            <a:pPr marL="0" lvl="0" indent="0">
              <a:lnSpc>
                <a:spcPts val="4759"/>
              </a:lnSpc>
            </a:pPr>
            <a:r>
              <a:rPr lang="en-US" sz="3399" dirty="0" err="1">
                <a:solidFill>
                  <a:srgbClr val="1C2143"/>
                </a:solidFill>
                <a:latin typeface="Helvetica World"/>
              </a:rPr>
              <a:t>Fungsi</a:t>
            </a:r>
            <a:r>
              <a:rPr lang="en-US" sz="3399" dirty="0">
                <a:solidFill>
                  <a:srgbClr val="1C2143"/>
                </a:solidFill>
                <a:latin typeface="Helvetica World"/>
              </a:rPr>
              <a:t> </a:t>
            </a:r>
            <a:r>
              <a:rPr lang="en-US" sz="3399" dirty="0" err="1">
                <a:solidFill>
                  <a:srgbClr val="1C2143"/>
                </a:solidFill>
                <a:latin typeface="Helvetica World"/>
              </a:rPr>
              <a:t>Syntaxs</a:t>
            </a:r>
            <a:r>
              <a:rPr lang="en-US" sz="3399" dirty="0">
                <a:solidFill>
                  <a:srgbClr val="1C2143"/>
                </a:solidFill>
                <a:latin typeface="Helvetica World"/>
              </a:rPr>
              <a:t> </a:t>
            </a:r>
            <a:r>
              <a:rPr lang="en-US" sz="3399" dirty="0" err="1">
                <a:solidFill>
                  <a:srgbClr val="1C2143"/>
                </a:solidFill>
                <a:latin typeface="Helvetica World"/>
              </a:rPr>
              <a:t>Aplikasi</a:t>
            </a:r>
            <a:r>
              <a:rPr lang="en-US" sz="3399" dirty="0">
                <a:solidFill>
                  <a:srgbClr val="1C2143"/>
                </a:solidFill>
                <a:latin typeface="Helvetica World"/>
              </a:rPr>
              <a:t> </a:t>
            </a:r>
            <a:r>
              <a:rPr lang="en-US" sz="3399" dirty="0" err="1">
                <a:solidFill>
                  <a:srgbClr val="1C2143"/>
                </a:solidFill>
                <a:latin typeface="Helvetica World"/>
              </a:rPr>
              <a:t>Kalkulator</a:t>
            </a:r>
            <a:endParaRPr lang="en-US" sz="3399" dirty="0">
              <a:solidFill>
                <a:srgbClr val="1C2143"/>
              </a:solidFill>
              <a:latin typeface="Helvetica World"/>
            </a:endParaRPr>
          </a:p>
        </p:txBody>
      </p:sp>
      <p:cxnSp>
        <p:nvCxnSpPr>
          <p:cNvPr id="12" name="直接箭头连接符 11">
            <a:extLst>
              <a:ext uri="{FF2B5EF4-FFF2-40B4-BE49-F238E27FC236}">
                <a16:creationId xmlns:a16="http://schemas.microsoft.com/office/drawing/2014/main" id="{1A21852D-C9FB-D2AA-CAFC-31C2D832BA70}"/>
              </a:ext>
            </a:extLst>
          </p:cNvPr>
          <p:cNvCxnSpPr>
            <a:cxnSpLocks/>
          </p:cNvCxnSpPr>
          <p:nvPr/>
        </p:nvCxnSpPr>
        <p:spPr>
          <a:xfrm flipH="1">
            <a:off x="3581400" y="4995740"/>
            <a:ext cx="1905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F2A4B2BA-67CE-348E-894D-47654CE3156C}"/>
              </a:ext>
            </a:extLst>
          </p:cNvPr>
          <p:cNvCxnSpPr/>
          <p:nvPr/>
        </p:nvCxnSpPr>
        <p:spPr>
          <a:xfrm>
            <a:off x="5486400" y="3309656"/>
            <a:ext cx="901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473A578B-A768-CD59-7F14-21E9D54B6045}"/>
              </a:ext>
            </a:extLst>
          </p:cNvPr>
          <p:cNvCxnSpPr/>
          <p:nvPr/>
        </p:nvCxnSpPr>
        <p:spPr>
          <a:xfrm>
            <a:off x="5486400" y="4502878"/>
            <a:ext cx="901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6BB56AED-39A2-FDAA-528F-AE76858C115C}"/>
              </a:ext>
            </a:extLst>
          </p:cNvPr>
          <p:cNvCxnSpPr/>
          <p:nvPr/>
        </p:nvCxnSpPr>
        <p:spPr>
          <a:xfrm>
            <a:off x="5486400" y="5696100"/>
            <a:ext cx="901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E1A47033-3877-89FC-497F-02B20C8897C9}"/>
              </a:ext>
            </a:extLst>
          </p:cNvPr>
          <p:cNvCxnSpPr/>
          <p:nvPr/>
        </p:nvCxnSpPr>
        <p:spPr>
          <a:xfrm>
            <a:off x="5486400" y="6713039"/>
            <a:ext cx="901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AE5D83F2-A112-763E-371E-2BADD81F8083}"/>
              </a:ext>
            </a:extLst>
          </p:cNvPr>
          <p:cNvCxnSpPr>
            <a:cxnSpLocks/>
          </p:cNvCxnSpPr>
          <p:nvPr/>
        </p:nvCxnSpPr>
        <p:spPr>
          <a:xfrm>
            <a:off x="5486400" y="3309656"/>
            <a:ext cx="0" cy="4348444"/>
          </a:xfrm>
          <a:prstGeom prst="line">
            <a:avLst/>
          </a:prstGeom>
        </p:spPr>
        <p:style>
          <a:lnRef idx="1">
            <a:schemeClr val="dk1"/>
          </a:lnRef>
          <a:fillRef idx="0">
            <a:schemeClr val="dk1"/>
          </a:fillRef>
          <a:effectRef idx="0">
            <a:schemeClr val="dk1"/>
          </a:effectRef>
          <a:fontRef idx="minor">
            <a:schemeClr val="tx1"/>
          </a:fontRef>
        </p:style>
      </p:cxnSp>
      <p:sp>
        <p:nvSpPr>
          <p:cNvPr id="26" name="TextBox 11">
            <a:extLst>
              <a:ext uri="{FF2B5EF4-FFF2-40B4-BE49-F238E27FC236}">
                <a16:creationId xmlns:a16="http://schemas.microsoft.com/office/drawing/2014/main" id="{90CCBFC6-2997-0F0F-0B77-69BA4D23C674}"/>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cxnSp>
        <p:nvCxnSpPr>
          <p:cNvPr id="28" name="直接箭头连接符 27">
            <a:extLst>
              <a:ext uri="{FF2B5EF4-FFF2-40B4-BE49-F238E27FC236}">
                <a16:creationId xmlns:a16="http://schemas.microsoft.com/office/drawing/2014/main" id="{A9982784-ED67-6A14-54DB-D44ED11B54CC}"/>
              </a:ext>
            </a:extLst>
          </p:cNvPr>
          <p:cNvCxnSpPr/>
          <p:nvPr/>
        </p:nvCxnSpPr>
        <p:spPr>
          <a:xfrm>
            <a:off x="5486400" y="7642292"/>
            <a:ext cx="901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11">
            <a:hlinkClick r:id="rId7" action="ppaction://hlinksldjump"/>
            <a:extLst>
              <a:ext uri="{FF2B5EF4-FFF2-40B4-BE49-F238E27FC236}">
                <a16:creationId xmlns:a16="http://schemas.microsoft.com/office/drawing/2014/main" id="{A841D18D-3BBB-7B8B-1920-EBCDF9A42165}"/>
              </a:ext>
            </a:extLst>
          </p:cNvPr>
          <p:cNvSpPr txBox="1"/>
          <p:nvPr/>
        </p:nvSpPr>
        <p:spPr>
          <a:xfrm>
            <a:off x="6559571" y="7225771"/>
            <a:ext cx="6851628" cy="571182"/>
          </a:xfrm>
          <a:prstGeom prst="rect">
            <a:avLst/>
          </a:prstGeom>
        </p:spPr>
        <p:txBody>
          <a:bodyPr wrap="square" lIns="0" tIns="0" rIns="0" bIns="0" rtlCol="0" anchor="t">
            <a:spAutoFit/>
          </a:bodyPr>
          <a:lstStyle/>
          <a:p>
            <a:pPr marL="0" lvl="0" indent="0">
              <a:lnSpc>
                <a:spcPts val="4759"/>
              </a:lnSpc>
            </a:pPr>
            <a:r>
              <a:rPr lang="en-US" sz="3399" dirty="0">
                <a:solidFill>
                  <a:srgbClr val="1C2143"/>
                </a:solidFill>
                <a:latin typeface="Helvetica World"/>
              </a:rPr>
              <a:t>Kesimpulan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80">
                                          <p:stCondLst>
                                            <p:cond delay="0"/>
                                          </p:stCondLst>
                                        </p:cTn>
                                        <p:tgtEl>
                                          <p:spTgt spid="16"/>
                                        </p:tgtEl>
                                      </p:cBhvr>
                                    </p:animEffect>
                                    <p:anim calcmode="lin" valueType="num">
                                      <p:cBhvr>
                                        <p:cTn id="3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7" dur="26">
                                          <p:stCondLst>
                                            <p:cond delay="650"/>
                                          </p:stCondLst>
                                        </p:cTn>
                                        <p:tgtEl>
                                          <p:spTgt spid="16"/>
                                        </p:tgtEl>
                                      </p:cBhvr>
                                      <p:to x="100000" y="60000"/>
                                    </p:animScale>
                                    <p:animScale>
                                      <p:cBhvr>
                                        <p:cTn id="38" dur="166" decel="50000">
                                          <p:stCondLst>
                                            <p:cond delay="676"/>
                                          </p:stCondLst>
                                        </p:cTn>
                                        <p:tgtEl>
                                          <p:spTgt spid="16"/>
                                        </p:tgtEl>
                                      </p:cBhvr>
                                      <p:to x="100000" y="100000"/>
                                    </p:animScale>
                                    <p:animScale>
                                      <p:cBhvr>
                                        <p:cTn id="39" dur="26">
                                          <p:stCondLst>
                                            <p:cond delay="1312"/>
                                          </p:stCondLst>
                                        </p:cTn>
                                        <p:tgtEl>
                                          <p:spTgt spid="16"/>
                                        </p:tgtEl>
                                      </p:cBhvr>
                                      <p:to x="100000" y="80000"/>
                                    </p:animScale>
                                    <p:animScale>
                                      <p:cBhvr>
                                        <p:cTn id="40" dur="166" decel="50000">
                                          <p:stCondLst>
                                            <p:cond delay="1338"/>
                                          </p:stCondLst>
                                        </p:cTn>
                                        <p:tgtEl>
                                          <p:spTgt spid="16"/>
                                        </p:tgtEl>
                                      </p:cBhvr>
                                      <p:to x="100000" y="100000"/>
                                    </p:animScale>
                                    <p:animScale>
                                      <p:cBhvr>
                                        <p:cTn id="41" dur="26">
                                          <p:stCondLst>
                                            <p:cond delay="1642"/>
                                          </p:stCondLst>
                                        </p:cTn>
                                        <p:tgtEl>
                                          <p:spTgt spid="16"/>
                                        </p:tgtEl>
                                      </p:cBhvr>
                                      <p:to x="100000" y="90000"/>
                                    </p:animScale>
                                    <p:animScale>
                                      <p:cBhvr>
                                        <p:cTn id="42" dur="166" decel="50000">
                                          <p:stCondLst>
                                            <p:cond delay="1668"/>
                                          </p:stCondLst>
                                        </p:cTn>
                                        <p:tgtEl>
                                          <p:spTgt spid="16"/>
                                        </p:tgtEl>
                                      </p:cBhvr>
                                      <p:to x="100000" y="100000"/>
                                    </p:animScale>
                                    <p:animScale>
                                      <p:cBhvr>
                                        <p:cTn id="43" dur="26">
                                          <p:stCondLst>
                                            <p:cond delay="1808"/>
                                          </p:stCondLst>
                                        </p:cTn>
                                        <p:tgtEl>
                                          <p:spTgt spid="16"/>
                                        </p:tgtEl>
                                      </p:cBhvr>
                                      <p:to x="100000" y="95000"/>
                                    </p:animScale>
                                    <p:animScale>
                                      <p:cBhvr>
                                        <p:cTn id="44" dur="166" decel="50000">
                                          <p:stCondLst>
                                            <p:cond delay="1834"/>
                                          </p:stCondLst>
                                        </p:cTn>
                                        <p:tgtEl>
                                          <p:spTgt spid="16"/>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80">
                                          <p:stCondLst>
                                            <p:cond delay="0"/>
                                          </p:stCondLst>
                                        </p:cTn>
                                        <p:tgtEl>
                                          <p:spTgt spid="7"/>
                                        </p:tgtEl>
                                      </p:cBhvr>
                                    </p:animEffect>
                                    <p:anim calcmode="lin" valueType="num">
                                      <p:cBhvr>
                                        <p:cTn id="5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5" dur="26">
                                          <p:stCondLst>
                                            <p:cond delay="650"/>
                                          </p:stCondLst>
                                        </p:cTn>
                                        <p:tgtEl>
                                          <p:spTgt spid="7"/>
                                        </p:tgtEl>
                                      </p:cBhvr>
                                      <p:to x="100000" y="60000"/>
                                    </p:animScale>
                                    <p:animScale>
                                      <p:cBhvr>
                                        <p:cTn id="56" dur="166" decel="50000">
                                          <p:stCondLst>
                                            <p:cond delay="676"/>
                                          </p:stCondLst>
                                        </p:cTn>
                                        <p:tgtEl>
                                          <p:spTgt spid="7"/>
                                        </p:tgtEl>
                                      </p:cBhvr>
                                      <p:to x="100000" y="100000"/>
                                    </p:animScale>
                                    <p:animScale>
                                      <p:cBhvr>
                                        <p:cTn id="57" dur="26">
                                          <p:stCondLst>
                                            <p:cond delay="1312"/>
                                          </p:stCondLst>
                                        </p:cTn>
                                        <p:tgtEl>
                                          <p:spTgt spid="7"/>
                                        </p:tgtEl>
                                      </p:cBhvr>
                                      <p:to x="100000" y="80000"/>
                                    </p:animScale>
                                    <p:animScale>
                                      <p:cBhvr>
                                        <p:cTn id="58" dur="166" decel="50000">
                                          <p:stCondLst>
                                            <p:cond delay="1338"/>
                                          </p:stCondLst>
                                        </p:cTn>
                                        <p:tgtEl>
                                          <p:spTgt spid="7"/>
                                        </p:tgtEl>
                                      </p:cBhvr>
                                      <p:to x="100000" y="100000"/>
                                    </p:animScale>
                                    <p:animScale>
                                      <p:cBhvr>
                                        <p:cTn id="59" dur="26">
                                          <p:stCondLst>
                                            <p:cond delay="1642"/>
                                          </p:stCondLst>
                                        </p:cTn>
                                        <p:tgtEl>
                                          <p:spTgt spid="7"/>
                                        </p:tgtEl>
                                      </p:cBhvr>
                                      <p:to x="100000" y="90000"/>
                                    </p:animScale>
                                    <p:animScale>
                                      <p:cBhvr>
                                        <p:cTn id="60" dur="166" decel="50000">
                                          <p:stCondLst>
                                            <p:cond delay="1668"/>
                                          </p:stCondLst>
                                        </p:cTn>
                                        <p:tgtEl>
                                          <p:spTgt spid="7"/>
                                        </p:tgtEl>
                                      </p:cBhvr>
                                      <p:to x="100000" y="100000"/>
                                    </p:animScale>
                                    <p:animScale>
                                      <p:cBhvr>
                                        <p:cTn id="61" dur="26">
                                          <p:stCondLst>
                                            <p:cond delay="1808"/>
                                          </p:stCondLst>
                                        </p:cTn>
                                        <p:tgtEl>
                                          <p:spTgt spid="7"/>
                                        </p:tgtEl>
                                      </p:cBhvr>
                                      <p:to x="100000" y="95000"/>
                                    </p:animScale>
                                    <p:animScale>
                                      <p:cBhvr>
                                        <p:cTn id="62" dur="166" decel="50000">
                                          <p:stCondLst>
                                            <p:cond delay="1834"/>
                                          </p:stCondLst>
                                        </p:cTn>
                                        <p:tgtEl>
                                          <p:spTgt spid="7"/>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80">
                                          <p:stCondLst>
                                            <p:cond delay="0"/>
                                          </p:stCondLst>
                                        </p:cTn>
                                        <p:tgtEl>
                                          <p:spTgt spid="17"/>
                                        </p:tgtEl>
                                      </p:cBhvr>
                                    </p:animEffect>
                                    <p:anim calcmode="lin" valueType="num">
                                      <p:cBhvr>
                                        <p:cTn id="6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3" dur="26">
                                          <p:stCondLst>
                                            <p:cond delay="650"/>
                                          </p:stCondLst>
                                        </p:cTn>
                                        <p:tgtEl>
                                          <p:spTgt spid="17"/>
                                        </p:tgtEl>
                                      </p:cBhvr>
                                      <p:to x="100000" y="60000"/>
                                    </p:animScale>
                                    <p:animScale>
                                      <p:cBhvr>
                                        <p:cTn id="74" dur="166" decel="50000">
                                          <p:stCondLst>
                                            <p:cond delay="676"/>
                                          </p:stCondLst>
                                        </p:cTn>
                                        <p:tgtEl>
                                          <p:spTgt spid="17"/>
                                        </p:tgtEl>
                                      </p:cBhvr>
                                      <p:to x="100000" y="100000"/>
                                    </p:animScale>
                                    <p:animScale>
                                      <p:cBhvr>
                                        <p:cTn id="75" dur="26">
                                          <p:stCondLst>
                                            <p:cond delay="1312"/>
                                          </p:stCondLst>
                                        </p:cTn>
                                        <p:tgtEl>
                                          <p:spTgt spid="17"/>
                                        </p:tgtEl>
                                      </p:cBhvr>
                                      <p:to x="100000" y="80000"/>
                                    </p:animScale>
                                    <p:animScale>
                                      <p:cBhvr>
                                        <p:cTn id="76" dur="166" decel="50000">
                                          <p:stCondLst>
                                            <p:cond delay="1338"/>
                                          </p:stCondLst>
                                        </p:cTn>
                                        <p:tgtEl>
                                          <p:spTgt spid="17"/>
                                        </p:tgtEl>
                                      </p:cBhvr>
                                      <p:to x="100000" y="100000"/>
                                    </p:animScale>
                                    <p:animScale>
                                      <p:cBhvr>
                                        <p:cTn id="77" dur="26">
                                          <p:stCondLst>
                                            <p:cond delay="1642"/>
                                          </p:stCondLst>
                                        </p:cTn>
                                        <p:tgtEl>
                                          <p:spTgt spid="17"/>
                                        </p:tgtEl>
                                      </p:cBhvr>
                                      <p:to x="100000" y="90000"/>
                                    </p:animScale>
                                    <p:animScale>
                                      <p:cBhvr>
                                        <p:cTn id="78" dur="166" decel="50000">
                                          <p:stCondLst>
                                            <p:cond delay="1668"/>
                                          </p:stCondLst>
                                        </p:cTn>
                                        <p:tgtEl>
                                          <p:spTgt spid="17"/>
                                        </p:tgtEl>
                                      </p:cBhvr>
                                      <p:to x="100000" y="100000"/>
                                    </p:animScale>
                                    <p:animScale>
                                      <p:cBhvr>
                                        <p:cTn id="79" dur="26">
                                          <p:stCondLst>
                                            <p:cond delay="1808"/>
                                          </p:stCondLst>
                                        </p:cTn>
                                        <p:tgtEl>
                                          <p:spTgt spid="17"/>
                                        </p:tgtEl>
                                      </p:cBhvr>
                                      <p:to x="100000" y="95000"/>
                                    </p:animScale>
                                    <p:animScale>
                                      <p:cBhvr>
                                        <p:cTn id="80" dur="166" decel="50000">
                                          <p:stCondLst>
                                            <p:cond delay="1834"/>
                                          </p:stCondLst>
                                        </p:cTn>
                                        <p:tgtEl>
                                          <p:spTgt spid="1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80">
                                          <p:stCondLst>
                                            <p:cond delay="0"/>
                                          </p:stCondLst>
                                        </p:cTn>
                                        <p:tgtEl>
                                          <p:spTgt spid="8"/>
                                        </p:tgtEl>
                                      </p:cBhvr>
                                    </p:animEffect>
                                    <p:anim calcmode="lin" valueType="num">
                                      <p:cBhvr>
                                        <p:cTn id="8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1" dur="26">
                                          <p:stCondLst>
                                            <p:cond delay="650"/>
                                          </p:stCondLst>
                                        </p:cTn>
                                        <p:tgtEl>
                                          <p:spTgt spid="8"/>
                                        </p:tgtEl>
                                      </p:cBhvr>
                                      <p:to x="100000" y="60000"/>
                                    </p:animScale>
                                    <p:animScale>
                                      <p:cBhvr>
                                        <p:cTn id="92" dur="166" decel="50000">
                                          <p:stCondLst>
                                            <p:cond delay="676"/>
                                          </p:stCondLst>
                                        </p:cTn>
                                        <p:tgtEl>
                                          <p:spTgt spid="8"/>
                                        </p:tgtEl>
                                      </p:cBhvr>
                                      <p:to x="100000" y="100000"/>
                                    </p:animScale>
                                    <p:animScale>
                                      <p:cBhvr>
                                        <p:cTn id="93" dur="26">
                                          <p:stCondLst>
                                            <p:cond delay="1312"/>
                                          </p:stCondLst>
                                        </p:cTn>
                                        <p:tgtEl>
                                          <p:spTgt spid="8"/>
                                        </p:tgtEl>
                                      </p:cBhvr>
                                      <p:to x="100000" y="80000"/>
                                    </p:animScale>
                                    <p:animScale>
                                      <p:cBhvr>
                                        <p:cTn id="94" dur="166" decel="50000">
                                          <p:stCondLst>
                                            <p:cond delay="1338"/>
                                          </p:stCondLst>
                                        </p:cTn>
                                        <p:tgtEl>
                                          <p:spTgt spid="8"/>
                                        </p:tgtEl>
                                      </p:cBhvr>
                                      <p:to x="100000" y="100000"/>
                                    </p:animScale>
                                    <p:animScale>
                                      <p:cBhvr>
                                        <p:cTn id="95" dur="26">
                                          <p:stCondLst>
                                            <p:cond delay="1642"/>
                                          </p:stCondLst>
                                        </p:cTn>
                                        <p:tgtEl>
                                          <p:spTgt spid="8"/>
                                        </p:tgtEl>
                                      </p:cBhvr>
                                      <p:to x="100000" y="90000"/>
                                    </p:animScale>
                                    <p:animScale>
                                      <p:cBhvr>
                                        <p:cTn id="96" dur="166" decel="50000">
                                          <p:stCondLst>
                                            <p:cond delay="1668"/>
                                          </p:stCondLst>
                                        </p:cTn>
                                        <p:tgtEl>
                                          <p:spTgt spid="8"/>
                                        </p:tgtEl>
                                      </p:cBhvr>
                                      <p:to x="100000" y="100000"/>
                                    </p:animScale>
                                    <p:animScale>
                                      <p:cBhvr>
                                        <p:cTn id="97" dur="26">
                                          <p:stCondLst>
                                            <p:cond delay="1808"/>
                                          </p:stCondLst>
                                        </p:cTn>
                                        <p:tgtEl>
                                          <p:spTgt spid="8"/>
                                        </p:tgtEl>
                                      </p:cBhvr>
                                      <p:to x="100000" y="95000"/>
                                    </p:animScale>
                                    <p:animScale>
                                      <p:cBhvr>
                                        <p:cTn id="98" dur="166" decel="50000">
                                          <p:stCondLst>
                                            <p:cond delay="1834"/>
                                          </p:stCondLst>
                                        </p:cTn>
                                        <p:tgtEl>
                                          <p:spTgt spid="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down)">
                                      <p:cBhvr>
                                        <p:cTn id="103" dur="580">
                                          <p:stCondLst>
                                            <p:cond delay="0"/>
                                          </p:stCondLst>
                                        </p:cTn>
                                        <p:tgtEl>
                                          <p:spTgt spid="18"/>
                                        </p:tgtEl>
                                      </p:cBhvr>
                                    </p:animEffect>
                                    <p:anim calcmode="lin" valueType="num">
                                      <p:cBhvr>
                                        <p:cTn id="10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9" dur="26">
                                          <p:stCondLst>
                                            <p:cond delay="650"/>
                                          </p:stCondLst>
                                        </p:cTn>
                                        <p:tgtEl>
                                          <p:spTgt spid="18"/>
                                        </p:tgtEl>
                                      </p:cBhvr>
                                      <p:to x="100000" y="60000"/>
                                    </p:animScale>
                                    <p:animScale>
                                      <p:cBhvr>
                                        <p:cTn id="110" dur="166" decel="50000">
                                          <p:stCondLst>
                                            <p:cond delay="676"/>
                                          </p:stCondLst>
                                        </p:cTn>
                                        <p:tgtEl>
                                          <p:spTgt spid="18"/>
                                        </p:tgtEl>
                                      </p:cBhvr>
                                      <p:to x="100000" y="100000"/>
                                    </p:animScale>
                                    <p:animScale>
                                      <p:cBhvr>
                                        <p:cTn id="111" dur="26">
                                          <p:stCondLst>
                                            <p:cond delay="1312"/>
                                          </p:stCondLst>
                                        </p:cTn>
                                        <p:tgtEl>
                                          <p:spTgt spid="18"/>
                                        </p:tgtEl>
                                      </p:cBhvr>
                                      <p:to x="100000" y="80000"/>
                                    </p:animScale>
                                    <p:animScale>
                                      <p:cBhvr>
                                        <p:cTn id="112" dur="166" decel="50000">
                                          <p:stCondLst>
                                            <p:cond delay="1338"/>
                                          </p:stCondLst>
                                        </p:cTn>
                                        <p:tgtEl>
                                          <p:spTgt spid="18"/>
                                        </p:tgtEl>
                                      </p:cBhvr>
                                      <p:to x="100000" y="100000"/>
                                    </p:animScale>
                                    <p:animScale>
                                      <p:cBhvr>
                                        <p:cTn id="113" dur="26">
                                          <p:stCondLst>
                                            <p:cond delay="1642"/>
                                          </p:stCondLst>
                                        </p:cTn>
                                        <p:tgtEl>
                                          <p:spTgt spid="18"/>
                                        </p:tgtEl>
                                      </p:cBhvr>
                                      <p:to x="100000" y="90000"/>
                                    </p:animScale>
                                    <p:animScale>
                                      <p:cBhvr>
                                        <p:cTn id="114" dur="166" decel="50000">
                                          <p:stCondLst>
                                            <p:cond delay="1668"/>
                                          </p:stCondLst>
                                        </p:cTn>
                                        <p:tgtEl>
                                          <p:spTgt spid="18"/>
                                        </p:tgtEl>
                                      </p:cBhvr>
                                      <p:to x="100000" y="100000"/>
                                    </p:animScale>
                                    <p:animScale>
                                      <p:cBhvr>
                                        <p:cTn id="115" dur="26">
                                          <p:stCondLst>
                                            <p:cond delay="1808"/>
                                          </p:stCondLst>
                                        </p:cTn>
                                        <p:tgtEl>
                                          <p:spTgt spid="18"/>
                                        </p:tgtEl>
                                      </p:cBhvr>
                                      <p:to x="100000" y="95000"/>
                                    </p:animScale>
                                    <p:animScale>
                                      <p:cBhvr>
                                        <p:cTn id="116" dur="166" decel="50000">
                                          <p:stCondLst>
                                            <p:cond delay="1834"/>
                                          </p:stCondLst>
                                        </p:cTn>
                                        <p:tgtEl>
                                          <p:spTgt spid="18"/>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wipe(down)">
                                      <p:cBhvr>
                                        <p:cTn id="121" dur="580">
                                          <p:stCondLst>
                                            <p:cond delay="0"/>
                                          </p:stCondLst>
                                        </p:cTn>
                                        <p:tgtEl>
                                          <p:spTgt spid="9"/>
                                        </p:tgtEl>
                                      </p:cBhvr>
                                    </p:animEffect>
                                    <p:anim calcmode="lin" valueType="num">
                                      <p:cBhvr>
                                        <p:cTn id="12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27" dur="26">
                                          <p:stCondLst>
                                            <p:cond delay="650"/>
                                          </p:stCondLst>
                                        </p:cTn>
                                        <p:tgtEl>
                                          <p:spTgt spid="9"/>
                                        </p:tgtEl>
                                      </p:cBhvr>
                                      <p:to x="100000" y="60000"/>
                                    </p:animScale>
                                    <p:animScale>
                                      <p:cBhvr>
                                        <p:cTn id="128" dur="166" decel="50000">
                                          <p:stCondLst>
                                            <p:cond delay="676"/>
                                          </p:stCondLst>
                                        </p:cTn>
                                        <p:tgtEl>
                                          <p:spTgt spid="9"/>
                                        </p:tgtEl>
                                      </p:cBhvr>
                                      <p:to x="100000" y="100000"/>
                                    </p:animScale>
                                    <p:animScale>
                                      <p:cBhvr>
                                        <p:cTn id="129" dur="26">
                                          <p:stCondLst>
                                            <p:cond delay="1312"/>
                                          </p:stCondLst>
                                        </p:cTn>
                                        <p:tgtEl>
                                          <p:spTgt spid="9"/>
                                        </p:tgtEl>
                                      </p:cBhvr>
                                      <p:to x="100000" y="80000"/>
                                    </p:animScale>
                                    <p:animScale>
                                      <p:cBhvr>
                                        <p:cTn id="130" dur="166" decel="50000">
                                          <p:stCondLst>
                                            <p:cond delay="1338"/>
                                          </p:stCondLst>
                                        </p:cTn>
                                        <p:tgtEl>
                                          <p:spTgt spid="9"/>
                                        </p:tgtEl>
                                      </p:cBhvr>
                                      <p:to x="100000" y="100000"/>
                                    </p:animScale>
                                    <p:animScale>
                                      <p:cBhvr>
                                        <p:cTn id="131" dur="26">
                                          <p:stCondLst>
                                            <p:cond delay="1642"/>
                                          </p:stCondLst>
                                        </p:cTn>
                                        <p:tgtEl>
                                          <p:spTgt spid="9"/>
                                        </p:tgtEl>
                                      </p:cBhvr>
                                      <p:to x="100000" y="90000"/>
                                    </p:animScale>
                                    <p:animScale>
                                      <p:cBhvr>
                                        <p:cTn id="132" dur="166" decel="50000">
                                          <p:stCondLst>
                                            <p:cond delay="1668"/>
                                          </p:stCondLst>
                                        </p:cTn>
                                        <p:tgtEl>
                                          <p:spTgt spid="9"/>
                                        </p:tgtEl>
                                      </p:cBhvr>
                                      <p:to x="100000" y="100000"/>
                                    </p:animScale>
                                    <p:animScale>
                                      <p:cBhvr>
                                        <p:cTn id="133" dur="26">
                                          <p:stCondLst>
                                            <p:cond delay="1808"/>
                                          </p:stCondLst>
                                        </p:cTn>
                                        <p:tgtEl>
                                          <p:spTgt spid="9"/>
                                        </p:tgtEl>
                                      </p:cBhvr>
                                      <p:to x="100000" y="95000"/>
                                    </p:animScale>
                                    <p:animScale>
                                      <p:cBhvr>
                                        <p:cTn id="134" dur="166" decel="50000">
                                          <p:stCondLst>
                                            <p:cond delay="1834"/>
                                          </p:stCondLst>
                                        </p:cTn>
                                        <p:tgtEl>
                                          <p:spTgt spid="9"/>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nodeType="click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580">
                                          <p:stCondLst>
                                            <p:cond delay="0"/>
                                          </p:stCondLst>
                                        </p:cTn>
                                        <p:tgtEl>
                                          <p:spTgt spid="19"/>
                                        </p:tgtEl>
                                      </p:cBhvr>
                                    </p:animEffect>
                                    <p:anim calcmode="lin" valueType="num">
                                      <p:cBhvr>
                                        <p:cTn id="14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45" dur="26">
                                          <p:stCondLst>
                                            <p:cond delay="650"/>
                                          </p:stCondLst>
                                        </p:cTn>
                                        <p:tgtEl>
                                          <p:spTgt spid="19"/>
                                        </p:tgtEl>
                                      </p:cBhvr>
                                      <p:to x="100000" y="60000"/>
                                    </p:animScale>
                                    <p:animScale>
                                      <p:cBhvr>
                                        <p:cTn id="146" dur="166" decel="50000">
                                          <p:stCondLst>
                                            <p:cond delay="676"/>
                                          </p:stCondLst>
                                        </p:cTn>
                                        <p:tgtEl>
                                          <p:spTgt spid="19"/>
                                        </p:tgtEl>
                                      </p:cBhvr>
                                      <p:to x="100000" y="100000"/>
                                    </p:animScale>
                                    <p:animScale>
                                      <p:cBhvr>
                                        <p:cTn id="147" dur="26">
                                          <p:stCondLst>
                                            <p:cond delay="1312"/>
                                          </p:stCondLst>
                                        </p:cTn>
                                        <p:tgtEl>
                                          <p:spTgt spid="19"/>
                                        </p:tgtEl>
                                      </p:cBhvr>
                                      <p:to x="100000" y="80000"/>
                                    </p:animScale>
                                    <p:animScale>
                                      <p:cBhvr>
                                        <p:cTn id="148" dur="166" decel="50000">
                                          <p:stCondLst>
                                            <p:cond delay="1338"/>
                                          </p:stCondLst>
                                        </p:cTn>
                                        <p:tgtEl>
                                          <p:spTgt spid="19"/>
                                        </p:tgtEl>
                                      </p:cBhvr>
                                      <p:to x="100000" y="100000"/>
                                    </p:animScale>
                                    <p:animScale>
                                      <p:cBhvr>
                                        <p:cTn id="149" dur="26">
                                          <p:stCondLst>
                                            <p:cond delay="1642"/>
                                          </p:stCondLst>
                                        </p:cTn>
                                        <p:tgtEl>
                                          <p:spTgt spid="19"/>
                                        </p:tgtEl>
                                      </p:cBhvr>
                                      <p:to x="100000" y="90000"/>
                                    </p:animScale>
                                    <p:animScale>
                                      <p:cBhvr>
                                        <p:cTn id="150" dur="166" decel="50000">
                                          <p:stCondLst>
                                            <p:cond delay="1668"/>
                                          </p:stCondLst>
                                        </p:cTn>
                                        <p:tgtEl>
                                          <p:spTgt spid="19"/>
                                        </p:tgtEl>
                                      </p:cBhvr>
                                      <p:to x="100000" y="100000"/>
                                    </p:animScale>
                                    <p:animScale>
                                      <p:cBhvr>
                                        <p:cTn id="151" dur="26">
                                          <p:stCondLst>
                                            <p:cond delay="1808"/>
                                          </p:stCondLst>
                                        </p:cTn>
                                        <p:tgtEl>
                                          <p:spTgt spid="19"/>
                                        </p:tgtEl>
                                      </p:cBhvr>
                                      <p:to x="100000" y="95000"/>
                                    </p:animScale>
                                    <p:animScale>
                                      <p:cBhvr>
                                        <p:cTn id="152" dur="166" decel="50000">
                                          <p:stCondLst>
                                            <p:cond delay="1834"/>
                                          </p:stCondLst>
                                        </p:cTn>
                                        <p:tgtEl>
                                          <p:spTgt spid="19"/>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grpId="0" nodeType="clickEffect">
                                  <p:stCondLst>
                                    <p:cond delay="0"/>
                                  </p:stCondLst>
                                  <p:childTnLst>
                                    <p:set>
                                      <p:cBhvr>
                                        <p:cTn id="156" dur="1" fill="hold">
                                          <p:stCondLst>
                                            <p:cond delay="0"/>
                                          </p:stCondLst>
                                        </p:cTn>
                                        <p:tgtEl>
                                          <p:spTgt spid="10"/>
                                        </p:tgtEl>
                                        <p:attrNameLst>
                                          <p:attrName>style.visibility</p:attrName>
                                        </p:attrNameLst>
                                      </p:cBhvr>
                                      <p:to>
                                        <p:strVal val="visible"/>
                                      </p:to>
                                    </p:set>
                                    <p:animEffect transition="in" filter="wipe(down)">
                                      <p:cBhvr>
                                        <p:cTn id="157" dur="580">
                                          <p:stCondLst>
                                            <p:cond delay="0"/>
                                          </p:stCondLst>
                                        </p:cTn>
                                        <p:tgtEl>
                                          <p:spTgt spid="10"/>
                                        </p:tgtEl>
                                      </p:cBhvr>
                                    </p:animEffect>
                                    <p:anim calcmode="lin" valueType="num">
                                      <p:cBhvr>
                                        <p:cTn id="1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63" dur="26">
                                          <p:stCondLst>
                                            <p:cond delay="650"/>
                                          </p:stCondLst>
                                        </p:cTn>
                                        <p:tgtEl>
                                          <p:spTgt spid="10"/>
                                        </p:tgtEl>
                                      </p:cBhvr>
                                      <p:to x="100000" y="60000"/>
                                    </p:animScale>
                                    <p:animScale>
                                      <p:cBhvr>
                                        <p:cTn id="164" dur="166" decel="50000">
                                          <p:stCondLst>
                                            <p:cond delay="676"/>
                                          </p:stCondLst>
                                        </p:cTn>
                                        <p:tgtEl>
                                          <p:spTgt spid="10"/>
                                        </p:tgtEl>
                                      </p:cBhvr>
                                      <p:to x="100000" y="100000"/>
                                    </p:animScale>
                                    <p:animScale>
                                      <p:cBhvr>
                                        <p:cTn id="165" dur="26">
                                          <p:stCondLst>
                                            <p:cond delay="1312"/>
                                          </p:stCondLst>
                                        </p:cTn>
                                        <p:tgtEl>
                                          <p:spTgt spid="10"/>
                                        </p:tgtEl>
                                      </p:cBhvr>
                                      <p:to x="100000" y="80000"/>
                                    </p:animScale>
                                    <p:animScale>
                                      <p:cBhvr>
                                        <p:cTn id="166" dur="166" decel="50000">
                                          <p:stCondLst>
                                            <p:cond delay="1338"/>
                                          </p:stCondLst>
                                        </p:cTn>
                                        <p:tgtEl>
                                          <p:spTgt spid="10"/>
                                        </p:tgtEl>
                                      </p:cBhvr>
                                      <p:to x="100000" y="100000"/>
                                    </p:animScale>
                                    <p:animScale>
                                      <p:cBhvr>
                                        <p:cTn id="167" dur="26">
                                          <p:stCondLst>
                                            <p:cond delay="1642"/>
                                          </p:stCondLst>
                                        </p:cTn>
                                        <p:tgtEl>
                                          <p:spTgt spid="10"/>
                                        </p:tgtEl>
                                      </p:cBhvr>
                                      <p:to x="100000" y="90000"/>
                                    </p:animScale>
                                    <p:animScale>
                                      <p:cBhvr>
                                        <p:cTn id="168" dur="166" decel="50000">
                                          <p:stCondLst>
                                            <p:cond delay="1668"/>
                                          </p:stCondLst>
                                        </p:cTn>
                                        <p:tgtEl>
                                          <p:spTgt spid="10"/>
                                        </p:tgtEl>
                                      </p:cBhvr>
                                      <p:to x="100000" y="100000"/>
                                    </p:animScale>
                                    <p:animScale>
                                      <p:cBhvr>
                                        <p:cTn id="169" dur="26">
                                          <p:stCondLst>
                                            <p:cond delay="1808"/>
                                          </p:stCondLst>
                                        </p:cTn>
                                        <p:tgtEl>
                                          <p:spTgt spid="10"/>
                                        </p:tgtEl>
                                      </p:cBhvr>
                                      <p:to x="100000" y="95000"/>
                                    </p:animScale>
                                    <p:animScale>
                                      <p:cBhvr>
                                        <p:cTn id="170" dur="166" decel="50000">
                                          <p:stCondLst>
                                            <p:cond delay="1834"/>
                                          </p:stCondLst>
                                        </p:cTn>
                                        <p:tgtEl>
                                          <p:spTgt spid="10"/>
                                        </p:tgtEl>
                                      </p:cBhvr>
                                      <p:to x="100000" y="100000"/>
                                    </p:animScale>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nodeType="clickEffect">
                                  <p:stCondLst>
                                    <p:cond delay="0"/>
                                  </p:stCondLst>
                                  <p:childTnLst>
                                    <p:set>
                                      <p:cBhvr>
                                        <p:cTn id="174" dur="1" fill="hold">
                                          <p:stCondLst>
                                            <p:cond delay="0"/>
                                          </p:stCondLst>
                                        </p:cTn>
                                        <p:tgtEl>
                                          <p:spTgt spid="28"/>
                                        </p:tgtEl>
                                        <p:attrNameLst>
                                          <p:attrName>style.visibility</p:attrName>
                                        </p:attrNameLst>
                                      </p:cBhvr>
                                      <p:to>
                                        <p:strVal val="visible"/>
                                      </p:to>
                                    </p:set>
                                    <p:animEffect transition="in" filter="wipe(down)">
                                      <p:cBhvr>
                                        <p:cTn id="175" dur="580">
                                          <p:stCondLst>
                                            <p:cond delay="0"/>
                                          </p:stCondLst>
                                        </p:cTn>
                                        <p:tgtEl>
                                          <p:spTgt spid="28"/>
                                        </p:tgtEl>
                                      </p:cBhvr>
                                    </p:animEffect>
                                    <p:anim calcmode="lin" valueType="num">
                                      <p:cBhvr>
                                        <p:cTn id="176"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81" dur="26">
                                          <p:stCondLst>
                                            <p:cond delay="650"/>
                                          </p:stCondLst>
                                        </p:cTn>
                                        <p:tgtEl>
                                          <p:spTgt spid="28"/>
                                        </p:tgtEl>
                                      </p:cBhvr>
                                      <p:to x="100000" y="60000"/>
                                    </p:animScale>
                                    <p:animScale>
                                      <p:cBhvr>
                                        <p:cTn id="182" dur="166" decel="50000">
                                          <p:stCondLst>
                                            <p:cond delay="676"/>
                                          </p:stCondLst>
                                        </p:cTn>
                                        <p:tgtEl>
                                          <p:spTgt spid="28"/>
                                        </p:tgtEl>
                                      </p:cBhvr>
                                      <p:to x="100000" y="100000"/>
                                    </p:animScale>
                                    <p:animScale>
                                      <p:cBhvr>
                                        <p:cTn id="183" dur="26">
                                          <p:stCondLst>
                                            <p:cond delay="1312"/>
                                          </p:stCondLst>
                                        </p:cTn>
                                        <p:tgtEl>
                                          <p:spTgt spid="28"/>
                                        </p:tgtEl>
                                      </p:cBhvr>
                                      <p:to x="100000" y="80000"/>
                                    </p:animScale>
                                    <p:animScale>
                                      <p:cBhvr>
                                        <p:cTn id="184" dur="166" decel="50000">
                                          <p:stCondLst>
                                            <p:cond delay="1338"/>
                                          </p:stCondLst>
                                        </p:cTn>
                                        <p:tgtEl>
                                          <p:spTgt spid="28"/>
                                        </p:tgtEl>
                                      </p:cBhvr>
                                      <p:to x="100000" y="100000"/>
                                    </p:animScale>
                                    <p:animScale>
                                      <p:cBhvr>
                                        <p:cTn id="185" dur="26">
                                          <p:stCondLst>
                                            <p:cond delay="1642"/>
                                          </p:stCondLst>
                                        </p:cTn>
                                        <p:tgtEl>
                                          <p:spTgt spid="28"/>
                                        </p:tgtEl>
                                      </p:cBhvr>
                                      <p:to x="100000" y="90000"/>
                                    </p:animScale>
                                    <p:animScale>
                                      <p:cBhvr>
                                        <p:cTn id="186" dur="166" decel="50000">
                                          <p:stCondLst>
                                            <p:cond delay="1668"/>
                                          </p:stCondLst>
                                        </p:cTn>
                                        <p:tgtEl>
                                          <p:spTgt spid="28"/>
                                        </p:tgtEl>
                                      </p:cBhvr>
                                      <p:to x="100000" y="100000"/>
                                    </p:animScale>
                                    <p:animScale>
                                      <p:cBhvr>
                                        <p:cTn id="187" dur="26">
                                          <p:stCondLst>
                                            <p:cond delay="1808"/>
                                          </p:stCondLst>
                                        </p:cTn>
                                        <p:tgtEl>
                                          <p:spTgt spid="28"/>
                                        </p:tgtEl>
                                      </p:cBhvr>
                                      <p:to x="100000" y="95000"/>
                                    </p:animScale>
                                    <p:animScale>
                                      <p:cBhvr>
                                        <p:cTn id="188" dur="166" decel="50000">
                                          <p:stCondLst>
                                            <p:cond delay="1834"/>
                                          </p:stCondLst>
                                        </p:cTn>
                                        <p:tgtEl>
                                          <p:spTgt spid="28"/>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26" presetClass="entr" presetSubtype="0" fill="hold" grpId="0" nodeType="clickEffect">
                                  <p:stCondLst>
                                    <p:cond delay="0"/>
                                  </p:stCondLst>
                                  <p:childTnLst>
                                    <p:set>
                                      <p:cBhvr>
                                        <p:cTn id="192" dur="1" fill="hold">
                                          <p:stCondLst>
                                            <p:cond delay="0"/>
                                          </p:stCondLst>
                                        </p:cTn>
                                        <p:tgtEl>
                                          <p:spTgt spid="30"/>
                                        </p:tgtEl>
                                        <p:attrNameLst>
                                          <p:attrName>style.visibility</p:attrName>
                                        </p:attrNameLst>
                                      </p:cBhvr>
                                      <p:to>
                                        <p:strVal val="visible"/>
                                      </p:to>
                                    </p:set>
                                    <p:animEffect transition="in" filter="wipe(down)">
                                      <p:cBhvr>
                                        <p:cTn id="193" dur="580">
                                          <p:stCondLst>
                                            <p:cond delay="0"/>
                                          </p:stCondLst>
                                        </p:cTn>
                                        <p:tgtEl>
                                          <p:spTgt spid="30"/>
                                        </p:tgtEl>
                                      </p:cBhvr>
                                    </p:animEffect>
                                    <p:anim calcmode="lin" valueType="num">
                                      <p:cBhvr>
                                        <p:cTn id="19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9" dur="26">
                                          <p:stCondLst>
                                            <p:cond delay="650"/>
                                          </p:stCondLst>
                                        </p:cTn>
                                        <p:tgtEl>
                                          <p:spTgt spid="30"/>
                                        </p:tgtEl>
                                      </p:cBhvr>
                                      <p:to x="100000" y="60000"/>
                                    </p:animScale>
                                    <p:animScale>
                                      <p:cBhvr>
                                        <p:cTn id="200" dur="166" decel="50000">
                                          <p:stCondLst>
                                            <p:cond delay="676"/>
                                          </p:stCondLst>
                                        </p:cTn>
                                        <p:tgtEl>
                                          <p:spTgt spid="30"/>
                                        </p:tgtEl>
                                      </p:cBhvr>
                                      <p:to x="100000" y="100000"/>
                                    </p:animScale>
                                    <p:animScale>
                                      <p:cBhvr>
                                        <p:cTn id="201" dur="26">
                                          <p:stCondLst>
                                            <p:cond delay="1312"/>
                                          </p:stCondLst>
                                        </p:cTn>
                                        <p:tgtEl>
                                          <p:spTgt spid="30"/>
                                        </p:tgtEl>
                                      </p:cBhvr>
                                      <p:to x="100000" y="80000"/>
                                    </p:animScale>
                                    <p:animScale>
                                      <p:cBhvr>
                                        <p:cTn id="202" dur="166" decel="50000">
                                          <p:stCondLst>
                                            <p:cond delay="1338"/>
                                          </p:stCondLst>
                                        </p:cTn>
                                        <p:tgtEl>
                                          <p:spTgt spid="30"/>
                                        </p:tgtEl>
                                      </p:cBhvr>
                                      <p:to x="100000" y="100000"/>
                                    </p:animScale>
                                    <p:animScale>
                                      <p:cBhvr>
                                        <p:cTn id="203" dur="26">
                                          <p:stCondLst>
                                            <p:cond delay="1642"/>
                                          </p:stCondLst>
                                        </p:cTn>
                                        <p:tgtEl>
                                          <p:spTgt spid="30"/>
                                        </p:tgtEl>
                                      </p:cBhvr>
                                      <p:to x="100000" y="90000"/>
                                    </p:animScale>
                                    <p:animScale>
                                      <p:cBhvr>
                                        <p:cTn id="204" dur="166" decel="50000">
                                          <p:stCondLst>
                                            <p:cond delay="1668"/>
                                          </p:stCondLst>
                                        </p:cTn>
                                        <p:tgtEl>
                                          <p:spTgt spid="30"/>
                                        </p:tgtEl>
                                      </p:cBhvr>
                                      <p:to x="100000" y="100000"/>
                                    </p:animScale>
                                    <p:animScale>
                                      <p:cBhvr>
                                        <p:cTn id="205" dur="26">
                                          <p:stCondLst>
                                            <p:cond delay="1808"/>
                                          </p:stCondLst>
                                        </p:cTn>
                                        <p:tgtEl>
                                          <p:spTgt spid="30"/>
                                        </p:tgtEl>
                                      </p:cBhvr>
                                      <p:to x="100000" y="95000"/>
                                    </p:animScale>
                                    <p:animScale>
                                      <p:cBhvr>
                                        <p:cTn id="206"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51C3CC23-083D-20ED-95DA-3BF8014D07DF}"/>
              </a:ext>
            </a:extLst>
          </p:cNvPr>
          <p:cNvGrpSpPr/>
          <p:nvPr/>
        </p:nvGrpSpPr>
        <p:grpSpPr>
          <a:xfrm>
            <a:off x="543460" y="598916"/>
            <a:ext cx="17201080" cy="9089168"/>
            <a:chOff x="0" y="0"/>
            <a:chExt cx="4530326" cy="2393855"/>
          </a:xfrm>
        </p:grpSpPr>
        <p:sp>
          <p:nvSpPr>
            <p:cNvPr id="6" name="Freeform 3">
              <a:extLst>
                <a:ext uri="{FF2B5EF4-FFF2-40B4-BE49-F238E27FC236}">
                  <a16:creationId xmlns:a16="http://schemas.microsoft.com/office/drawing/2014/main" id="{AEBA5A29-8DD3-6DA4-3118-962085691CBA}"/>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p:spPr>
          <p:txBody>
            <a:bodyPr/>
            <a:lstStyle/>
            <a:p>
              <a:endParaRPr lang="id-ID" dirty="0"/>
            </a:p>
          </p:txBody>
        </p:sp>
        <p:sp>
          <p:nvSpPr>
            <p:cNvPr id="7" name="TextBox 4">
              <a:extLst>
                <a:ext uri="{FF2B5EF4-FFF2-40B4-BE49-F238E27FC236}">
                  <a16:creationId xmlns:a16="http://schemas.microsoft.com/office/drawing/2014/main" id="{050ECE63-EB5C-A864-5C00-76E50A279F99}"/>
                </a:ext>
              </a:extLst>
            </p:cNvPr>
            <p:cNvSpPr txBox="1"/>
            <p:nvPr/>
          </p:nvSpPr>
          <p:spPr>
            <a:xfrm>
              <a:off x="0" y="-38100"/>
              <a:ext cx="4530326" cy="2431955"/>
            </a:xfrm>
            <a:prstGeom prst="rect">
              <a:avLst/>
            </a:prstGeom>
          </p:spPr>
          <p:txBody>
            <a:bodyPr lIns="50800" tIns="50800" rIns="50800" bIns="50800" rtlCol="0" anchor="ctr"/>
            <a:lstStyle/>
            <a:p>
              <a:pPr algn="ctr">
                <a:lnSpc>
                  <a:spcPts val="2659"/>
                </a:lnSpc>
                <a:spcBef>
                  <a:spcPct val="0"/>
                </a:spcBef>
              </a:pPr>
              <a:endParaRPr lang="id-ID" dirty="0"/>
            </a:p>
          </p:txBody>
        </p:sp>
      </p:grpSp>
      <p:sp>
        <p:nvSpPr>
          <p:cNvPr id="21" name="标题 20">
            <a:extLst>
              <a:ext uri="{FF2B5EF4-FFF2-40B4-BE49-F238E27FC236}">
                <a16:creationId xmlns:a16="http://schemas.microsoft.com/office/drawing/2014/main" id="{135A7340-F836-13CB-9A91-983F06B6E3D9}"/>
              </a:ext>
            </a:extLst>
          </p:cNvPr>
          <p:cNvSpPr>
            <a:spLocks noGrp="1"/>
          </p:cNvSpPr>
          <p:nvPr>
            <p:ph type="title" idx="4294967295"/>
          </p:nvPr>
        </p:nvSpPr>
        <p:spPr>
          <a:xfrm>
            <a:off x="1066800" y="1638300"/>
            <a:ext cx="14249400" cy="580391"/>
          </a:xfrm>
        </p:spPr>
        <p:txBody>
          <a:bodyPr>
            <a:noAutofit/>
          </a:bodyPr>
          <a:lstStyle/>
          <a:p>
            <a:r>
              <a:rPr lang="en-GB" sz="7000" dirty="0" err="1">
                <a:solidFill>
                  <a:srgbClr val="1C2143"/>
                </a:solidFill>
                <a:latin typeface="Open Sans Bold"/>
              </a:rPr>
              <a:t>Pengertian</a:t>
            </a:r>
            <a:r>
              <a:rPr lang="en-GB" sz="7000" dirty="0">
                <a:solidFill>
                  <a:srgbClr val="1C2143"/>
                </a:solidFill>
                <a:latin typeface="Open Sans Bold"/>
              </a:rPr>
              <a:t> </a:t>
            </a:r>
            <a:r>
              <a:rPr lang="en-GB" sz="7000" dirty="0" err="1">
                <a:solidFill>
                  <a:srgbClr val="1C2143"/>
                </a:solidFill>
                <a:latin typeface="Open Sans Bold"/>
              </a:rPr>
              <a:t>Aplikasi</a:t>
            </a:r>
            <a:r>
              <a:rPr lang="en-GB" sz="7000" dirty="0">
                <a:solidFill>
                  <a:srgbClr val="1C2143"/>
                </a:solidFill>
                <a:latin typeface="Open Sans Bold"/>
              </a:rPr>
              <a:t> </a:t>
            </a:r>
            <a:r>
              <a:rPr lang="en-GB" sz="7000" dirty="0" err="1">
                <a:solidFill>
                  <a:srgbClr val="1C2143"/>
                </a:solidFill>
                <a:latin typeface="Open Sans Bold"/>
              </a:rPr>
              <a:t>Kalkulator</a:t>
            </a:r>
            <a:r>
              <a:rPr lang="id-ID" sz="7000" dirty="0">
                <a:solidFill>
                  <a:srgbClr val="1C2143"/>
                </a:solidFill>
                <a:latin typeface="Open Sans Bold"/>
              </a:rPr>
              <a:t/>
            </a:r>
            <a:br>
              <a:rPr lang="id-ID" sz="7000" dirty="0">
                <a:solidFill>
                  <a:srgbClr val="1C2143"/>
                </a:solidFill>
                <a:latin typeface="Open Sans Bold"/>
              </a:rPr>
            </a:br>
            <a:endParaRPr lang="id-ID" sz="7000" dirty="0"/>
          </a:p>
        </p:txBody>
      </p:sp>
      <p:sp>
        <p:nvSpPr>
          <p:cNvPr id="22" name="TextBox 11">
            <a:extLst>
              <a:ext uri="{FF2B5EF4-FFF2-40B4-BE49-F238E27FC236}">
                <a16:creationId xmlns:a16="http://schemas.microsoft.com/office/drawing/2014/main" id="{E203AA5A-54F7-4E2B-C73B-C52FB4E2A8E6}"/>
              </a:ext>
            </a:extLst>
          </p:cNvPr>
          <p:cNvSpPr txBox="1"/>
          <p:nvPr/>
        </p:nvSpPr>
        <p:spPr>
          <a:xfrm>
            <a:off x="1295400" y="2781300"/>
            <a:ext cx="15316200" cy="3077766"/>
          </a:xfrm>
          <a:prstGeom prst="rect">
            <a:avLst/>
          </a:prstGeom>
        </p:spPr>
        <p:txBody>
          <a:bodyPr wrap="square" lIns="0" tIns="0" rIns="0" bIns="0" rtlCol="0" anchor="t">
            <a:spAutoFit/>
          </a:bodyPr>
          <a:lstStyle/>
          <a:p>
            <a:pPr marL="0" lvl="0" indent="0">
              <a:lnSpc>
                <a:spcPts val="4759"/>
              </a:lnSpc>
            </a:pPr>
            <a:r>
              <a:rPr lang="id-ID" sz="4000" b="1" dirty="0">
                <a:solidFill>
                  <a:srgbClr val="1C2143"/>
                </a:solidFill>
                <a:latin typeface="Helvetica World"/>
              </a:rPr>
              <a:t>Kalkulator </a:t>
            </a:r>
            <a:r>
              <a:rPr lang="id-ID" sz="4000" dirty="0">
                <a:solidFill>
                  <a:srgbClr val="1C2143"/>
                </a:solidFill>
                <a:latin typeface="Helvetica World"/>
              </a:rPr>
              <a:t>adalah sebuah mesin hitung yang berfungsi untuk mempermudah User atau Pengguna dalam menghitung atau mengesekusi sebuah nilai atau bilangan yang ingin dioperasikan dengan menggunakan operator aritmatika berupa Tambah, Kurang, Kali, dan Bagi.</a:t>
            </a:r>
            <a:endParaRPr lang="id-ID" sz="4000" b="1" dirty="0">
              <a:solidFill>
                <a:srgbClr val="1C2143"/>
              </a:solidFill>
              <a:latin typeface="Helvetica World"/>
            </a:endParaRPr>
          </a:p>
        </p:txBody>
      </p:sp>
      <p:sp>
        <p:nvSpPr>
          <p:cNvPr id="23" name="TextBox 11">
            <a:extLst>
              <a:ext uri="{FF2B5EF4-FFF2-40B4-BE49-F238E27FC236}">
                <a16:creationId xmlns:a16="http://schemas.microsoft.com/office/drawing/2014/main" id="{DA834EB9-93D6-AFA2-2225-1B04B095318E}"/>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28474"/>
        </a:solidFill>
        <a:effectLst/>
      </p:bgPr>
    </p:bg>
    <p:spTree>
      <p:nvGrpSpPr>
        <p:cNvPr id="1" name=""/>
        <p:cNvGrpSpPr/>
        <p:nvPr/>
      </p:nvGrpSpPr>
      <p:grpSpPr>
        <a:xfrm>
          <a:off x="0" y="0"/>
          <a:ext cx="0" cy="0"/>
          <a:chOff x="0" y="0"/>
          <a:chExt cx="0" cy="0"/>
        </a:xfrm>
      </p:grpSpPr>
      <p:grpSp>
        <p:nvGrpSpPr>
          <p:cNvPr id="24" name="Group 2">
            <a:extLst>
              <a:ext uri="{FF2B5EF4-FFF2-40B4-BE49-F238E27FC236}">
                <a16:creationId xmlns:a16="http://schemas.microsoft.com/office/drawing/2014/main" id="{D381B548-B0BD-B1C0-2672-13443CE53F17}"/>
              </a:ext>
            </a:extLst>
          </p:cNvPr>
          <p:cNvGrpSpPr/>
          <p:nvPr/>
        </p:nvGrpSpPr>
        <p:grpSpPr>
          <a:xfrm>
            <a:off x="543460" y="598916"/>
            <a:ext cx="17201080" cy="9089168"/>
            <a:chOff x="0" y="0"/>
            <a:chExt cx="4530326" cy="2393855"/>
          </a:xfrm>
        </p:grpSpPr>
        <p:sp>
          <p:nvSpPr>
            <p:cNvPr id="25" name="Freeform 3">
              <a:extLst>
                <a:ext uri="{FF2B5EF4-FFF2-40B4-BE49-F238E27FC236}">
                  <a16:creationId xmlns:a16="http://schemas.microsoft.com/office/drawing/2014/main" id="{D4172FC1-AADE-7516-C4FB-0271EC7EE044}"/>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p:spPr>
          <p:txBody>
            <a:bodyPr/>
            <a:lstStyle/>
            <a:p>
              <a:endParaRPr lang="id-ID" dirty="0"/>
            </a:p>
          </p:txBody>
        </p:sp>
        <p:sp>
          <p:nvSpPr>
            <p:cNvPr id="26" name="TextBox 4">
              <a:extLst>
                <a:ext uri="{FF2B5EF4-FFF2-40B4-BE49-F238E27FC236}">
                  <a16:creationId xmlns:a16="http://schemas.microsoft.com/office/drawing/2014/main" id="{940A963A-1FCD-6FF1-6318-F1990AAD331E}"/>
                </a:ext>
              </a:extLst>
            </p:cNvPr>
            <p:cNvSpPr txBox="1"/>
            <p:nvPr/>
          </p:nvSpPr>
          <p:spPr>
            <a:xfrm>
              <a:off x="0" y="-38100"/>
              <a:ext cx="4530326" cy="2431955"/>
            </a:xfrm>
            <a:prstGeom prst="rect">
              <a:avLst/>
            </a:prstGeom>
          </p:spPr>
          <p:txBody>
            <a:bodyPr lIns="50800" tIns="50800" rIns="50800" bIns="50800" rtlCol="0" anchor="ctr"/>
            <a:lstStyle/>
            <a:p>
              <a:pPr algn="ctr">
                <a:lnSpc>
                  <a:spcPts val="2659"/>
                </a:lnSpc>
                <a:spcBef>
                  <a:spcPct val="0"/>
                </a:spcBef>
              </a:pPr>
              <a:endParaRPr lang="id-ID" dirty="0"/>
            </a:p>
          </p:txBody>
        </p:sp>
      </p:grpSp>
      <p:sp>
        <p:nvSpPr>
          <p:cNvPr id="6" name="标题 20">
            <a:extLst>
              <a:ext uri="{FF2B5EF4-FFF2-40B4-BE49-F238E27FC236}">
                <a16:creationId xmlns:a16="http://schemas.microsoft.com/office/drawing/2014/main" id="{89AEA7D9-F6B6-2D14-61F9-72C547A12291}"/>
              </a:ext>
            </a:extLst>
          </p:cNvPr>
          <p:cNvSpPr txBox="1">
            <a:spLocks/>
          </p:cNvSpPr>
          <p:nvPr/>
        </p:nvSpPr>
        <p:spPr>
          <a:xfrm>
            <a:off x="886362" y="1228933"/>
            <a:ext cx="15725238" cy="4611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7000" dirty="0" err="1">
                <a:solidFill>
                  <a:srgbClr val="1C2143"/>
                </a:solidFill>
                <a:latin typeface="Open Sans Bold"/>
              </a:rPr>
              <a:t>Tujuan</a:t>
            </a:r>
            <a:r>
              <a:rPr lang="en-GB" sz="7000" dirty="0">
                <a:solidFill>
                  <a:srgbClr val="1C2143"/>
                </a:solidFill>
                <a:latin typeface="Open Sans Bold"/>
              </a:rPr>
              <a:t> </a:t>
            </a:r>
            <a:r>
              <a:rPr lang="en-GB" sz="7000" dirty="0" err="1">
                <a:solidFill>
                  <a:srgbClr val="1C2143"/>
                </a:solidFill>
                <a:latin typeface="Open Sans Bold"/>
              </a:rPr>
              <a:t>Aplikasi</a:t>
            </a:r>
            <a:r>
              <a:rPr lang="en-GB" sz="7000" dirty="0">
                <a:solidFill>
                  <a:srgbClr val="1C2143"/>
                </a:solidFill>
                <a:latin typeface="Open Sans Bold"/>
              </a:rPr>
              <a:t> </a:t>
            </a:r>
            <a:r>
              <a:rPr lang="en-GB" sz="7000" dirty="0" err="1">
                <a:solidFill>
                  <a:srgbClr val="1C2143"/>
                </a:solidFill>
                <a:latin typeface="Open Sans Bold"/>
              </a:rPr>
              <a:t>Kalkulator</a:t>
            </a:r>
            <a:r>
              <a:rPr lang="en-GB" sz="7000" dirty="0">
                <a:solidFill>
                  <a:srgbClr val="1C2143"/>
                </a:solidFill>
                <a:latin typeface="Open Sans Bold"/>
              </a:rPr>
              <a:t> di buat</a:t>
            </a:r>
            <a:endParaRPr lang="id-ID" sz="7000" dirty="0"/>
          </a:p>
        </p:txBody>
      </p:sp>
      <p:sp>
        <p:nvSpPr>
          <p:cNvPr id="7" name="TextBox 11">
            <a:extLst>
              <a:ext uri="{FF2B5EF4-FFF2-40B4-BE49-F238E27FC236}">
                <a16:creationId xmlns:a16="http://schemas.microsoft.com/office/drawing/2014/main" id="{57DC1F34-9D3F-481B-8B5C-308129D1DCC1}"/>
              </a:ext>
            </a:extLst>
          </p:cNvPr>
          <p:cNvSpPr txBox="1"/>
          <p:nvPr/>
        </p:nvSpPr>
        <p:spPr>
          <a:xfrm>
            <a:off x="1295400" y="2781300"/>
            <a:ext cx="15316200" cy="2462213"/>
          </a:xfrm>
          <a:prstGeom prst="rect">
            <a:avLst/>
          </a:prstGeom>
        </p:spPr>
        <p:txBody>
          <a:bodyPr wrap="square" lIns="0" tIns="0" rIns="0" bIns="0" rtlCol="0" anchor="t">
            <a:spAutoFit/>
          </a:bodyPr>
          <a:lstStyle/>
          <a:p>
            <a:pPr lvl="0">
              <a:lnSpc>
                <a:spcPts val="4759"/>
              </a:lnSpc>
            </a:pPr>
            <a:r>
              <a:rPr lang="en-GB" sz="4000" b="1" dirty="0" err="1">
                <a:solidFill>
                  <a:srgbClr val="1C2143"/>
                </a:solidFill>
                <a:latin typeface="Helvetica World"/>
              </a:rPr>
              <a:t>Tujuan</a:t>
            </a:r>
            <a:r>
              <a:rPr lang="en-GB" sz="4000" b="1" dirty="0">
                <a:solidFill>
                  <a:srgbClr val="1C2143"/>
                </a:solidFill>
                <a:latin typeface="Helvetica World"/>
              </a:rPr>
              <a:t> </a:t>
            </a:r>
            <a:r>
              <a:rPr lang="en-GB" sz="4000" b="1" dirty="0" err="1">
                <a:solidFill>
                  <a:srgbClr val="1C2143"/>
                </a:solidFill>
                <a:latin typeface="Helvetica World"/>
              </a:rPr>
              <a:t>dibuatnya</a:t>
            </a:r>
            <a:r>
              <a:rPr lang="en-GB" sz="4000" b="1" dirty="0">
                <a:solidFill>
                  <a:srgbClr val="1C2143"/>
                </a:solidFill>
                <a:latin typeface="Helvetica World"/>
              </a:rPr>
              <a:t> </a:t>
            </a:r>
            <a:r>
              <a:rPr lang="en-GB" sz="4000" b="1" dirty="0" err="1">
                <a:solidFill>
                  <a:srgbClr val="1C2143"/>
                </a:solidFill>
                <a:latin typeface="Helvetica World"/>
              </a:rPr>
              <a:t>Aplikasi</a:t>
            </a:r>
            <a:r>
              <a:rPr lang="en-GB" sz="4000" b="1" dirty="0">
                <a:solidFill>
                  <a:srgbClr val="1C2143"/>
                </a:solidFill>
                <a:latin typeface="Helvetica World"/>
              </a:rPr>
              <a:t> </a:t>
            </a:r>
            <a:r>
              <a:rPr lang="en-GB" sz="4000" b="1" dirty="0" err="1">
                <a:solidFill>
                  <a:srgbClr val="1C2143"/>
                </a:solidFill>
                <a:latin typeface="Helvetica World"/>
              </a:rPr>
              <a:t>Kalkulator</a:t>
            </a:r>
            <a:r>
              <a:rPr lang="en-GB" sz="4000" b="1" dirty="0">
                <a:solidFill>
                  <a:srgbClr val="1C2143"/>
                </a:solidFill>
                <a:latin typeface="Helvetica World"/>
              </a:rPr>
              <a:t> </a:t>
            </a:r>
            <a:r>
              <a:rPr lang="en-GB" sz="4000" dirty="0" err="1">
                <a:solidFill>
                  <a:srgbClr val="1C2143"/>
                </a:solidFill>
                <a:latin typeface="Helvetica World"/>
              </a:rPr>
              <a:t>adalah</a:t>
            </a:r>
            <a:r>
              <a:rPr lang="en-GB" sz="4000" dirty="0">
                <a:solidFill>
                  <a:srgbClr val="1C2143"/>
                </a:solidFill>
                <a:latin typeface="Helvetica World"/>
              </a:rPr>
              <a:t> </a:t>
            </a:r>
            <a:r>
              <a:rPr lang="en-GB" sz="4000" dirty="0" err="1">
                <a:solidFill>
                  <a:srgbClr val="1C2143"/>
                </a:solidFill>
                <a:latin typeface="Helvetica World"/>
              </a:rPr>
              <a:t>untuk</a:t>
            </a:r>
            <a:r>
              <a:rPr lang="en-GB" sz="4000" dirty="0">
                <a:solidFill>
                  <a:srgbClr val="1C2143"/>
                </a:solidFill>
                <a:latin typeface="Helvetica World"/>
              </a:rPr>
              <a:t> </a:t>
            </a:r>
            <a:r>
              <a:rPr lang="en-GB" sz="4000" dirty="0" err="1">
                <a:solidFill>
                  <a:srgbClr val="1C2143"/>
                </a:solidFill>
                <a:latin typeface="Helvetica World"/>
              </a:rPr>
              <a:t>mempermudah</a:t>
            </a:r>
            <a:r>
              <a:rPr lang="en-GB" sz="4000" dirty="0">
                <a:solidFill>
                  <a:srgbClr val="1C2143"/>
                </a:solidFill>
                <a:latin typeface="Helvetica World"/>
              </a:rPr>
              <a:t> User </a:t>
            </a:r>
            <a:r>
              <a:rPr lang="en-GB" sz="4000" dirty="0" err="1">
                <a:solidFill>
                  <a:srgbClr val="1C2143"/>
                </a:solidFill>
                <a:latin typeface="Helvetica World"/>
              </a:rPr>
              <a:t>atau</a:t>
            </a:r>
            <a:r>
              <a:rPr lang="en-GB" sz="4000" dirty="0">
                <a:solidFill>
                  <a:srgbClr val="1C2143"/>
                </a:solidFill>
                <a:latin typeface="Helvetica World"/>
              </a:rPr>
              <a:t> </a:t>
            </a:r>
            <a:r>
              <a:rPr lang="en-GB" sz="4000" dirty="0" err="1">
                <a:solidFill>
                  <a:srgbClr val="1C2143"/>
                </a:solidFill>
                <a:latin typeface="Helvetica World"/>
              </a:rPr>
              <a:t>Pengguna</a:t>
            </a:r>
            <a:r>
              <a:rPr lang="en-GB" sz="4000" dirty="0">
                <a:solidFill>
                  <a:srgbClr val="1C2143"/>
                </a:solidFill>
                <a:latin typeface="Helvetica World"/>
              </a:rPr>
              <a:t> </a:t>
            </a:r>
            <a:r>
              <a:rPr lang="en-GB" sz="4000" dirty="0" err="1">
                <a:solidFill>
                  <a:srgbClr val="1C2143"/>
                </a:solidFill>
                <a:latin typeface="Helvetica World"/>
              </a:rPr>
              <a:t>dalam</a:t>
            </a:r>
            <a:r>
              <a:rPr lang="en-GB" sz="4000" dirty="0">
                <a:solidFill>
                  <a:srgbClr val="1C2143"/>
                </a:solidFill>
                <a:latin typeface="Helvetica World"/>
              </a:rPr>
              <a:t> </a:t>
            </a:r>
            <a:r>
              <a:rPr lang="id-ID" sz="4000" dirty="0">
                <a:solidFill>
                  <a:srgbClr val="1C2143"/>
                </a:solidFill>
                <a:latin typeface="Helvetica World"/>
              </a:rPr>
              <a:t>menghitung atau mengesekusi sebuah nilai atau bilangan yang ingin dioperasikan dengan menggunakan operator aritmatika berupa Tambah, Kurang, Kali, dan Bagi.</a:t>
            </a:r>
            <a:endParaRPr lang="id-ID" sz="4000" b="1" dirty="0">
              <a:solidFill>
                <a:srgbClr val="1C2143"/>
              </a:solidFill>
              <a:latin typeface="Helvetica World"/>
            </a:endParaRPr>
          </a:p>
        </p:txBody>
      </p:sp>
      <p:sp>
        <p:nvSpPr>
          <p:cNvPr id="20" name="TextBox 11">
            <a:extLst>
              <a:ext uri="{FF2B5EF4-FFF2-40B4-BE49-F238E27FC236}">
                <a16:creationId xmlns:a16="http://schemas.microsoft.com/office/drawing/2014/main" id="{5CCBBE98-CD3F-C061-E6B3-C9A60EF8AFF7}"/>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54F291-2478-C0C0-04C7-CA93EFFE2FCC}"/>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Freeform 3">
            <a:extLst>
              <a:ext uri="{FF2B5EF4-FFF2-40B4-BE49-F238E27FC236}">
                <a16:creationId xmlns:a16="http://schemas.microsoft.com/office/drawing/2014/main" id="{4260B016-7780-1CA3-A5FE-8DE795FB5561}"/>
              </a:ext>
            </a:extLst>
          </p:cNvPr>
          <p:cNvSpPr/>
          <p:nvPr/>
        </p:nvSpPr>
        <p:spPr>
          <a:xfrm>
            <a:off x="543462" y="598916"/>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grpSp>
        <p:nvGrpSpPr>
          <p:cNvPr id="13" name="Group 2">
            <a:extLst>
              <a:ext uri="{FF2B5EF4-FFF2-40B4-BE49-F238E27FC236}">
                <a16:creationId xmlns:a16="http://schemas.microsoft.com/office/drawing/2014/main" id="{B09462A6-6343-D1A4-0957-C5CE59B4DA62}"/>
              </a:ext>
            </a:extLst>
          </p:cNvPr>
          <p:cNvGrpSpPr/>
          <p:nvPr/>
        </p:nvGrpSpPr>
        <p:grpSpPr>
          <a:xfrm>
            <a:off x="5791200" y="3078658"/>
            <a:ext cx="6553200" cy="6179641"/>
            <a:chOff x="0" y="0"/>
            <a:chExt cx="4530326" cy="2393855"/>
          </a:xfrm>
          <a:solidFill>
            <a:schemeClr val="tx2">
              <a:lumMod val="20000"/>
              <a:lumOff val="80000"/>
            </a:schemeClr>
          </a:solidFill>
        </p:grpSpPr>
        <p:sp>
          <p:nvSpPr>
            <p:cNvPr id="14" name="Freeform 3">
              <a:extLst>
                <a:ext uri="{FF2B5EF4-FFF2-40B4-BE49-F238E27FC236}">
                  <a16:creationId xmlns:a16="http://schemas.microsoft.com/office/drawing/2014/main" id="{3C6801FE-194B-79CA-7C84-8E711FF6823D}"/>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15" name="TextBox 4">
              <a:extLst>
                <a:ext uri="{FF2B5EF4-FFF2-40B4-BE49-F238E27FC236}">
                  <a16:creationId xmlns:a16="http://schemas.microsoft.com/office/drawing/2014/main" id="{9E177C8D-F4FB-BE5F-A0D2-62D4BECB08B5}"/>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5" name="文本框 4">
            <a:extLst>
              <a:ext uri="{FF2B5EF4-FFF2-40B4-BE49-F238E27FC236}">
                <a16:creationId xmlns:a16="http://schemas.microsoft.com/office/drawing/2014/main" id="{EDCDADC0-BF49-96B9-5B68-F7AB99490FAB}"/>
              </a:ext>
            </a:extLst>
          </p:cNvPr>
          <p:cNvSpPr txBox="1"/>
          <p:nvPr/>
        </p:nvSpPr>
        <p:spPr>
          <a:xfrm>
            <a:off x="12697361" y="3993059"/>
            <a:ext cx="4419600" cy="769441"/>
          </a:xfrm>
          <a:prstGeom prst="rect">
            <a:avLst/>
          </a:prstGeom>
          <a:solidFill>
            <a:schemeClr val="accent2">
              <a:lumMod val="40000"/>
              <a:lumOff val="60000"/>
            </a:schemeClr>
          </a:solidFill>
          <a:ln>
            <a:solidFill>
              <a:schemeClr val="tx1"/>
            </a:solidFill>
          </a:ln>
        </p:spPr>
        <p:txBody>
          <a:bodyPr wrap="square" rtlCol="0">
            <a:spAutoFit/>
          </a:bodyPr>
          <a:lstStyle/>
          <a:p>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Sebagai title atau judul sebuah menu utama.</a:t>
            </a:r>
          </a:p>
        </p:txBody>
      </p:sp>
      <p:sp>
        <p:nvSpPr>
          <p:cNvPr id="6" name="文本框 5">
            <a:extLst>
              <a:ext uri="{FF2B5EF4-FFF2-40B4-BE49-F238E27FC236}">
                <a16:creationId xmlns:a16="http://schemas.microsoft.com/office/drawing/2014/main" id="{576BE6DC-CD84-93D6-77EB-CDDAC4F9D5F5}"/>
              </a:ext>
            </a:extLst>
          </p:cNvPr>
          <p:cNvSpPr txBox="1"/>
          <p:nvPr/>
        </p:nvSpPr>
        <p:spPr>
          <a:xfrm>
            <a:off x="1066800" y="5864304"/>
            <a:ext cx="4419600" cy="1107996"/>
          </a:xfrm>
          <a:prstGeom prst="rect">
            <a:avLst/>
          </a:prstGeom>
          <a:solidFill>
            <a:schemeClr val="accent4">
              <a:lumMod val="40000"/>
              <a:lumOff val="60000"/>
            </a:schemeClr>
          </a:solidFill>
          <a:ln>
            <a:solidFill>
              <a:schemeClr val="tx1"/>
            </a:solidFill>
          </a:ln>
        </p:spPr>
        <p:txBody>
          <a:bodyPr wrap="square" rtlCol="0">
            <a:spAutoFit/>
          </a:bodyPr>
          <a:lstStyle/>
          <a:p>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Tombol yang berfungsi untuk menuju ke halaman about atau keterangan (</a:t>
            </a:r>
            <a:r>
              <a:rPr lang="id-ID" sz="2200" i="1" dirty="0">
                <a:latin typeface="Helvetica World" panose="020B0600070205080204" pitchFamily="34" charset="-128"/>
                <a:ea typeface="Helvetica World" panose="020B0600070205080204" pitchFamily="34" charset="-128"/>
                <a:cs typeface="Helvetica World" panose="020B0600070205080204" pitchFamily="34" charset="-128"/>
              </a:rPr>
              <a:t>about.html</a:t>
            </a:r>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a:t>
            </a:r>
          </a:p>
        </p:txBody>
      </p:sp>
      <p:sp>
        <p:nvSpPr>
          <p:cNvPr id="7" name="文本框 6">
            <a:extLst>
              <a:ext uri="{FF2B5EF4-FFF2-40B4-BE49-F238E27FC236}">
                <a16:creationId xmlns:a16="http://schemas.microsoft.com/office/drawing/2014/main" id="{5897AE22-1341-DDE0-1C4C-7C57B9C89499}"/>
              </a:ext>
            </a:extLst>
          </p:cNvPr>
          <p:cNvSpPr txBox="1"/>
          <p:nvPr/>
        </p:nvSpPr>
        <p:spPr>
          <a:xfrm>
            <a:off x="1066800" y="7740782"/>
            <a:ext cx="4419600" cy="769441"/>
          </a:xfrm>
          <a:prstGeom prst="rect">
            <a:avLst/>
          </a:prstGeom>
          <a:solidFill>
            <a:schemeClr val="accent4">
              <a:lumMod val="40000"/>
              <a:lumOff val="60000"/>
            </a:schemeClr>
          </a:solidFill>
          <a:ln>
            <a:solidFill>
              <a:schemeClr val="tx1"/>
            </a:solidFill>
          </a:ln>
        </p:spPr>
        <p:txBody>
          <a:bodyPr wrap="square" rtlCol="0">
            <a:spAutoFit/>
          </a:bodyPr>
          <a:lstStyle/>
          <a:p>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Sebagai</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tanda</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hak</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milik</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atau</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cipta</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dari</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GB" sz="2200" dirty="0" err="1">
                <a:latin typeface="Helvetica World" panose="020B0600070205080204" pitchFamily="34" charset="-128"/>
                <a:ea typeface="Helvetica World" panose="020B0600070205080204" pitchFamily="34" charset="-128"/>
                <a:cs typeface="Helvetica World" panose="020B0600070205080204" pitchFamily="34" charset="-128"/>
              </a:rPr>
              <a:t>Rustan</a:t>
            </a:r>
            <a:r>
              <a:rPr lang="en-GB" sz="2200" dirty="0">
                <a:latin typeface="Helvetica World" panose="020B0600070205080204" pitchFamily="34" charset="-128"/>
                <a:ea typeface="Helvetica World" panose="020B0600070205080204" pitchFamily="34" charset="-128"/>
                <a:cs typeface="Helvetica World" panose="020B0600070205080204" pitchFamily="34" charset="-128"/>
              </a:rPr>
              <a:t> 2024.</a:t>
            </a:r>
            <a:endParaRPr lang="id-ID" sz="22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8" name="文本框 7">
            <a:extLst>
              <a:ext uri="{FF2B5EF4-FFF2-40B4-BE49-F238E27FC236}">
                <a16:creationId xmlns:a16="http://schemas.microsoft.com/office/drawing/2014/main" id="{9B533AB2-53EB-EEAD-E328-0040AFBC3D7F}"/>
              </a:ext>
            </a:extLst>
          </p:cNvPr>
          <p:cNvSpPr txBox="1"/>
          <p:nvPr/>
        </p:nvSpPr>
        <p:spPr>
          <a:xfrm>
            <a:off x="1066800" y="3140441"/>
            <a:ext cx="4419600" cy="1107996"/>
          </a:xfrm>
          <a:prstGeom prst="rect">
            <a:avLst/>
          </a:prstGeom>
          <a:solidFill>
            <a:schemeClr val="accent4">
              <a:lumMod val="40000"/>
              <a:lumOff val="60000"/>
            </a:schemeClr>
          </a:solidFill>
          <a:ln>
            <a:solidFill>
              <a:schemeClr val="tx1"/>
            </a:solidFill>
          </a:ln>
        </p:spPr>
        <p:txBody>
          <a:bodyPr wrap="square" rtlCol="0">
            <a:spAutoFit/>
          </a:bodyPr>
          <a:lstStyle/>
          <a:p>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Tulisan bergerak atau marquee yang menunjukkan </a:t>
            </a:r>
            <a:r>
              <a:rPr lang="id-ID" sz="2200" i="1" dirty="0" smtClean="0">
                <a:latin typeface="Helvetica World" panose="020B0600070205080204" pitchFamily="34" charset="-128"/>
                <a:ea typeface="Helvetica World" panose="020B0600070205080204" pitchFamily="34" charset="-128"/>
                <a:cs typeface="Helvetica World" panose="020B0600070205080204" pitchFamily="34" charset="-128"/>
              </a:rPr>
              <a:t>Selamat datang Menu Utama</a:t>
            </a:r>
            <a:r>
              <a:rPr lang="id-ID" sz="2200" dirty="0" smtClean="0">
                <a:latin typeface="Helvetica World" panose="020B0600070205080204" pitchFamily="34" charset="-128"/>
                <a:ea typeface="Helvetica World" panose="020B0600070205080204" pitchFamily="34" charset="-128"/>
                <a:cs typeface="Helvetica World" panose="020B0600070205080204" pitchFamily="34" charset="-128"/>
              </a:rPr>
              <a:t>.</a:t>
            </a:r>
            <a:endParaRPr lang="id-ID" sz="22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0" name="文本框 9">
            <a:extLst>
              <a:ext uri="{FF2B5EF4-FFF2-40B4-BE49-F238E27FC236}">
                <a16:creationId xmlns:a16="http://schemas.microsoft.com/office/drawing/2014/main" id="{56ADF19E-EC08-56F0-6BCA-2516C38CAA3E}"/>
              </a:ext>
            </a:extLst>
          </p:cNvPr>
          <p:cNvSpPr txBox="1"/>
          <p:nvPr/>
        </p:nvSpPr>
        <p:spPr>
          <a:xfrm>
            <a:off x="12721336" y="5102304"/>
            <a:ext cx="4419600" cy="1107996"/>
          </a:xfrm>
          <a:prstGeom prst="rect">
            <a:avLst/>
          </a:prstGeom>
          <a:solidFill>
            <a:schemeClr val="accent2">
              <a:lumMod val="40000"/>
              <a:lumOff val="60000"/>
            </a:schemeClr>
          </a:solidFill>
          <a:ln>
            <a:solidFill>
              <a:schemeClr val="tx1"/>
            </a:solidFill>
          </a:ln>
        </p:spPr>
        <p:txBody>
          <a:bodyPr wrap="square" rtlCol="0">
            <a:spAutoFit/>
          </a:bodyPr>
          <a:lstStyle/>
          <a:p>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Tombol yang berfungsi untuk menuju ke halaman kalkulator sederhana </a:t>
            </a:r>
            <a:r>
              <a:rPr lang="id-ID" sz="2200" dirty="0" smtClean="0">
                <a:latin typeface="Helvetica World" panose="020B0600070205080204" pitchFamily="34" charset="-128"/>
                <a:ea typeface="Helvetica World" panose="020B0600070205080204" pitchFamily="34" charset="-128"/>
                <a:cs typeface="Helvetica World" panose="020B0600070205080204" pitchFamily="34" charset="-128"/>
              </a:rPr>
              <a:t>(</a:t>
            </a:r>
            <a:r>
              <a:rPr lang="id-ID" sz="2200" i="1" dirty="0" smtClean="0">
                <a:latin typeface="Helvetica World" panose="020B0600070205080204" pitchFamily="34" charset="-128"/>
                <a:ea typeface="Helvetica World" panose="020B0600070205080204" pitchFamily="34" charset="-128"/>
                <a:cs typeface="Helvetica World" panose="020B0600070205080204" pitchFamily="34" charset="-128"/>
              </a:rPr>
              <a:t>index</a:t>
            </a:r>
            <a:r>
              <a:rPr lang="id-ID" sz="2200" i="1" dirty="0" smtClean="0">
                <a:latin typeface="Helvetica World" panose="020B0600070205080204" pitchFamily="34" charset="-128"/>
                <a:ea typeface="Helvetica World" panose="020B0600070205080204" pitchFamily="34" charset="-128"/>
                <a:cs typeface="Helvetica World" panose="020B0600070205080204" pitchFamily="34" charset="-128"/>
              </a:rPr>
              <a:t>.php</a:t>
            </a:r>
            <a:r>
              <a:rPr lang="id-ID" sz="2200" dirty="0">
                <a:latin typeface="Helvetica World" panose="020B0600070205080204" pitchFamily="34" charset="-128"/>
                <a:ea typeface="Helvetica World" panose="020B0600070205080204" pitchFamily="34" charset="-128"/>
                <a:cs typeface="Helvetica World" panose="020B0600070205080204" pitchFamily="34" charset="-128"/>
              </a:rPr>
              <a:t>).</a:t>
            </a:r>
          </a:p>
        </p:txBody>
      </p:sp>
      <p:sp>
        <p:nvSpPr>
          <p:cNvPr id="12" name="TextBox 11">
            <a:extLst>
              <a:ext uri="{FF2B5EF4-FFF2-40B4-BE49-F238E27FC236}">
                <a16:creationId xmlns:a16="http://schemas.microsoft.com/office/drawing/2014/main" id="{1E415F7D-AE9A-6745-BE01-F24FFC8072B0}"/>
              </a:ext>
            </a:extLst>
          </p:cNvPr>
          <p:cNvSpPr txBox="1"/>
          <p:nvPr/>
        </p:nvSpPr>
        <p:spPr>
          <a:xfrm>
            <a:off x="1066799" y="2211859"/>
            <a:ext cx="4411851" cy="615553"/>
          </a:xfrm>
          <a:prstGeom prst="rect">
            <a:avLst/>
          </a:prstGeom>
        </p:spPr>
        <p:txBody>
          <a:bodyPr wrap="square" lIns="0" tIns="0" rIns="0" bIns="0" rtlCol="0" anchor="t">
            <a:spAutoFit/>
          </a:bodyPr>
          <a:lstStyle/>
          <a:p>
            <a:pPr marL="0" lvl="0" indent="0">
              <a:lnSpc>
                <a:spcPts val="4759"/>
              </a:lnSpc>
            </a:pPr>
            <a:r>
              <a:rPr lang="en-GB" sz="4000" b="1" dirty="0">
                <a:solidFill>
                  <a:schemeClr val="accent6">
                    <a:lumMod val="75000"/>
                  </a:schemeClr>
                </a:solidFill>
                <a:latin typeface="Helvetica World"/>
              </a:rPr>
              <a:t>#</a:t>
            </a:r>
            <a:r>
              <a:rPr lang="en-GB" sz="4000" dirty="0">
                <a:solidFill>
                  <a:schemeClr val="accent6">
                    <a:lumMod val="75000"/>
                  </a:schemeClr>
                </a:solidFill>
                <a:latin typeface="Helvetica World"/>
              </a:rPr>
              <a:t>File Menu Utama </a:t>
            </a:r>
            <a:endParaRPr lang="id-ID" sz="4000" dirty="0">
              <a:solidFill>
                <a:schemeClr val="accent6">
                  <a:lumMod val="75000"/>
                </a:schemeClr>
              </a:solidFill>
              <a:latin typeface="Helvetica World"/>
            </a:endParaRPr>
          </a:p>
        </p:txBody>
      </p:sp>
      <p:sp>
        <p:nvSpPr>
          <p:cNvPr id="16" name="箭头: 右 15">
            <a:extLst>
              <a:ext uri="{FF2B5EF4-FFF2-40B4-BE49-F238E27FC236}">
                <a16:creationId xmlns:a16="http://schemas.microsoft.com/office/drawing/2014/main" id="{ADEEE097-E979-9E01-8B5C-F9458FCDF086}"/>
              </a:ext>
            </a:extLst>
          </p:cNvPr>
          <p:cNvSpPr/>
          <p:nvPr/>
        </p:nvSpPr>
        <p:spPr>
          <a:xfrm>
            <a:off x="5512459" y="30861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17" name="箭头: 右 16">
            <a:extLst>
              <a:ext uri="{FF2B5EF4-FFF2-40B4-BE49-F238E27FC236}">
                <a16:creationId xmlns:a16="http://schemas.microsoft.com/office/drawing/2014/main" id="{A108AAEA-469E-F1F0-0F17-5200780D7B40}"/>
              </a:ext>
            </a:extLst>
          </p:cNvPr>
          <p:cNvSpPr/>
          <p:nvPr/>
        </p:nvSpPr>
        <p:spPr>
          <a:xfrm>
            <a:off x="5486400" y="64376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18" name="箭头: 右 17">
            <a:extLst>
              <a:ext uri="{FF2B5EF4-FFF2-40B4-BE49-F238E27FC236}">
                <a16:creationId xmlns:a16="http://schemas.microsoft.com/office/drawing/2014/main" id="{E3339095-BED7-CEB4-A116-8EA20DFFBED6}"/>
              </a:ext>
            </a:extLst>
          </p:cNvPr>
          <p:cNvSpPr/>
          <p:nvPr/>
        </p:nvSpPr>
        <p:spPr>
          <a:xfrm>
            <a:off x="5496462" y="791251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20" name="箭头: 右 19">
            <a:extLst>
              <a:ext uri="{FF2B5EF4-FFF2-40B4-BE49-F238E27FC236}">
                <a16:creationId xmlns:a16="http://schemas.microsoft.com/office/drawing/2014/main" id="{E63E4E56-0AE8-457E-FD45-8C7FF510EC7F}"/>
              </a:ext>
            </a:extLst>
          </p:cNvPr>
          <p:cNvSpPr/>
          <p:nvPr/>
        </p:nvSpPr>
        <p:spPr>
          <a:xfrm flipH="1">
            <a:off x="12151396" y="4363448"/>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21" name="箭头: 右 20">
            <a:extLst>
              <a:ext uri="{FF2B5EF4-FFF2-40B4-BE49-F238E27FC236}">
                <a16:creationId xmlns:a16="http://schemas.microsoft.com/office/drawing/2014/main" id="{10C4FB72-385D-EC6A-DD06-8D56E0D9C7E5}"/>
              </a:ext>
            </a:extLst>
          </p:cNvPr>
          <p:cNvSpPr/>
          <p:nvPr/>
        </p:nvSpPr>
        <p:spPr>
          <a:xfrm flipH="1">
            <a:off x="12190748" y="53708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a:p>
        </p:txBody>
      </p:sp>
      <p:sp>
        <p:nvSpPr>
          <p:cNvPr id="23" name="TextBox 11">
            <a:extLst>
              <a:ext uri="{FF2B5EF4-FFF2-40B4-BE49-F238E27FC236}">
                <a16:creationId xmlns:a16="http://schemas.microsoft.com/office/drawing/2014/main" id="{34E92691-7E0E-9C67-5E9B-D7CC0FD93A31}"/>
              </a:ext>
            </a:extLst>
          </p:cNvPr>
          <p:cNvSpPr txBox="1"/>
          <p:nvPr/>
        </p:nvSpPr>
        <p:spPr>
          <a:xfrm>
            <a:off x="14097000" y="9668509"/>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
        <p:nvSpPr>
          <p:cNvPr id="24" name="TextBox 9">
            <a:extLst>
              <a:ext uri="{FF2B5EF4-FFF2-40B4-BE49-F238E27FC236}">
                <a16:creationId xmlns:a16="http://schemas.microsoft.com/office/drawing/2014/main" id="{203277F0-8F06-5E57-4479-5E97A890D811}"/>
              </a:ext>
            </a:extLst>
          </p:cNvPr>
          <p:cNvSpPr txBox="1"/>
          <p:nvPr/>
        </p:nvSpPr>
        <p:spPr>
          <a:xfrm>
            <a:off x="972249" y="1045164"/>
            <a:ext cx="16743875" cy="1087734"/>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Komponen Aplikasi Kalkulator</a:t>
            </a:r>
          </a:p>
        </p:txBody>
      </p:sp>
      <p:pic>
        <p:nvPicPr>
          <p:cNvPr id="3" name="Picture 2"/>
          <p:cNvPicPr>
            <a:picLocks noChangeAspect="1"/>
          </p:cNvPicPr>
          <p:nvPr/>
        </p:nvPicPr>
        <p:blipFill>
          <a:blip r:embed="rId2"/>
          <a:stretch>
            <a:fillRect/>
          </a:stretch>
        </p:blipFill>
        <p:spPr>
          <a:xfrm>
            <a:off x="7141770" y="2969680"/>
            <a:ext cx="3852056" cy="633030"/>
          </a:xfrm>
          <a:prstGeom prst="rect">
            <a:avLst/>
          </a:prstGeom>
        </p:spPr>
      </p:pic>
      <p:pic>
        <p:nvPicPr>
          <p:cNvPr id="4" name="Picture 3"/>
          <p:cNvPicPr>
            <a:picLocks noChangeAspect="1"/>
          </p:cNvPicPr>
          <p:nvPr/>
        </p:nvPicPr>
        <p:blipFill>
          <a:blip r:embed="rId3"/>
          <a:stretch>
            <a:fillRect/>
          </a:stretch>
        </p:blipFill>
        <p:spPr>
          <a:xfrm>
            <a:off x="7348537" y="3799674"/>
            <a:ext cx="3590925" cy="4932455"/>
          </a:xfrm>
          <a:prstGeom prst="rect">
            <a:avLst/>
          </a:prstGeom>
        </p:spPr>
      </p:pic>
    </p:spTree>
    <p:extLst>
      <p:ext uri="{BB962C8B-B14F-4D97-AF65-F5344CB8AC3E}">
        <p14:creationId xmlns:p14="http://schemas.microsoft.com/office/powerpoint/2010/main" val="34328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ppt_w</p:attrName>
                                        </p:attrNameLst>
                                      </p:cBhvr>
                                      <p:tavLst>
                                        <p:tav tm="0" fmla="#ppt_w*sin(2.5*pi*$)">
                                          <p:val>
                                            <p:fltVal val="0"/>
                                          </p:val>
                                        </p:tav>
                                        <p:tav tm="100000">
                                          <p:val>
                                            <p:fltVal val="1"/>
                                          </p:val>
                                        </p:tav>
                                      </p:tavLst>
                                    </p:anim>
                                    <p:anim calcmode="lin" valueType="num">
                                      <p:cBhvr>
                                        <p:cTn id="14" dur="1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80">
                                          <p:stCondLst>
                                            <p:cond delay="0"/>
                                          </p:stCondLst>
                                        </p:cTn>
                                        <p:tgtEl>
                                          <p:spTgt spid="8"/>
                                        </p:tgtEl>
                                      </p:cBhvr>
                                    </p:animEffect>
                                    <p:anim calcmode="lin" valueType="num">
                                      <p:cBhvr>
                                        <p:cTn id="3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gtEl>
                                      </p:cBhvr>
                                      <p:to x="100000" y="60000"/>
                                    </p:animScale>
                                    <p:animScale>
                                      <p:cBhvr>
                                        <p:cTn id="44" dur="166" decel="50000">
                                          <p:stCondLst>
                                            <p:cond delay="676"/>
                                          </p:stCondLst>
                                        </p:cTn>
                                        <p:tgtEl>
                                          <p:spTgt spid="8"/>
                                        </p:tgtEl>
                                      </p:cBhvr>
                                      <p:to x="100000" y="100000"/>
                                    </p:animScale>
                                    <p:animScale>
                                      <p:cBhvr>
                                        <p:cTn id="45" dur="26">
                                          <p:stCondLst>
                                            <p:cond delay="1312"/>
                                          </p:stCondLst>
                                        </p:cTn>
                                        <p:tgtEl>
                                          <p:spTgt spid="8"/>
                                        </p:tgtEl>
                                      </p:cBhvr>
                                      <p:to x="100000" y="80000"/>
                                    </p:animScale>
                                    <p:animScale>
                                      <p:cBhvr>
                                        <p:cTn id="46" dur="166" decel="50000">
                                          <p:stCondLst>
                                            <p:cond delay="1338"/>
                                          </p:stCondLst>
                                        </p:cTn>
                                        <p:tgtEl>
                                          <p:spTgt spid="8"/>
                                        </p:tgtEl>
                                      </p:cBhvr>
                                      <p:to x="100000" y="100000"/>
                                    </p:animScale>
                                    <p:animScale>
                                      <p:cBhvr>
                                        <p:cTn id="47" dur="26">
                                          <p:stCondLst>
                                            <p:cond delay="1642"/>
                                          </p:stCondLst>
                                        </p:cTn>
                                        <p:tgtEl>
                                          <p:spTgt spid="8"/>
                                        </p:tgtEl>
                                      </p:cBhvr>
                                      <p:to x="100000" y="90000"/>
                                    </p:animScale>
                                    <p:animScale>
                                      <p:cBhvr>
                                        <p:cTn id="48" dur="166" decel="50000">
                                          <p:stCondLst>
                                            <p:cond delay="1668"/>
                                          </p:stCondLst>
                                        </p:cTn>
                                        <p:tgtEl>
                                          <p:spTgt spid="8"/>
                                        </p:tgtEl>
                                      </p:cBhvr>
                                      <p:to x="100000" y="100000"/>
                                    </p:animScale>
                                    <p:animScale>
                                      <p:cBhvr>
                                        <p:cTn id="49" dur="26">
                                          <p:stCondLst>
                                            <p:cond delay="1808"/>
                                          </p:stCondLst>
                                        </p:cTn>
                                        <p:tgtEl>
                                          <p:spTgt spid="8"/>
                                        </p:tgtEl>
                                      </p:cBhvr>
                                      <p:to x="100000" y="95000"/>
                                    </p:animScale>
                                    <p:animScale>
                                      <p:cBhvr>
                                        <p:cTn id="50" dur="166" decel="50000">
                                          <p:stCondLst>
                                            <p:cond delay="1834"/>
                                          </p:stCondLst>
                                        </p:cTn>
                                        <p:tgtEl>
                                          <p:spTgt spid="8"/>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down)">
                                      <p:cBhvr>
                                        <p:cTn id="91" dur="580">
                                          <p:stCondLst>
                                            <p:cond delay="0"/>
                                          </p:stCondLst>
                                        </p:cTn>
                                        <p:tgtEl>
                                          <p:spTgt spid="7"/>
                                        </p:tgtEl>
                                      </p:cBhvr>
                                    </p:animEffect>
                                    <p:anim calcmode="lin" valueType="num">
                                      <p:cBhvr>
                                        <p:cTn id="9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7" dur="26">
                                          <p:stCondLst>
                                            <p:cond delay="650"/>
                                          </p:stCondLst>
                                        </p:cTn>
                                        <p:tgtEl>
                                          <p:spTgt spid="7"/>
                                        </p:tgtEl>
                                      </p:cBhvr>
                                      <p:to x="100000" y="60000"/>
                                    </p:animScale>
                                    <p:animScale>
                                      <p:cBhvr>
                                        <p:cTn id="98" dur="166" decel="50000">
                                          <p:stCondLst>
                                            <p:cond delay="676"/>
                                          </p:stCondLst>
                                        </p:cTn>
                                        <p:tgtEl>
                                          <p:spTgt spid="7"/>
                                        </p:tgtEl>
                                      </p:cBhvr>
                                      <p:to x="100000" y="100000"/>
                                    </p:animScale>
                                    <p:animScale>
                                      <p:cBhvr>
                                        <p:cTn id="99" dur="26">
                                          <p:stCondLst>
                                            <p:cond delay="1312"/>
                                          </p:stCondLst>
                                        </p:cTn>
                                        <p:tgtEl>
                                          <p:spTgt spid="7"/>
                                        </p:tgtEl>
                                      </p:cBhvr>
                                      <p:to x="100000" y="80000"/>
                                    </p:animScale>
                                    <p:animScale>
                                      <p:cBhvr>
                                        <p:cTn id="100" dur="166" decel="50000">
                                          <p:stCondLst>
                                            <p:cond delay="1338"/>
                                          </p:stCondLst>
                                        </p:cTn>
                                        <p:tgtEl>
                                          <p:spTgt spid="7"/>
                                        </p:tgtEl>
                                      </p:cBhvr>
                                      <p:to x="100000" y="100000"/>
                                    </p:animScale>
                                    <p:animScale>
                                      <p:cBhvr>
                                        <p:cTn id="101" dur="26">
                                          <p:stCondLst>
                                            <p:cond delay="1642"/>
                                          </p:stCondLst>
                                        </p:cTn>
                                        <p:tgtEl>
                                          <p:spTgt spid="7"/>
                                        </p:tgtEl>
                                      </p:cBhvr>
                                      <p:to x="100000" y="90000"/>
                                    </p:animScale>
                                    <p:animScale>
                                      <p:cBhvr>
                                        <p:cTn id="102" dur="166" decel="50000">
                                          <p:stCondLst>
                                            <p:cond delay="1668"/>
                                          </p:stCondLst>
                                        </p:cTn>
                                        <p:tgtEl>
                                          <p:spTgt spid="7"/>
                                        </p:tgtEl>
                                      </p:cBhvr>
                                      <p:to x="100000" y="100000"/>
                                    </p:animScale>
                                    <p:animScale>
                                      <p:cBhvr>
                                        <p:cTn id="103" dur="26">
                                          <p:stCondLst>
                                            <p:cond delay="1808"/>
                                          </p:stCondLst>
                                        </p:cTn>
                                        <p:tgtEl>
                                          <p:spTgt spid="7"/>
                                        </p:tgtEl>
                                      </p:cBhvr>
                                      <p:to x="100000" y="95000"/>
                                    </p:animScale>
                                    <p:animScale>
                                      <p:cBhvr>
                                        <p:cTn id="10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E3E3E4BF-2286-8547-0DCD-EC0BA87A167E}"/>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Freeform 3">
            <a:extLst>
              <a:ext uri="{FF2B5EF4-FFF2-40B4-BE49-F238E27FC236}">
                <a16:creationId xmlns:a16="http://schemas.microsoft.com/office/drawing/2014/main" id="{AF7D0DFC-AD42-1ADB-A860-EDEA1464D45C}"/>
              </a:ext>
            </a:extLst>
          </p:cNvPr>
          <p:cNvSpPr/>
          <p:nvPr/>
        </p:nvSpPr>
        <p:spPr>
          <a:xfrm>
            <a:off x="543462" y="598916"/>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grpSp>
        <p:nvGrpSpPr>
          <p:cNvPr id="24" name="Group 2">
            <a:extLst>
              <a:ext uri="{FF2B5EF4-FFF2-40B4-BE49-F238E27FC236}">
                <a16:creationId xmlns:a16="http://schemas.microsoft.com/office/drawing/2014/main" id="{401BC3C0-536D-A4CD-06EA-A630310E9800}"/>
              </a:ext>
            </a:extLst>
          </p:cNvPr>
          <p:cNvGrpSpPr/>
          <p:nvPr/>
        </p:nvGrpSpPr>
        <p:grpSpPr>
          <a:xfrm>
            <a:off x="5791200" y="3078658"/>
            <a:ext cx="6553200" cy="6179641"/>
            <a:chOff x="0" y="0"/>
            <a:chExt cx="4530326" cy="2393855"/>
          </a:xfrm>
          <a:solidFill>
            <a:schemeClr val="tx2">
              <a:lumMod val="20000"/>
              <a:lumOff val="80000"/>
            </a:schemeClr>
          </a:solidFill>
        </p:grpSpPr>
        <p:sp>
          <p:nvSpPr>
            <p:cNvPr id="25" name="Freeform 3">
              <a:extLst>
                <a:ext uri="{FF2B5EF4-FFF2-40B4-BE49-F238E27FC236}">
                  <a16:creationId xmlns:a16="http://schemas.microsoft.com/office/drawing/2014/main" id="{5574E96B-E42F-53C0-0E2C-3F1DD185D28B}"/>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26" name="TextBox 4">
              <a:extLst>
                <a:ext uri="{FF2B5EF4-FFF2-40B4-BE49-F238E27FC236}">
                  <a16:creationId xmlns:a16="http://schemas.microsoft.com/office/drawing/2014/main" id="{957CADF2-3CDC-FAFC-E61D-4F31B3A16492}"/>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27" name="文本框 26">
            <a:extLst>
              <a:ext uri="{FF2B5EF4-FFF2-40B4-BE49-F238E27FC236}">
                <a16:creationId xmlns:a16="http://schemas.microsoft.com/office/drawing/2014/main" id="{9EDF1472-12D7-6E08-E75D-F591F961E286}"/>
              </a:ext>
            </a:extLst>
          </p:cNvPr>
          <p:cNvSpPr txBox="1"/>
          <p:nvPr/>
        </p:nvSpPr>
        <p:spPr>
          <a:xfrm>
            <a:off x="12697361" y="2832437"/>
            <a:ext cx="4419600" cy="1015663"/>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Tombol </a:t>
            </a:r>
            <a:r>
              <a:rPr lang="id-ID" sz="2000" b="1" dirty="0">
                <a:latin typeface="Helvetica World" panose="020B0600070205080204" pitchFamily="34" charset="-128"/>
                <a:ea typeface="Helvetica World" panose="020B0600070205080204" pitchFamily="34" charset="-128"/>
                <a:cs typeface="Helvetica World" panose="020B0600070205080204" pitchFamily="34" charset="-128"/>
              </a:rPr>
              <a:t>X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yang berfungsi untuk menuju ke halaman </a:t>
            </a:r>
            <a:r>
              <a:rPr lang="id-ID" sz="2000" i="1" dirty="0">
                <a:latin typeface="Helvetica World" panose="020B0600070205080204" pitchFamily="34" charset="-128"/>
                <a:ea typeface="Helvetica World" panose="020B0600070205080204" pitchFamily="34" charset="-128"/>
                <a:cs typeface="Helvetica World" panose="020B0600070205080204" pitchFamily="34" charset="-128"/>
              </a:rPr>
              <a:t>menu utama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Ketika di tekan tombol tersebut.</a:t>
            </a:r>
          </a:p>
        </p:txBody>
      </p:sp>
      <p:sp>
        <p:nvSpPr>
          <p:cNvPr id="28" name="文本框 27">
            <a:extLst>
              <a:ext uri="{FF2B5EF4-FFF2-40B4-BE49-F238E27FC236}">
                <a16:creationId xmlns:a16="http://schemas.microsoft.com/office/drawing/2014/main" id="{BB9E5B8C-84F6-E7C2-5326-3B74C31FFE85}"/>
              </a:ext>
            </a:extLst>
          </p:cNvPr>
          <p:cNvSpPr txBox="1"/>
          <p:nvPr/>
        </p:nvSpPr>
        <p:spPr>
          <a:xfrm>
            <a:off x="1059051" y="3771900"/>
            <a:ext cx="4419600" cy="1015663"/>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Tulisan bergerak atau marquee yang menunjukkan </a:t>
            </a:r>
            <a:r>
              <a:rPr lang="id-ID" sz="2000" i="1" dirty="0">
                <a:latin typeface="Helvetica World" panose="020B0600070205080204" pitchFamily="34" charset="-128"/>
                <a:ea typeface="Helvetica World" panose="020B0600070205080204" pitchFamily="34" charset="-128"/>
                <a:cs typeface="Helvetica World" panose="020B0600070205080204" pitchFamily="34" charset="-128"/>
              </a:rPr>
              <a:t>Welcome use my Calculator</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a:t>
            </a:r>
          </a:p>
        </p:txBody>
      </p:sp>
      <p:sp>
        <p:nvSpPr>
          <p:cNvPr id="29" name="文本框 28">
            <a:extLst>
              <a:ext uri="{FF2B5EF4-FFF2-40B4-BE49-F238E27FC236}">
                <a16:creationId xmlns:a16="http://schemas.microsoft.com/office/drawing/2014/main" id="{780A4795-8543-3278-A04B-04E8760D5462}"/>
              </a:ext>
            </a:extLst>
          </p:cNvPr>
          <p:cNvSpPr txBox="1"/>
          <p:nvPr/>
        </p:nvSpPr>
        <p:spPr>
          <a:xfrm>
            <a:off x="1066800" y="8474214"/>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Sebagai tanda hak milik atau cipta dari Rustan 2024.</a:t>
            </a:r>
          </a:p>
        </p:txBody>
      </p:sp>
      <p:sp>
        <p:nvSpPr>
          <p:cNvPr id="30" name="文本框 29">
            <a:extLst>
              <a:ext uri="{FF2B5EF4-FFF2-40B4-BE49-F238E27FC236}">
                <a16:creationId xmlns:a16="http://schemas.microsoft.com/office/drawing/2014/main" id="{68AE11AD-98A5-D78C-B45F-9C6BB1CD6513}"/>
              </a:ext>
            </a:extLst>
          </p:cNvPr>
          <p:cNvSpPr txBox="1"/>
          <p:nvPr/>
        </p:nvSpPr>
        <p:spPr>
          <a:xfrm>
            <a:off x="1066800" y="2933700"/>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Sebagai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title atau judul sebuah Kalkulator Sederhana</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31" name="文本框 30">
            <a:extLst>
              <a:ext uri="{FF2B5EF4-FFF2-40B4-BE49-F238E27FC236}">
                <a16:creationId xmlns:a16="http://schemas.microsoft.com/office/drawing/2014/main" id="{85AA2EEF-4D61-E328-E4C1-413327280D20}"/>
              </a:ext>
            </a:extLst>
          </p:cNvPr>
          <p:cNvSpPr txBox="1"/>
          <p:nvPr/>
        </p:nvSpPr>
        <p:spPr>
          <a:xfrm>
            <a:off x="12721336" y="4432637"/>
            <a:ext cx="4419600" cy="1015663"/>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Textfield yang berfungsi untuk tempat penginputan bilangan pertama dan kedua yang ingin dihitungkan.</a:t>
            </a:r>
          </a:p>
        </p:txBody>
      </p:sp>
      <p:sp>
        <p:nvSpPr>
          <p:cNvPr id="32" name="文本框 31">
            <a:extLst>
              <a:ext uri="{FF2B5EF4-FFF2-40B4-BE49-F238E27FC236}">
                <a16:creationId xmlns:a16="http://schemas.microsoft.com/office/drawing/2014/main" id="{F5C5EF44-F73C-F8E0-4C37-0F25EEF7032E}"/>
              </a:ext>
            </a:extLst>
          </p:cNvPr>
          <p:cNvSpPr txBox="1"/>
          <p:nvPr/>
        </p:nvSpPr>
        <p:spPr>
          <a:xfrm>
            <a:off x="12697171" y="7734300"/>
            <a:ext cx="4419600" cy="1631216"/>
          </a:xfrm>
          <a:prstGeom prst="rect">
            <a:avLst/>
          </a:prstGeom>
          <a:solidFill>
            <a:schemeClr val="accent2">
              <a:lumMod val="40000"/>
              <a:lumOff val="60000"/>
            </a:schemeClr>
          </a:solidFill>
          <a:ln>
            <a:solidFill>
              <a:schemeClr val="tx1"/>
            </a:solidFill>
          </a:ln>
        </p:spPr>
        <p:txBody>
          <a:bodyPr wrap="square" rtlCol="0">
            <a:spAutoFit/>
          </a:bodyPr>
          <a:lstStyle/>
          <a:p>
            <a:r>
              <a:rPr lang="id-ID" sz="2000">
                <a:latin typeface="Helvetica World" panose="020B0600070205080204" pitchFamily="34" charset="-128"/>
                <a:ea typeface="Helvetica World" panose="020B0600070205080204" pitchFamily="34" charset="-128"/>
                <a:cs typeface="Helvetica World" panose="020B0600070205080204" pitchFamily="34" charset="-128"/>
              </a:rPr>
              <a:t>Textfield yang berfungsi untuk menampilkan hasil inputan atau eksekusi sebuah bilangan pertama dan kedua melalui operator yang dipilih.</a:t>
            </a:r>
          </a:p>
        </p:txBody>
      </p:sp>
      <p:sp>
        <p:nvSpPr>
          <p:cNvPr id="33" name="TextBox 11">
            <a:extLst>
              <a:ext uri="{FF2B5EF4-FFF2-40B4-BE49-F238E27FC236}">
                <a16:creationId xmlns:a16="http://schemas.microsoft.com/office/drawing/2014/main" id="{5DF4F0D3-7937-4A27-746A-899FB03FFE0B}"/>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a:solidFill>
                  <a:schemeClr val="accent6">
                    <a:lumMod val="75000"/>
                  </a:schemeClr>
                </a:solidFill>
                <a:latin typeface="Helvetica World"/>
              </a:rPr>
              <a:t>#</a:t>
            </a:r>
            <a:r>
              <a:rPr lang="id-ID" sz="4000" dirty="0">
                <a:solidFill>
                  <a:schemeClr val="accent6">
                    <a:lumMod val="75000"/>
                  </a:schemeClr>
                </a:solidFill>
                <a:latin typeface="Helvetica World"/>
              </a:rPr>
              <a:t>File </a:t>
            </a:r>
            <a:r>
              <a:rPr lang="id-ID" altLang="zh-CN" sz="4000" dirty="0">
                <a:solidFill>
                  <a:schemeClr val="accent6">
                    <a:lumMod val="75000"/>
                  </a:schemeClr>
                </a:solidFill>
                <a:latin typeface="Helvetica World"/>
              </a:rPr>
              <a:t>Kalkulator Sederhana </a:t>
            </a:r>
            <a:r>
              <a:rPr lang="id-ID" sz="4000" dirty="0">
                <a:solidFill>
                  <a:schemeClr val="accent6">
                    <a:lumMod val="75000"/>
                  </a:schemeClr>
                </a:solidFill>
                <a:latin typeface="Helvetica World"/>
              </a:rPr>
              <a:t> </a:t>
            </a:r>
          </a:p>
        </p:txBody>
      </p:sp>
      <p:sp>
        <p:nvSpPr>
          <p:cNvPr id="34" name="箭头: 右 33">
            <a:extLst>
              <a:ext uri="{FF2B5EF4-FFF2-40B4-BE49-F238E27FC236}">
                <a16:creationId xmlns:a16="http://schemas.microsoft.com/office/drawing/2014/main" id="{1E902BCB-4D69-C258-C184-92A63C53D6EC}"/>
              </a:ext>
            </a:extLst>
          </p:cNvPr>
          <p:cNvSpPr/>
          <p:nvPr/>
        </p:nvSpPr>
        <p:spPr>
          <a:xfrm>
            <a:off x="5512459" y="31610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35" name="箭头: 右 34">
            <a:extLst>
              <a:ext uri="{FF2B5EF4-FFF2-40B4-BE49-F238E27FC236}">
                <a16:creationId xmlns:a16="http://schemas.microsoft.com/office/drawing/2014/main" id="{AE5AA2FF-C09D-9269-23E8-13D1CD029329}"/>
              </a:ext>
            </a:extLst>
          </p:cNvPr>
          <p:cNvSpPr/>
          <p:nvPr/>
        </p:nvSpPr>
        <p:spPr>
          <a:xfrm>
            <a:off x="5512459" y="38481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36" name="箭头: 右 35">
            <a:extLst>
              <a:ext uri="{FF2B5EF4-FFF2-40B4-BE49-F238E27FC236}">
                <a16:creationId xmlns:a16="http://schemas.microsoft.com/office/drawing/2014/main" id="{D0B33DF0-0C6B-8C09-326A-5039564416BD}"/>
              </a:ext>
            </a:extLst>
          </p:cNvPr>
          <p:cNvSpPr/>
          <p:nvPr/>
        </p:nvSpPr>
        <p:spPr>
          <a:xfrm>
            <a:off x="5496462" y="86474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37" name="箭头: 右 36">
            <a:extLst>
              <a:ext uri="{FF2B5EF4-FFF2-40B4-BE49-F238E27FC236}">
                <a16:creationId xmlns:a16="http://schemas.microsoft.com/office/drawing/2014/main" id="{210D568C-D206-96A2-3E49-E9B6BFE0BD8C}"/>
              </a:ext>
            </a:extLst>
          </p:cNvPr>
          <p:cNvSpPr/>
          <p:nvPr/>
        </p:nvSpPr>
        <p:spPr>
          <a:xfrm flipH="1">
            <a:off x="12153898" y="79629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38" name="箭头: 右 37">
            <a:extLst>
              <a:ext uri="{FF2B5EF4-FFF2-40B4-BE49-F238E27FC236}">
                <a16:creationId xmlns:a16="http://schemas.microsoft.com/office/drawing/2014/main" id="{53FEEC57-805F-DABA-851D-C220801814AA}"/>
              </a:ext>
            </a:extLst>
          </p:cNvPr>
          <p:cNvSpPr/>
          <p:nvPr/>
        </p:nvSpPr>
        <p:spPr>
          <a:xfrm flipH="1">
            <a:off x="12163960" y="29337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39" name="箭头: 右 38">
            <a:extLst>
              <a:ext uri="{FF2B5EF4-FFF2-40B4-BE49-F238E27FC236}">
                <a16:creationId xmlns:a16="http://schemas.microsoft.com/office/drawing/2014/main" id="{7F5336D6-80AD-90AA-5A55-6967C6B8721D}"/>
              </a:ext>
            </a:extLst>
          </p:cNvPr>
          <p:cNvSpPr/>
          <p:nvPr/>
        </p:nvSpPr>
        <p:spPr>
          <a:xfrm flipH="1">
            <a:off x="12190748" y="43802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40" name="TextBox 11">
            <a:extLst>
              <a:ext uri="{FF2B5EF4-FFF2-40B4-BE49-F238E27FC236}">
                <a16:creationId xmlns:a16="http://schemas.microsoft.com/office/drawing/2014/main" id="{4496E15A-DD29-9A32-033D-C741A9B6773D}"/>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
        <p:nvSpPr>
          <p:cNvPr id="41" name="箭头: 右 40">
            <a:extLst>
              <a:ext uri="{FF2B5EF4-FFF2-40B4-BE49-F238E27FC236}">
                <a16:creationId xmlns:a16="http://schemas.microsoft.com/office/drawing/2014/main" id="{7BA4A026-B102-A4E8-D808-41D3E908B7A8}"/>
              </a:ext>
            </a:extLst>
          </p:cNvPr>
          <p:cNvSpPr/>
          <p:nvPr/>
        </p:nvSpPr>
        <p:spPr>
          <a:xfrm flipH="1">
            <a:off x="12192000" y="50673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42" name="文本框 41">
            <a:extLst>
              <a:ext uri="{FF2B5EF4-FFF2-40B4-BE49-F238E27FC236}">
                <a16:creationId xmlns:a16="http://schemas.microsoft.com/office/drawing/2014/main" id="{F4F619AF-FE27-A51B-AD7B-F8C0A5544D3A}"/>
              </a:ext>
            </a:extLst>
          </p:cNvPr>
          <p:cNvSpPr txBox="1"/>
          <p:nvPr/>
        </p:nvSpPr>
        <p:spPr>
          <a:xfrm>
            <a:off x="1076862" y="5676900"/>
            <a:ext cx="4419600" cy="1015663"/>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Operator aritmatika yang dipilih untuk melakukan perhitungan sebuah hasil nilai.</a:t>
            </a:r>
          </a:p>
        </p:txBody>
      </p:sp>
      <p:sp>
        <p:nvSpPr>
          <p:cNvPr id="43" name="箭头: 右 42">
            <a:extLst>
              <a:ext uri="{FF2B5EF4-FFF2-40B4-BE49-F238E27FC236}">
                <a16:creationId xmlns:a16="http://schemas.microsoft.com/office/drawing/2014/main" id="{C983301B-488F-49C7-FC41-1BB82E83FF27}"/>
              </a:ext>
            </a:extLst>
          </p:cNvPr>
          <p:cNvSpPr/>
          <p:nvPr/>
        </p:nvSpPr>
        <p:spPr>
          <a:xfrm>
            <a:off x="5524499" y="59817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44" name="文本框 43">
            <a:extLst>
              <a:ext uri="{FF2B5EF4-FFF2-40B4-BE49-F238E27FC236}">
                <a16:creationId xmlns:a16="http://schemas.microsoft.com/office/drawing/2014/main" id="{04243877-984F-DA5F-6378-25D7D0C827C8}"/>
              </a:ext>
            </a:extLst>
          </p:cNvPr>
          <p:cNvSpPr txBox="1"/>
          <p:nvPr/>
        </p:nvSpPr>
        <p:spPr>
          <a:xfrm>
            <a:off x="12697360" y="6591300"/>
            <a:ext cx="4419600" cy="1015663"/>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Tombol yang berfungsi untuk menghapus atau meresetkan hasil inputan menjadi bentuk semula.</a:t>
            </a:r>
          </a:p>
        </p:txBody>
      </p:sp>
      <p:sp>
        <p:nvSpPr>
          <p:cNvPr id="45" name="箭头: 右 44">
            <a:extLst>
              <a:ext uri="{FF2B5EF4-FFF2-40B4-BE49-F238E27FC236}">
                <a16:creationId xmlns:a16="http://schemas.microsoft.com/office/drawing/2014/main" id="{4EF36D60-5F19-EADA-410D-A13419654834}"/>
              </a:ext>
            </a:extLst>
          </p:cNvPr>
          <p:cNvSpPr/>
          <p:nvPr/>
        </p:nvSpPr>
        <p:spPr>
          <a:xfrm flipH="1">
            <a:off x="12141064" y="69723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47" name="箭头: 右 46">
            <a:extLst>
              <a:ext uri="{FF2B5EF4-FFF2-40B4-BE49-F238E27FC236}">
                <a16:creationId xmlns:a16="http://schemas.microsoft.com/office/drawing/2014/main" id="{D85EE295-6C03-44FB-1150-9699C4521D40}"/>
              </a:ext>
            </a:extLst>
          </p:cNvPr>
          <p:cNvSpPr/>
          <p:nvPr/>
        </p:nvSpPr>
        <p:spPr>
          <a:xfrm>
            <a:off x="5558308" y="69723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48" name="文本框 47">
            <a:extLst>
              <a:ext uri="{FF2B5EF4-FFF2-40B4-BE49-F238E27FC236}">
                <a16:creationId xmlns:a16="http://schemas.microsoft.com/office/drawing/2014/main" id="{8451EF6F-6DCB-530E-BAD7-5267B8181AFF}"/>
              </a:ext>
            </a:extLst>
          </p:cNvPr>
          <p:cNvSpPr txBox="1"/>
          <p:nvPr/>
        </p:nvSpPr>
        <p:spPr>
          <a:xfrm>
            <a:off x="1092859" y="6819900"/>
            <a:ext cx="4419600" cy="1323439"/>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Tombol yang berfungsi untuk menghitung hasil inputan bilangan pertama, kedua serta operator yang dipilih.</a:t>
            </a:r>
          </a:p>
        </p:txBody>
      </p:sp>
      <p:sp>
        <p:nvSpPr>
          <p:cNvPr id="50" name="TextBox 9">
            <a:extLst>
              <a:ext uri="{FF2B5EF4-FFF2-40B4-BE49-F238E27FC236}">
                <a16:creationId xmlns:a16="http://schemas.microsoft.com/office/drawing/2014/main" id="{0ECA18B4-E907-55DB-BDBD-245033051A09}"/>
              </a:ext>
            </a:extLst>
          </p:cNvPr>
          <p:cNvSpPr txBox="1"/>
          <p:nvPr/>
        </p:nvSpPr>
        <p:spPr>
          <a:xfrm>
            <a:off x="972249" y="1045164"/>
            <a:ext cx="16743875" cy="1087734"/>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Komponen Aplikasi Kalkulator</a:t>
            </a:r>
          </a:p>
        </p:txBody>
      </p:sp>
      <p:pic>
        <p:nvPicPr>
          <p:cNvPr id="2" name="Picture 1"/>
          <p:cNvPicPr>
            <a:picLocks noChangeAspect="1"/>
          </p:cNvPicPr>
          <p:nvPr/>
        </p:nvPicPr>
        <p:blipFill rotWithShape="1">
          <a:blip r:embed="rId2"/>
          <a:srcRect t="1768" b="3737"/>
          <a:stretch/>
        </p:blipFill>
        <p:spPr>
          <a:xfrm>
            <a:off x="7052061" y="3006177"/>
            <a:ext cx="3563780" cy="6324601"/>
          </a:xfrm>
          <a:prstGeom prst="rect">
            <a:avLst/>
          </a:prstGeom>
        </p:spPr>
      </p:pic>
    </p:spTree>
    <p:extLst>
      <p:ext uri="{BB962C8B-B14F-4D97-AF65-F5344CB8AC3E}">
        <p14:creationId xmlns:p14="http://schemas.microsoft.com/office/powerpoint/2010/main" val="344743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500" fill="hold"/>
                                        <p:tgtEl>
                                          <p:spTgt spid="42"/>
                                        </p:tgtEl>
                                        <p:attrNameLst>
                                          <p:attrName>ppt_w</p:attrName>
                                        </p:attrNameLst>
                                      </p:cBhvr>
                                      <p:tavLst>
                                        <p:tav tm="0">
                                          <p:val>
                                            <p:fltVal val="0"/>
                                          </p:val>
                                        </p:tav>
                                        <p:tav tm="100000">
                                          <p:val>
                                            <p:strVal val="#ppt_w"/>
                                          </p:val>
                                        </p:tav>
                                      </p:tavLst>
                                    </p:anim>
                                    <p:anim calcmode="lin" valueType="num">
                                      <p:cBhvr>
                                        <p:cTn id="47" dur="500" fill="hold"/>
                                        <p:tgtEl>
                                          <p:spTgt spid="42"/>
                                        </p:tgtEl>
                                        <p:attrNameLst>
                                          <p:attrName>ppt_h</p:attrName>
                                        </p:attrNameLst>
                                      </p:cBhvr>
                                      <p:tavLst>
                                        <p:tav tm="0">
                                          <p:val>
                                            <p:fltVal val="0"/>
                                          </p:val>
                                        </p:tav>
                                        <p:tav tm="100000">
                                          <p:val>
                                            <p:strVal val="#ppt_h"/>
                                          </p:val>
                                        </p:tav>
                                      </p:tavLst>
                                    </p:anim>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p:cTn id="74" dur="500" fill="hold"/>
                                        <p:tgtEl>
                                          <p:spTgt spid="29"/>
                                        </p:tgtEl>
                                        <p:attrNameLst>
                                          <p:attrName>ppt_w</p:attrName>
                                        </p:attrNameLst>
                                      </p:cBhvr>
                                      <p:tavLst>
                                        <p:tav tm="0">
                                          <p:val>
                                            <p:fltVal val="0"/>
                                          </p:val>
                                        </p:tav>
                                        <p:tav tm="100000">
                                          <p:val>
                                            <p:strVal val="#ppt_w"/>
                                          </p:val>
                                        </p:tav>
                                      </p:tavLst>
                                    </p:anim>
                                    <p:anim calcmode="lin" valueType="num">
                                      <p:cBhvr>
                                        <p:cTn id="75" dur="500" fill="hold"/>
                                        <p:tgtEl>
                                          <p:spTgt spid="29"/>
                                        </p:tgtEl>
                                        <p:attrNameLst>
                                          <p:attrName>ppt_h</p:attrName>
                                        </p:attrNameLst>
                                      </p:cBhvr>
                                      <p:tavLst>
                                        <p:tav tm="0">
                                          <p:val>
                                            <p:fltVal val="0"/>
                                          </p:val>
                                        </p:tav>
                                        <p:tav tm="100000">
                                          <p:val>
                                            <p:strVal val="#ppt_h"/>
                                          </p:val>
                                        </p:tav>
                                      </p:tavLst>
                                    </p:anim>
                                    <p:animEffect transition="in" filter="fade">
                                      <p:cBhvr>
                                        <p:cTn id="7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p:bldP spid="42" grpId="0" animBg="1"/>
      <p:bldP spid="44"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E4FA4075-69B2-EE02-2F40-47AB799EDE5C}"/>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2" name="Freeform 3">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43" name="TextBox 9">
            <a:extLst>
              <a:ext uri="{FF2B5EF4-FFF2-40B4-BE49-F238E27FC236}">
                <a16:creationId xmlns:a16="http://schemas.microsoft.com/office/drawing/2014/main" id="{958DE4AA-3C74-85EA-3A75-1879C074B05D}"/>
              </a:ext>
            </a:extLst>
          </p:cNvPr>
          <p:cNvSpPr txBox="1"/>
          <p:nvPr/>
        </p:nvSpPr>
        <p:spPr>
          <a:xfrm>
            <a:off x="972249" y="1045164"/>
            <a:ext cx="16743875" cy="1087734"/>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Komponen Aplikasi Kalkulator</a:t>
            </a:r>
          </a:p>
        </p:txBody>
      </p:sp>
      <p:grpSp>
        <p:nvGrpSpPr>
          <p:cNvPr id="44" name="Group 2">
            <a:extLst>
              <a:ext uri="{FF2B5EF4-FFF2-40B4-BE49-F238E27FC236}">
                <a16:creationId xmlns:a16="http://schemas.microsoft.com/office/drawing/2014/main" id="{EC9215ED-5FAE-07B1-A143-938A67480808}"/>
              </a:ext>
            </a:extLst>
          </p:cNvPr>
          <p:cNvGrpSpPr/>
          <p:nvPr/>
        </p:nvGrpSpPr>
        <p:grpSpPr>
          <a:xfrm>
            <a:off x="5791200" y="3078658"/>
            <a:ext cx="6553200" cy="6179641"/>
            <a:chOff x="0" y="0"/>
            <a:chExt cx="4530326" cy="2393855"/>
          </a:xfrm>
          <a:solidFill>
            <a:schemeClr val="tx2">
              <a:lumMod val="20000"/>
              <a:lumOff val="80000"/>
            </a:schemeClr>
          </a:solidFill>
        </p:grpSpPr>
        <p:sp>
          <p:nvSpPr>
            <p:cNvPr id="45" name="Freeform 3">
              <a:extLst>
                <a:ext uri="{FF2B5EF4-FFF2-40B4-BE49-F238E27FC236}">
                  <a16:creationId xmlns:a16="http://schemas.microsoft.com/office/drawing/2014/main" id="{9F2CE724-4900-F4B0-D706-2D54CA62151F}"/>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46" name="TextBox 4">
              <a:extLst>
                <a:ext uri="{FF2B5EF4-FFF2-40B4-BE49-F238E27FC236}">
                  <a16:creationId xmlns:a16="http://schemas.microsoft.com/office/drawing/2014/main" id="{3C2A2B04-DFE9-9AFE-D8FF-844F621B0FE8}"/>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48" name="文本框 47">
            <a:extLst>
              <a:ext uri="{FF2B5EF4-FFF2-40B4-BE49-F238E27FC236}">
                <a16:creationId xmlns:a16="http://schemas.microsoft.com/office/drawing/2014/main" id="{D556350B-B0B3-29AD-21F6-91DEC654EAC7}"/>
              </a:ext>
            </a:extLst>
          </p:cNvPr>
          <p:cNvSpPr txBox="1"/>
          <p:nvPr/>
        </p:nvSpPr>
        <p:spPr>
          <a:xfrm>
            <a:off x="1059051" y="4883884"/>
            <a:ext cx="4419600" cy="1631216"/>
          </a:xfrm>
          <a:prstGeom prst="rect">
            <a:avLst/>
          </a:prstGeom>
          <a:solidFill>
            <a:schemeClr val="accent4">
              <a:lumMod val="40000"/>
              <a:lumOff val="60000"/>
            </a:schemeClr>
          </a:solidFill>
          <a:ln>
            <a:solidFill>
              <a:schemeClr val="tx1"/>
            </a:solidFill>
          </a:ln>
        </p:spPr>
        <p:txBody>
          <a:bodyPr wrap="square" rtlCol="0">
            <a:spAutoFit/>
          </a:bodyPr>
          <a:lstStyle/>
          <a:p>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Pada</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yang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ditunjukkan</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oleh</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panah</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sampai</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ke</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akhir</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itu</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merupakan</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sebuah</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penjelasan</a:t>
            </a:r>
            <a:r>
              <a:rPr lang="en-US" sz="2000" dirty="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secara</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singkat</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tentang</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Aplikasi</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Kalkulator</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yang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dibuat</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50" name="文本框 49">
            <a:extLst>
              <a:ext uri="{FF2B5EF4-FFF2-40B4-BE49-F238E27FC236}">
                <a16:creationId xmlns:a16="http://schemas.microsoft.com/office/drawing/2014/main" id="{8CAD6FFA-7866-617F-CD3E-9615A127BB90}"/>
              </a:ext>
            </a:extLst>
          </p:cNvPr>
          <p:cNvSpPr txBox="1"/>
          <p:nvPr/>
        </p:nvSpPr>
        <p:spPr>
          <a:xfrm>
            <a:off x="1066800" y="3216414"/>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Sebagai title atau judul </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about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Kalkulator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Sederhana</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yang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dibuat</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51" name="文本框 50">
            <a:extLst>
              <a:ext uri="{FF2B5EF4-FFF2-40B4-BE49-F238E27FC236}">
                <a16:creationId xmlns:a16="http://schemas.microsoft.com/office/drawing/2014/main" id="{135894A5-065C-D92B-AC07-0EE81D98DB27}"/>
              </a:ext>
            </a:extLst>
          </p:cNvPr>
          <p:cNvSpPr txBox="1"/>
          <p:nvPr/>
        </p:nvSpPr>
        <p:spPr>
          <a:xfrm>
            <a:off x="12721336" y="7023437"/>
            <a:ext cx="4419600" cy="1015663"/>
          </a:xfrm>
          <a:prstGeom prst="rect">
            <a:avLst/>
          </a:prstGeom>
          <a:solidFill>
            <a:schemeClr val="accent2">
              <a:lumMod val="40000"/>
              <a:lumOff val="60000"/>
            </a:schemeClr>
          </a:solidFill>
          <a:ln>
            <a:solidFill>
              <a:schemeClr val="tx1"/>
            </a:solidFill>
          </a:ln>
        </p:spPr>
        <p:txBody>
          <a:bodyPr wrap="square" rtlCol="0">
            <a:spAutoFit/>
          </a:bodyPr>
          <a:lstStyle/>
          <a:p>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Tombol</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exit yang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berfungsi</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untuk</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ketika</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menekan</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tombol</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tersebut</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akan</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menuju</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a:t>
            </a:r>
            <a:r>
              <a:rPr lang="en-US" sz="2000" dirty="0" err="1" smtClean="0">
                <a:latin typeface="Helvetica World" panose="020B0600070205080204" pitchFamily="34" charset="-128"/>
                <a:ea typeface="Helvetica World" panose="020B0600070205080204" pitchFamily="34" charset="-128"/>
                <a:cs typeface="Helvetica World" panose="020B0600070205080204" pitchFamily="34" charset="-128"/>
              </a:rPr>
              <a:t>ke</a:t>
            </a:r>
            <a:r>
              <a:rPr lang="en-US" sz="2000" dirty="0" smtClean="0">
                <a:latin typeface="Helvetica World" panose="020B0600070205080204" pitchFamily="34" charset="-128"/>
                <a:ea typeface="Helvetica World" panose="020B0600070205080204" pitchFamily="34" charset="-128"/>
                <a:cs typeface="Helvetica World" panose="020B0600070205080204" pitchFamily="34" charset="-128"/>
              </a:rPr>
              <a:t> “menu.html”.</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52" name="文本框 51">
            <a:extLst>
              <a:ext uri="{FF2B5EF4-FFF2-40B4-BE49-F238E27FC236}">
                <a16:creationId xmlns:a16="http://schemas.microsoft.com/office/drawing/2014/main" id="{08AD3621-1C5D-2200-89F9-655C97A783AC}"/>
              </a:ext>
            </a:extLst>
          </p:cNvPr>
          <p:cNvSpPr txBox="1"/>
          <p:nvPr/>
        </p:nvSpPr>
        <p:spPr>
          <a:xfrm>
            <a:off x="12697171" y="8398014"/>
            <a:ext cx="4419600" cy="707886"/>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Sebagai tanda hak milik atau cipta dari Rustan 2024</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53" name="TextBox 11">
            <a:extLst>
              <a:ext uri="{FF2B5EF4-FFF2-40B4-BE49-F238E27FC236}">
                <a16:creationId xmlns:a16="http://schemas.microsoft.com/office/drawing/2014/main" id="{F270DE6C-4842-7EAA-ACFE-448BCCFF2109}"/>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a:solidFill>
                  <a:schemeClr val="accent6">
                    <a:lumMod val="75000"/>
                  </a:schemeClr>
                </a:solidFill>
                <a:latin typeface="Helvetica World"/>
              </a:rPr>
              <a:t>#</a:t>
            </a:r>
            <a:r>
              <a:rPr lang="id-ID" sz="4000" dirty="0">
                <a:solidFill>
                  <a:schemeClr val="accent6">
                    <a:lumMod val="75000"/>
                  </a:schemeClr>
                </a:solidFill>
                <a:latin typeface="Helvetica World"/>
              </a:rPr>
              <a:t>File About</a:t>
            </a:r>
            <a:r>
              <a:rPr lang="id-ID" altLang="zh-CN" sz="4000" dirty="0">
                <a:solidFill>
                  <a:schemeClr val="accent6">
                    <a:lumMod val="75000"/>
                  </a:schemeClr>
                </a:solidFill>
                <a:latin typeface="Helvetica World"/>
              </a:rPr>
              <a:t> </a:t>
            </a:r>
            <a:r>
              <a:rPr lang="id-ID" sz="4000" dirty="0">
                <a:solidFill>
                  <a:schemeClr val="accent6">
                    <a:lumMod val="75000"/>
                  </a:schemeClr>
                </a:solidFill>
                <a:latin typeface="Helvetica World"/>
              </a:rPr>
              <a:t> </a:t>
            </a:r>
          </a:p>
        </p:txBody>
      </p:sp>
      <p:sp>
        <p:nvSpPr>
          <p:cNvPr id="54" name="箭头: 右 53">
            <a:extLst>
              <a:ext uri="{FF2B5EF4-FFF2-40B4-BE49-F238E27FC236}">
                <a16:creationId xmlns:a16="http://schemas.microsoft.com/office/drawing/2014/main" id="{C035C7B3-AF75-648C-BC02-277451C8E84F}"/>
              </a:ext>
            </a:extLst>
          </p:cNvPr>
          <p:cNvSpPr/>
          <p:nvPr/>
        </p:nvSpPr>
        <p:spPr>
          <a:xfrm>
            <a:off x="5512459" y="33134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55" name="箭头: 右 54">
            <a:extLst>
              <a:ext uri="{FF2B5EF4-FFF2-40B4-BE49-F238E27FC236}">
                <a16:creationId xmlns:a16="http://schemas.microsoft.com/office/drawing/2014/main" id="{4ECA7D8D-7EAB-25C0-E4F2-07347D6A3F87}"/>
              </a:ext>
            </a:extLst>
          </p:cNvPr>
          <p:cNvSpPr/>
          <p:nvPr/>
        </p:nvSpPr>
        <p:spPr>
          <a:xfrm>
            <a:off x="5512459" y="54470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57" name="箭头: 右 56">
            <a:extLst>
              <a:ext uri="{FF2B5EF4-FFF2-40B4-BE49-F238E27FC236}">
                <a16:creationId xmlns:a16="http://schemas.microsoft.com/office/drawing/2014/main" id="{EC991E9C-724C-6DFA-4E42-27C1D5D05FD0}"/>
              </a:ext>
            </a:extLst>
          </p:cNvPr>
          <p:cNvSpPr/>
          <p:nvPr/>
        </p:nvSpPr>
        <p:spPr>
          <a:xfrm flipH="1">
            <a:off x="12153898" y="86474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59" name="箭头: 右 58">
            <a:extLst>
              <a:ext uri="{FF2B5EF4-FFF2-40B4-BE49-F238E27FC236}">
                <a16:creationId xmlns:a16="http://schemas.microsoft.com/office/drawing/2014/main" id="{3A36CA2B-ECAC-C795-B078-E1F4A070B682}"/>
              </a:ext>
            </a:extLst>
          </p:cNvPr>
          <p:cNvSpPr/>
          <p:nvPr/>
        </p:nvSpPr>
        <p:spPr>
          <a:xfrm flipH="1">
            <a:off x="12190748" y="74282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67"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pic>
        <p:nvPicPr>
          <p:cNvPr id="2" name="Picture 1"/>
          <p:cNvPicPr>
            <a:picLocks noChangeAspect="1"/>
          </p:cNvPicPr>
          <p:nvPr/>
        </p:nvPicPr>
        <p:blipFill>
          <a:blip r:embed="rId2"/>
          <a:stretch>
            <a:fillRect/>
          </a:stretch>
        </p:blipFill>
        <p:spPr>
          <a:xfrm>
            <a:off x="7303642" y="3078658"/>
            <a:ext cx="3486150" cy="6048375"/>
          </a:xfrm>
          <a:prstGeom prst="rect">
            <a:avLst/>
          </a:prstGeom>
        </p:spPr>
      </p:pic>
    </p:spTree>
    <p:extLst>
      <p:ext uri="{BB962C8B-B14F-4D97-AF65-F5344CB8AC3E}">
        <p14:creationId xmlns:p14="http://schemas.microsoft.com/office/powerpoint/2010/main" val="232340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52" grpId="0" animBg="1"/>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C96D81-FE73-A501-7439-B2933FCABA88}"/>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矩形 40">
            <a:extLst>
              <a:ext uri="{FF2B5EF4-FFF2-40B4-BE49-F238E27FC236}">
                <a16:creationId xmlns:a16="http://schemas.microsoft.com/office/drawing/2014/main" id="{E4FA4075-69B2-EE02-2F40-47AB799EDE5C}"/>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Freeform 3">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5" name="TextBox 9">
            <a:extLst>
              <a:ext uri="{FF2B5EF4-FFF2-40B4-BE49-F238E27FC236}">
                <a16:creationId xmlns:a16="http://schemas.microsoft.com/office/drawing/2014/main" id="{958DE4AA-3C74-85EA-3A75-1879C074B05D}"/>
              </a:ext>
            </a:extLst>
          </p:cNvPr>
          <p:cNvSpPr txBox="1"/>
          <p:nvPr/>
        </p:nvSpPr>
        <p:spPr>
          <a:xfrm>
            <a:off x="972249" y="1045164"/>
            <a:ext cx="16743875" cy="1141338"/>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a:t>
            </a:r>
            <a:r>
              <a:rPr lang="en-US" sz="7000" dirty="0" err="1" smtClean="0">
                <a:solidFill>
                  <a:srgbClr val="1C2143"/>
                </a:solidFill>
                <a:latin typeface="Open Sans Bold"/>
              </a:rPr>
              <a:t>Syntaxs</a:t>
            </a:r>
            <a:r>
              <a:rPr lang="id-ID" sz="7000" dirty="0" smtClean="0">
                <a:solidFill>
                  <a:srgbClr val="1C2143"/>
                </a:solidFill>
                <a:latin typeface="Open Sans Bold"/>
              </a:rPr>
              <a:t> </a:t>
            </a:r>
            <a:r>
              <a:rPr lang="id-ID" sz="7000" dirty="0">
                <a:solidFill>
                  <a:srgbClr val="1C2143"/>
                </a:solidFill>
                <a:latin typeface="Open Sans Bold"/>
              </a:rPr>
              <a:t>Aplikasi Kalkulator</a:t>
            </a:r>
          </a:p>
        </p:txBody>
      </p:sp>
      <p:grpSp>
        <p:nvGrpSpPr>
          <p:cNvPr id="6" name="Group 2">
            <a:extLst>
              <a:ext uri="{FF2B5EF4-FFF2-40B4-BE49-F238E27FC236}">
                <a16:creationId xmlns:a16="http://schemas.microsoft.com/office/drawing/2014/main" id="{EC9215ED-5FAE-07B1-A143-938A67480808}"/>
              </a:ext>
            </a:extLst>
          </p:cNvPr>
          <p:cNvGrpSpPr/>
          <p:nvPr/>
        </p:nvGrpSpPr>
        <p:grpSpPr>
          <a:xfrm>
            <a:off x="5791200" y="3078658"/>
            <a:ext cx="6553200" cy="6179641"/>
            <a:chOff x="0" y="0"/>
            <a:chExt cx="4530326" cy="2393855"/>
          </a:xfrm>
          <a:solidFill>
            <a:schemeClr val="tx2">
              <a:lumMod val="20000"/>
              <a:lumOff val="80000"/>
            </a:schemeClr>
          </a:solidFill>
        </p:grpSpPr>
        <p:sp>
          <p:nvSpPr>
            <p:cNvPr id="7" name="Freeform 3">
              <a:extLst>
                <a:ext uri="{FF2B5EF4-FFF2-40B4-BE49-F238E27FC236}">
                  <a16:creationId xmlns:a16="http://schemas.microsoft.com/office/drawing/2014/main" id="{9F2CE724-4900-F4B0-D706-2D54CA62151F}"/>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8" name="TextBox 4">
              <a:extLst>
                <a:ext uri="{FF2B5EF4-FFF2-40B4-BE49-F238E27FC236}">
                  <a16:creationId xmlns:a16="http://schemas.microsoft.com/office/drawing/2014/main" id="{3C2A2B04-DFE9-9AFE-D8FF-844F621B0FE8}"/>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9" name="文本框 47">
            <a:extLst>
              <a:ext uri="{FF2B5EF4-FFF2-40B4-BE49-F238E27FC236}">
                <a16:creationId xmlns:a16="http://schemas.microsoft.com/office/drawing/2014/main" id="{D556350B-B0B3-29AD-21F6-91DEC654EAC7}"/>
              </a:ext>
            </a:extLst>
          </p:cNvPr>
          <p:cNvSpPr txBox="1"/>
          <p:nvPr/>
        </p:nvSpPr>
        <p:spPr>
          <a:xfrm>
            <a:off x="1059051" y="4305300"/>
            <a:ext cx="4419600" cy="4708981"/>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ditunjuk ini meliputi isset yang berfungsi untuk mengecek apakah adanya variable ‘hitung’ ini didalam coding yang telah dibuat, serta membuat variable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$bil1, $bil2,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dan $opera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yang menjelaskan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$bil1 &amp; $bil2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adalah sebuah variable bilangan pertama dan kedua dengan menggunakan </a:t>
            </a:r>
            <a:r>
              <a:rPr lang="id-ID" sz="2000" i="1" dirty="0" smtClean="0">
                <a:latin typeface="Helvetica World" panose="020B0600070205080204" pitchFamily="34" charset="-128"/>
                <a:ea typeface="Helvetica World" panose="020B0600070205080204" pitchFamily="34" charset="-128"/>
                <a:cs typeface="Helvetica World" panose="020B0600070205080204" pitchFamily="34" charset="-128"/>
              </a:rPr>
              <a:t>intval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yaitu variable bilangan pertama dan kedua ini hanya dapat diinput dengan menggunakan angka atau bilangan saja.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$opera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yang menunjukkan  operator yang meliputi Tambah, Kurang, Kali dan Bagi dalam sebuah operasi.</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0" name="文本框 49">
            <a:extLst>
              <a:ext uri="{FF2B5EF4-FFF2-40B4-BE49-F238E27FC236}">
                <a16:creationId xmlns:a16="http://schemas.microsoft.com/office/drawing/2014/main" id="{8CAD6FFA-7866-617F-CD3E-9615A127BB90}"/>
              </a:ext>
            </a:extLst>
          </p:cNvPr>
          <p:cNvSpPr txBox="1"/>
          <p:nvPr/>
        </p:nvSpPr>
        <p:spPr>
          <a:xfrm>
            <a:off x="1066800" y="3216414"/>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php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bagian php (Hypertext Preprocessor).</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1" name="文本框 50">
            <a:extLst>
              <a:ext uri="{FF2B5EF4-FFF2-40B4-BE49-F238E27FC236}">
                <a16:creationId xmlns:a16="http://schemas.microsoft.com/office/drawing/2014/main" id="{135894A5-065C-D92B-AC07-0EE81D98DB27}"/>
              </a:ext>
            </a:extLst>
          </p:cNvPr>
          <p:cNvSpPr txBox="1"/>
          <p:nvPr/>
        </p:nvSpPr>
        <p:spPr>
          <a:xfrm>
            <a:off x="12721336" y="4000500"/>
            <a:ext cx="4419600" cy="1015663"/>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disamping ini menggunakan operasi perulangan yang meliputi : If…else, dan switch.</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2" name="文本框 51">
            <a:extLst>
              <a:ext uri="{FF2B5EF4-FFF2-40B4-BE49-F238E27FC236}">
                <a16:creationId xmlns:a16="http://schemas.microsoft.com/office/drawing/2014/main" id="{08AD3621-1C5D-2200-89F9-655C97A783AC}"/>
              </a:ext>
            </a:extLst>
          </p:cNvPr>
          <p:cNvSpPr txBox="1"/>
          <p:nvPr/>
        </p:nvSpPr>
        <p:spPr>
          <a:xfrm>
            <a:off x="12697171" y="7581900"/>
            <a:ext cx="4419600" cy="1323439"/>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berfungsi untuk menghapuskan variable bil1, bil2, dan hasil ketika menekan pada tombol hapus itu.</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3" name="TextBox 11">
            <a:extLst>
              <a:ext uri="{FF2B5EF4-FFF2-40B4-BE49-F238E27FC236}">
                <a16:creationId xmlns:a16="http://schemas.microsoft.com/office/drawing/2014/main" id="{F270DE6C-4842-7EAA-ACFE-448BCCFF2109}"/>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smtClean="0">
                <a:solidFill>
                  <a:schemeClr val="accent6">
                    <a:lumMod val="75000"/>
                  </a:schemeClr>
                </a:solidFill>
                <a:latin typeface="Helvetica World"/>
              </a:rPr>
              <a:t>#</a:t>
            </a:r>
            <a:r>
              <a:rPr lang="id-ID" sz="4000" dirty="0" smtClean="0">
                <a:solidFill>
                  <a:schemeClr val="accent6">
                    <a:lumMod val="75000"/>
                  </a:schemeClr>
                </a:solidFill>
                <a:latin typeface="Helvetica World"/>
              </a:rPr>
              <a:t>File Kalkulator Sederhana</a:t>
            </a:r>
            <a:r>
              <a:rPr lang="id-ID" altLang="zh-CN" sz="4000" dirty="0" smtClean="0">
                <a:solidFill>
                  <a:schemeClr val="accent6">
                    <a:lumMod val="75000"/>
                  </a:schemeClr>
                </a:solidFill>
                <a:latin typeface="Helvetica World"/>
              </a:rPr>
              <a:t> </a:t>
            </a:r>
            <a:r>
              <a:rPr lang="id-ID" sz="4000" dirty="0" smtClean="0">
                <a:solidFill>
                  <a:schemeClr val="accent6">
                    <a:lumMod val="75000"/>
                  </a:schemeClr>
                </a:solidFill>
                <a:latin typeface="Helvetica World"/>
              </a:rPr>
              <a:t> </a:t>
            </a:r>
            <a:endParaRPr lang="id-ID" sz="4000" dirty="0">
              <a:solidFill>
                <a:schemeClr val="accent6">
                  <a:lumMod val="75000"/>
                </a:schemeClr>
              </a:solidFill>
              <a:latin typeface="Helvetica World"/>
            </a:endParaRPr>
          </a:p>
        </p:txBody>
      </p:sp>
      <p:sp>
        <p:nvSpPr>
          <p:cNvPr id="14" name="箭头: 右 53">
            <a:extLst>
              <a:ext uri="{FF2B5EF4-FFF2-40B4-BE49-F238E27FC236}">
                <a16:creationId xmlns:a16="http://schemas.microsoft.com/office/drawing/2014/main" id="{C035C7B3-AF75-648C-BC02-277451C8E84F}"/>
              </a:ext>
            </a:extLst>
          </p:cNvPr>
          <p:cNvSpPr/>
          <p:nvPr/>
        </p:nvSpPr>
        <p:spPr>
          <a:xfrm>
            <a:off x="5512459" y="33134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5" name="箭头: 右 54">
            <a:extLst>
              <a:ext uri="{FF2B5EF4-FFF2-40B4-BE49-F238E27FC236}">
                <a16:creationId xmlns:a16="http://schemas.microsoft.com/office/drawing/2014/main" id="{4ECA7D8D-7EAB-25C0-E4F2-07347D6A3F87}"/>
              </a:ext>
            </a:extLst>
          </p:cNvPr>
          <p:cNvSpPr/>
          <p:nvPr/>
        </p:nvSpPr>
        <p:spPr>
          <a:xfrm>
            <a:off x="5512459" y="54470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6" name="箭头: 右 56">
            <a:extLst>
              <a:ext uri="{FF2B5EF4-FFF2-40B4-BE49-F238E27FC236}">
                <a16:creationId xmlns:a16="http://schemas.microsoft.com/office/drawing/2014/main" id="{EC991E9C-724C-6DFA-4E42-27C1D5D05FD0}"/>
              </a:ext>
            </a:extLst>
          </p:cNvPr>
          <p:cNvSpPr/>
          <p:nvPr/>
        </p:nvSpPr>
        <p:spPr>
          <a:xfrm flipH="1">
            <a:off x="12153898" y="79629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7" name="箭头: 右 58">
            <a:extLst>
              <a:ext uri="{FF2B5EF4-FFF2-40B4-BE49-F238E27FC236}">
                <a16:creationId xmlns:a16="http://schemas.microsoft.com/office/drawing/2014/main" id="{3A36CA2B-ECAC-C795-B078-E1F4A070B682}"/>
              </a:ext>
            </a:extLst>
          </p:cNvPr>
          <p:cNvSpPr/>
          <p:nvPr/>
        </p:nvSpPr>
        <p:spPr>
          <a:xfrm flipH="1">
            <a:off x="12190748" y="43053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9"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
        <p:nvSpPr>
          <p:cNvPr id="20" name="TextBox 19"/>
          <p:cNvSpPr txBox="1"/>
          <p:nvPr/>
        </p:nvSpPr>
        <p:spPr>
          <a:xfrm>
            <a:off x="7345793" y="3015388"/>
            <a:ext cx="2869541" cy="6093976"/>
          </a:xfrm>
          <a:prstGeom prst="rect">
            <a:avLst/>
          </a:prstGeom>
          <a:solidFill>
            <a:schemeClr val="tx1">
              <a:lumMod val="50000"/>
              <a:lumOff val="50000"/>
            </a:schemeClr>
          </a:solidFill>
        </p:spPr>
        <p:txBody>
          <a:bodyPr wrap="square" rtlCol="0">
            <a:spAutoFit/>
          </a:bodyPr>
          <a:lstStyle/>
          <a:p>
            <a:r>
              <a:rPr lang="en-US" sz="1300" dirty="0">
                <a:solidFill>
                  <a:schemeClr val="bg1"/>
                </a:solidFill>
              </a:rPr>
              <a:t>&lt;?</a:t>
            </a:r>
            <a:r>
              <a:rPr lang="en-US" sz="1300" dirty="0" err="1">
                <a:solidFill>
                  <a:schemeClr val="bg1"/>
                </a:solidFill>
              </a:rPr>
              <a:t>php</a:t>
            </a:r>
            <a:endParaRPr lang="en-US" sz="1300" dirty="0">
              <a:solidFill>
                <a:schemeClr val="bg1"/>
              </a:solidFill>
            </a:endParaRPr>
          </a:p>
          <a:p>
            <a:r>
              <a:rPr lang="en-US" sz="1300" dirty="0">
                <a:solidFill>
                  <a:schemeClr val="bg1"/>
                </a:solidFill>
              </a:rPr>
              <a:t/>
            </a:r>
            <a:br>
              <a:rPr lang="en-US" sz="1300" dirty="0">
                <a:solidFill>
                  <a:schemeClr val="bg1"/>
                </a:solidFill>
              </a:rPr>
            </a:br>
            <a:r>
              <a:rPr lang="en-US" sz="1300" dirty="0">
                <a:solidFill>
                  <a:schemeClr val="bg1"/>
                </a:solidFill>
              </a:rPr>
              <a:t>        if(</a:t>
            </a:r>
            <a:r>
              <a:rPr lang="en-US" sz="1300" dirty="0" err="1">
                <a:solidFill>
                  <a:schemeClr val="bg1"/>
                </a:solidFill>
              </a:rPr>
              <a:t>isset</a:t>
            </a:r>
            <a:r>
              <a:rPr lang="en-US" sz="1300" dirty="0">
                <a:solidFill>
                  <a:schemeClr val="bg1"/>
                </a:solidFill>
              </a:rPr>
              <a:t>($_POST['</a:t>
            </a:r>
            <a:r>
              <a:rPr lang="en-US" sz="1300" dirty="0" err="1">
                <a:solidFill>
                  <a:schemeClr val="bg1"/>
                </a:solidFill>
              </a:rPr>
              <a:t>hitung</a:t>
            </a:r>
            <a:r>
              <a:rPr lang="en-US" sz="1300" dirty="0">
                <a:solidFill>
                  <a:schemeClr val="bg1"/>
                </a:solidFill>
              </a:rPr>
              <a:t>'])) {</a:t>
            </a:r>
          </a:p>
          <a:p>
            <a:r>
              <a:rPr lang="en-US" sz="1300" dirty="0">
                <a:solidFill>
                  <a:schemeClr val="bg1"/>
                </a:solidFill>
              </a:rPr>
              <a:t>            </a:t>
            </a:r>
            <a:r>
              <a:rPr lang="en-US" sz="1300" dirty="0" smtClean="0">
                <a:solidFill>
                  <a:schemeClr val="bg1"/>
                </a:solidFill>
              </a:rPr>
              <a:t>$bil1 </a:t>
            </a:r>
            <a:r>
              <a:rPr lang="en-US" sz="1300" dirty="0">
                <a:solidFill>
                  <a:schemeClr val="bg1"/>
                </a:solidFill>
              </a:rPr>
              <a:t>= </a:t>
            </a:r>
            <a:r>
              <a:rPr lang="en-US" sz="1300" dirty="0" err="1">
                <a:solidFill>
                  <a:schemeClr val="bg1"/>
                </a:solidFill>
              </a:rPr>
              <a:t>intval</a:t>
            </a:r>
            <a:r>
              <a:rPr lang="en-US" sz="1300" dirty="0">
                <a:solidFill>
                  <a:schemeClr val="bg1"/>
                </a:solidFill>
              </a:rPr>
              <a:t>($_POST['bil1']);</a:t>
            </a:r>
          </a:p>
          <a:p>
            <a:r>
              <a:rPr lang="en-US" sz="1300" dirty="0">
                <a:solidFill>
                  <a:schemeClr val="bg1"/>
                </a:solidFill>
              </a:rPr>
              <a:t>            $</a:t>
            </a:r>
            <a:r>
              <a:rPr lang="en-US" sz="1300" dirty="0" smtClean="0">
                <a:solidFill>
                  <a:schemeClr val="bg1"/>
                </a:solidFill>
              </a:rPr>
              <a:t>bil2 </a:t>
            </a:r>
            <a:r>
              <a:rPr lang="en-US" sz="1300" dirty="0">
                <a:solidFill>
                  <a:schemeClr val="bg1"/>
                </a:solidFill>
              </a:rPr>
              <a:t>= </a:t>
            </a:r>
            <a:r>
              <a:rPr lang="en-US" sz="1300" dirty="0" err="1">
                <a:solidFill>
                  <a:schemeClr val="bg1"/>
                </a:solidFill>
              </a:rPr>
              <a:t>intval</a:t>
            </a:r>
            <a:r>
              <a:rPr lang="en-US" sz="1300" dirty="0">
                <a:solidFill>
                  <a:schemeClr val="bg1"/>
                </a:solidFill>
              </a:rPr>
              <a:t>($_POST['bil2']);</a:t>
            </a:r>
          </a:p>
          <a:p>
            <a:r>
              <a:rPr lang="en-US" sz="1300" dirty="0">
                <a:solidFill>
                  <a:schemeClr val="bg1"/>
                </a:solidFill>
              </a:rPr>
              <a:t>            $opera = $_POST['opera'];</a:t>
            </a:r>
          </a:p>
          <a:p>
            <a:r>
              <a:rPr lang="en-US" sz="1300" dirty="0">
                <a:solidFill>
                  <a:schemeClr val="bg1"/>
                </a:solidFill>
              </a:rPr>
              <a:t/>
            </a:r>
            <a:br>
              <a:rPr lang="en-US" sz="1300" dirty="0">
                <a:solidFill>
                  <a:schemeClr val="bg1"/>
                </a:solidFill>
              </a:rPr>
            </a:br>
            <a:r>
              <a:rPr lang="en-US" sz="1300" dirty="0">
                <a:solidFill>
                  <a:schemeClr val="bg1"/>
                </a:solidFill>
              </a:rPr>
              <a:t>            switch ($opera) {</a:t>
            </a:r>
          </a:p>
          <a:p>
            <a:r>
              <a:rPr lang="en-US" sz="1300" dirty="0">
                <a:solidFill>
                  <a:schemeClr val="bg1"/>
                </a:solidFill>
              </a:rPr>
              <a:t>                case '+' :</a:t>
            </a:r>
          </a:p>
          <a:p>
            <a:r>
              <a:rPr lang="en-US" sz="1300" dirty="0">
                <a:solidFill>
                  <a:schemeClr val="bg1"/>
                </a:solidFill>
              </a:rPr>
              <a:t>                $</a:t>
            </a:r>
            <a:r>
              <a:rPr lang="en-US" sz="1300" dirty="0" err="1">
                <a:solidFill>
                  <a:schemeClr val="bg1"/>
                </a:solidFill>
              </a:rPr>
              <a:t>hasil</a:t>
            </a:r>
            <a:r>
              <a:rPr lang="en-US" sz="1300" dirty="0">
                <a:solidFill>
                  <a:schemeClr val="bg1"/>
                </a:solidFill>
              </a:rPr>
              <a:t> = </a:t>
            </a:r>
            <a:r>
              <a:rPr lang="en-US" sz="1300" dirty="0" smtClean="0">
                <a:solidFill>
                  <a:schemeClr val="bg1"/>
                </a:solidFill>
              </a:rPr>
              <a:t>$bil1 </a:t>
            </a:r>
            <a:r>
              <a:rPr lang="en-US" sz="1300" dirty="0">
                <a:solidFill>
                  <a:schemeClr val="bg1"/>
                </a:solidFill>
              </a:rPr>
              <a:t>+ $</a:t>
            </a:r>
            <a:r>
              <a:rPr lang="en-US" sz="1300" dirty="0" smtClean="0">
                <a:solidFill>
                  <a:schemeClr val="bg1"/>
                </a:solidFill>
              </a:rPr>
              <a:t>bil2;</a:t>
            </a:r>
            <a:endParaRPr lang="en-US" sz="1300" dirty="0">
              <a:solidFill>
                <a:schemeClr val="bg1"/>
              </a:solidFill>
            </a:endParaRPr>
          </a:p>
          <a:p>
            <a:r>
              <a:rPr lang="en-US" sz="1300" dirty="0">
                <a:solidFill>
                  <a:schemeClr val="bg1"/>
                </a:solidFill>
              </a:rPr>
              <a:t>                break;</a:t>
            </a:r>
          </a:p>
          <a:p>
            <a:r>
              <a:rPr lang="en-US" sz="1300" dirty="0">
                <a:solidFill>
                  <a:schemeClr val="bg1"/>
                </a:solidFill>
              </a:rPr>
              <a:t>                case '-' :</a:t>
            </a:r>
          </a:p>
          <a:p>
            <a:r>
              <a:rPr lang="en-US" sz="1300" dirty="0">
                <a:solidFill>
                  <a:schemeClr val="bg1"/>
                </a:solidFill>
              </a:rPr>
              <a:t>                $</a:t>
            </a:r>
            <a:r>
              <a:rPr lang="en-US" sz="1300" dirty="0" err="1">
                <a:solidFill>
                  <a:schemeClr val="bg1"/>
                </a:solidFill>
              </a:rPr>
              <a:t>hasil</a:t>
            </a:r>
            <a:r>
              <a:rPr lang="en-US" sz="1300" dirty="0">
                <a:solidFill>
                  <a:schemeClr val="bg1"/>
                </a:solidFill>
              </a:rPr>
              <a:t> = </a:t>
            </a:r>
            <a:r>
              <a:rPr lang="en-US" sz="1300" dirty="0" smtClean="0">
                <a:solidFill>
                  <a:schemeClr val="bg1"/>
                </a:solidFill>
              </a:rPr>
              <a:t>$bil1 </a:t>
            </a:r>
            <a:r>
              <a:rPr lang="en-US" sz="1300" dirty="0">
                <a:solidFill>
                  <a:schemeClr val="bg1"/>
                </a:solidFill>
              </a:rPr>
              <a:t>- $</a:t>
            </a:r>
            <a:r>
              <a:rPr lang="en-US" sz="1300" dirty="0" smtClean="0">
                <a:solidFill>
                  <a:schemeClr val="bg1"/>
                </a:solidFill>
              </a:rPr>
              <a:t>bil2;</a:t>
            </a:r>
            <a:endParaRPr lang="en-US" sz="1300" dirty="0">
              <a:solidFill>
                <a:schemeClr val="bg1"/>
              </a:solidFill>
            </a:endParaRPr>
          </a:p>
          <a:p>
            <a:r>
              <a:rPr lang="en-US" sz="1300" dirty="0">
                <a:solidFill>
                  <a:schemeClr val="bg1"/>
                </a:solidFill>
              </a:rPr>
              <a:t>                break;</a:t>
            </a:r>
          </a:p>
          <a:p>
            <a:r>
              <a:rPr lang="en-US" sz="1300" dirty="0">
                <a:solidFill>
                  <a:schemeClr val="bg1"/>
                </a:solidFill>
              </a:rPr>
              <a:t>                case '*' :</a:t>
            </a:r>
          </a:p>
          <a:p>
            <a:r>
              <a:rPr lang="en-US" sz="1300" dirty="0">
                <a:solidFill>
                  <a:schemeClr val="bg1"/>
                </a:solidFill>
              </a:rPr>
              <a:t>                $</a:t>
            </a:r>
            <a:r>
              <a:rPr lang="en-US" sz="1300" dirty="0" err="1">
                <a:solidFill>
                  <a:schemeClr val="bg1"/>
                </a:solidFill>
              </a:rPr>
              <a:t>hasil</a:t>
            </a:r>
            <a:r>
              <a:rPr lang="en-US" sz="1300" dirty="0">
                <a:solidFill>
                  <a:schemeClr val="bg1"/>
                </a:solidFill>
              </a:rPr>
              <a:t> = </a:t>
            </a:r>
            <a:r>
              <a:rPr lang="en-US" sz="1300" dirty="0" smtClean="0">
                <a:solidFill>
                  <a:schemeClr val="bg1"/>
                </a:solidFill>
              </a:rPr>
              <a:t>$bil1 * </a:t>
            </a:r>
            <a:r>
              <a:rPr lang="en-US" sz="1300" dirty="0">
                <a:solidFill>
                  <a:schemeClr val="bg1"/>
                </a:solidFill>
              </a:rPr>
              <a:t>$</a:t>
            </a:r>
            <a:r>
              <a:rPr lang="en-US" sz="1300" dirty="0" smtClean="0">
                <a:solidFill>
                  <a:schemeClr val="bg1"/>
                </a:solidFill>
              </a:rPr>
              <a:t>bil2;</a:t>
            </a:r>
            <a:endParaRPr lang="en-US" sz="1300" dirty="0">
              <a:solidFill>
                <a:schemeClr val="bg1"/>
              </a:solidFill>
            </a:endParaRPr>
          </a:p>
          <a:p>
            <a:r>
              <a:rPr lang="en-US" sz="1300" dirty="0">
                <a:solidFill>
                  <a:schemeClr val="bg1"/>
                </a:solidFill>
              </a:rPr>
              <a:t>                break;</a:t>
            </a:r>
          </a:p>
          <a:p>
            <a:r>
              <a:rPr lang="en-US" sz="1300" dirty="0">
                <a:solidFill>
                  <a:schemeClr val="bg1"/>
                </a:solidFill>
              </a:rPr>
              <a:t>                case '/' :</a:t>
            </a:r>
          </a:p>
          <a:p>
            <a:r>
              <a:rPr lang="en-US" sz="1300" dirty="0">
                <a:solidFill>
                  <a:schemeClr val="bg1"/>
                </a:solidFill>
              </a:rPr>
              <a:t>                $</a:t>
            </a:r>
            <a:r>
              <a:rPr lang="en-US" sz="1300" dirty="0" err="1">
                <a:solidFill>
                  <a:schemeClr val="bg1"/>
                </a:solidFill>
              </a:rPr>
              <a:t>hasil</a:t>
            </a:r>
            <a:r>
              <a:rPr lang="en-US" sz="1300" dirty="0">
                <a:solidFill>
                  <a:schemeClr val="bg1"/>
                </a:solidFill>
              </a:rPr>
              <a:t> = </a:t>
            </a:r>
            <a:r>
              <a:rPr lang="en-US" sz="1300" dirty="0" smtClean="0">
                <a:solidFill>
                  <a:schemeClr val="bg1"/>
                </a:solidFill>
              </a:rPr>
              <a:t>$bil1 </a:t>
            </a:r>
            <a:r>
              <a:rPr lang="en-US" sz="1300" dirty="0">
                <a:solidFill>
                  <a:schemeClr val="bg1"/>
                </a:solidFill>
              </a:rPr>
              <a:t> / $</a:t>
            </a:r>
            <a:r>
              <a:rPr lang="en-US" sz="1300" dirty="0" smtClean="0">
                <a:solidFill>
                  <a:schemeClr val="bg1"/>
                </a:solidFill>
              </a:rPr>
              <a:t>bil2;</a:t>
            </a:r>
            <a:endParaRPr lang="en-US" sz="1300" dirty="0">
              <a:solidFill>
                <a:schemeClr val="bg1"/>
              </a:solidFill>
            </a:endParaRPr>
          </a:p>
          <a:p>
            <a:r>
              <a:rPr lang="en-US" sz="1300" dirty="0">
                <a:solidFill>
                  <a:schemeClr val="bg1"/>
                </a:solidFill>
              </a:rPr>
              <a:t>                break;</a:t>
            </a:r>
          </a:p>
          <a:p>
            <a:r>
              <a:rPr lang="en-US" sz="1300" dirty="0">
                <a:solidFill>
                  <a:schemeClr val="bg1"/>
                </a:solidFill>
              </a:rPr>
              <a:t>            }</a:t>
            </a:r>
          </a:p>
          <a:p>
            <a:r>
              <a:rPr lang="en-US" sz="1300" dirty="0">
                <a:solidFill>
                  <a:schemeClr val="bg1"/>
                </a:solidFill>
              </a:rPr>
              <a:t>        }</a:t>
            </a:r>
          </a:p>
          <a:p>
            <a:r>
              <a:rPr lang="en-US" sz="1300" dirty="0">
                <a:solidFill>
                  <a:schemeClr val="bg1"/>
                </a:solidFill>
              </a:rPr>
              <a:t/>
            </a:r>
            <a:br>
              <a:rPr lang="en-US" sz="1300" dirty="0">
                <a:solidFill>
                  <a:schemeClr val="bg1"/>
                </a:solidFill>
              </a:rPr>
            </a:br>
            <a:r>
              <a:rPr lang="en-US" sz="1300" dirty="0">
                <a:solidFill>
                  <a:schemeClr val="bg1"/>
                </a:solidFill>
              </a:rPr>
              <a:t>        if(</a:t>
            </a:r>
            <a:r>
              <a:rPr lang="en-US" sz="1300" dirty="0" err="1">
                <a:solidFill>
                  <a:schemeClr val="bg1"/>
                </a:solidFill>
              </a:rPr>
              <a:t>isset</a:t>
            </a:r>
            <a:r>
              <a:rPr lang="en-US" sz="1300" dirty="0">
                <a:solidFill>
                  <a:schemeClr val="bg1"/>
                </a:solidFill>
              </a:rPr>
              <a:t>($_POST['</a:t>
            </a:r>
            <a:r>
              <a:rPr lang="en-US" sz="1300" dirty="0" err="1">
                <a:solidFill>
                  <a:schemeClr val="bg1"/>
                </a:solidFill>
              </a:rPr>
              <a:t>hapus</a:t>
            </a:r>
            <a:r>
              <a:rPr lang="en-US" sz="1300" dirty="0">
                <a:solidFill>
                  <a:schemeClr val="bg1"/>
                </a:solidFill>
              </a:rPr>
              <a:t>'])) {</a:t>
            </a:r>
          </a:p>
          <a:p>
            <a:r>
              <a:rPr lang="en-US" sz="1300" dirty="0">
                <a:solidFill>
                  <a:schemeClr val="bg1"/>
                </a:solidFill>
              </a:rPr>
              <a:t>            $_POST = 'bil1';</a:t>
            </a:r>
          </a:p>
          <a:p>
            <a:r>
              <a:rPr lang="en-US" sz="1300" dirty="0">
                <a:solidFill>
                  <a:schemeClr val="bg1"/>
                </a:solidFill>
              </a:rPr>
              <a:t>            $_POST = 'bil2';</a:t>
            </a:r>
          </a:p>
          <a:p>
            <a:r>
              <a:rPr lang="en-US" sz="1300" dirty="0">
                <a:solidFill>
                  <a:schemeClr val="bg1"/>
                </a:solidFill>
              </a:rPr>
              <a:t>            $_POST = '</a:t>
            </a:r>
            <a:r>
              <a:rPr lang="en-US" sz="1300" dirty="0" err="1">
                <a:solidFill>
                  <a:schemeClr val="bg1"/>
                </a:solidFill>
              </a:rPr>
              <a:t>hasil</a:t>
            </a:r>
            <a:r>
              <a:rPr lang="en-US" sz="1300" dirty="0">
                <a:solidFill>
                  <a:schemeClr val="bg1"/>
                </a:solidFill>
              </a:rPr>
              <a:t>';</a:t>
            </a:r>
          </a:p>
          <a:p>
            <a:r>
              <a:rPr lang="en-US" sz="1300" dirty="0">
                <a:solidFill>
                  <a:schemeClr val="bg1"/>
                </a:solidFill>
              </a:rPr>
              <a:t>        }</a:t>
            </a:r>
          </a:p>
          <a:p>
            <a:r>
              <a:rPr lang="en-US" sz="1300" dirty="0">
                <a:solidFill>
                  <a:schemeClr val="bg1"/>
                </a:solidFill>
              </a:rPr>
              <a:t/>
            </a:r>
            <a:br>
              <a:rPr lang="en-US" sz="1300" dirty="0">
                <a:solidFill>
                  <a:schemeClr val="bg1"/>
                </a:solidFill>
              </a:rPr>
            </a:br>
            <a:r>
              <a:rPr lang="en-US" sz="1300" dirty="0">
                <a:solidFill>
                  <a:schemeClr val="bg1"/>
                </a:solidFill>
              </a:rPr>
              <a:t>    ?&gt;</a:t>
            </a:r>
          </a:p>
        </p:txBody>
      </p:sp>
    </p:spTree>
    <p:extLst>
      <p:ext uri="{BB962C8B-B14F-4D97-AF65-F5344CB8AC3E}">
        <p14:creationId xmlns:p14="http://schemas.microsoft.com/office/powerpoint/2010/main" val="193734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in)">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E28951-70A7-0B82-46AD-08B718250F82}"/>
              </a:ext>
            </a:extLst>
          </p:cNvPr>
          <p:cNvSpPr/>
          <p:nvPr/>
        </p:nvSpPr>
        <p:spPr>
          <a:xfrm>
            <a:off x="0" y="0"/>
            <a:ext cx="18288000" cy="10287000"/>
          </a:xfrm>
          <a:prstGeom prst="rect">
            <a:avLst/>
          </a:prstGeom>
          <a:solidFill>
            <a:srgbClr val="6284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Freeform 2">
            <a:extLst>
              <a:ext uri="{FF2B5EF4-FFF2-40B4-BE49-F238E27FC236}">
                <a16:creationId xmlns:a16="http://schemas.microsoft.com/office/drawing/2014/main" id="{C2561EC1-D113-71E7-D881-5ACF0D15CEFB}"/>
              </a:ext>
            </a:extLst>
          </p:cNvPr>
          <p:cNvSpPr/>
          <p:nvPr/>
        </p:nvSpPr>
        <p:spPr>
          <a:xfrm>
            <a:off x="543462" y="521455"/>
            <a:ext cx="17201076" cy="9089168"/>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solidFill>
            <a:srgbClr val="FAF8F0"/>
          </a:solidFill>
          <a:ln>
            <a:solidFill>
              <a:srgbClr val="628474"/>
            </a:solidFill>
          </a:ln>
        </p:spPr>
        <p:txBody>
          <a:bodyPr/>
          <a:lstStyle/>
          <a:p>
            <a:endParaRPr lang="id-ID" dirty="0"/>
          </a:p>
        </p:txBody>
      </p:sp>
      <p:sp>
        <p:nvSpPr>
          <p:cNvPr id="4" name="TextBox 9">
            <a:extLst>
              <a:ext uri="{FF2B5EF4-FFF2-40B4-BE49-F238E27FC236}">
                <a16:creationId xmlns:a16="http://schemas.microsoft.com/office/drawing/2014/main" id="{958DE4AA-3C74-85EA-3A75-1879C074B05D}"/>
              </a:ext>
            </a:extLst>
          </p:cNvPr>
          <p:cNvSpPr txBox="1"/>
          <p:nvPr/>
        </p:nvSpPr>
        <p:spPr>
          <a:xfrm>
            <a:off x="972249" y="1045164"/>
            <a:ext cx="16743875" cy="1141338"/>
          </a:xfrm>
          <a:prstGeom prst="rect">
            <a:avLst/>
          </a:prstGeom>
        </p:spPr>
        <p:txBody>
          <a:bodyPr wrap="square" lIns="0" tIns="0" rIns="0" bIns="0" rtlCol="0" anchor="t">
            <a:spAutoFit/>
          </a:bodyPr>
          <a:lstStyle/>
          <a:p>
            <a:pPr marL="0" lvl="0" indent="0">
              <a:lnSpc>
                <a:spcPts val="8925"/>
              </a:lnSpc>
            </a:pPr>
            <a:r>
              <a:rPr lang="id-ID" sz="7000" dirty="0">
                <a:solidFill>
                  <a:srgbClr val="1C2143"/>
                </a:solidFill>
                <a:latin typeface="Open Sans Bold"/>
              </a:rPr>
              <a:t>Fungsi </a:t>
            </a:r>
            <a:r>
              <a:rPr lang="en-US" sz="7000" dirty="0" err="1" smtClean="0">
                <a:solidFill>
                  <a:srgbClr val="1C2143"/>
                </a:solidFill>
                <a:latin typeface="Open Sans Bold"/>
              </a:rPr>
              <a:t>Syntaxs</a:t>
            </a:r>
            <a:r>
              <a:rPr lang="id-ID" sz="7000" dirty="0" smtClean="0">
                <a:solidFill>
                  <a:srgbClr val="1C2143"/>
                </a:solidFill>
                <a:latin typeface="Open Sans Bold"/>
              </a:rPr>
              <a:t> </a:t>
            </a:r>
            <a:r>
              <a:rPr lang="id-ID" sz="7000" dirty="0">
                <a:solidFill>
                  <a:srgbClr val="1C2143"/>
                </a:solidFill>
                <a:latin typeface="Open Sans Bold"/>
              </a:rPr>
              <a:t>Aplikasi Kalkulator</a:t>
            </a:r>
          </a:p>
        </p:txBody>
      </p:sp>
      <p:grpSp>
        <p:nvGrpSpPr>
          <p:cNvPr id="5" name="Group 2">
            <a:extLst>
              <a:ext uri="{FF2B5EF4-FFF2-40B4-BE49-F238E27FC236}">
                <a16:creationId xmlns:a16="http://schemas.microsoft.com/office/drawing/2014/main" id="{EC9215ED-5FAE-07B1-A143-938A67480808}"/>
              </a:ext>
            </a:extLst>
          </p:cNvPr>
          <p:cNvGrpSpPr/>
          <p:nvPr/>
        </p:nvGrpSpPr>
        <p:grpSpPr>
          <a:xfrm>
            <a:off x="5791200" y="3078658"/>
            <a:ext cx="6553200" cy="6179641"/>
            <a:chOff x="0" y="0"/>
            <a:chExt cx="4530326" cy="2393855"/>
          </a:xfrm>
          <a:solidFill>
            <a:schemeClr val="tx2">
              <a:lumMod val="20000"/>
              <a:lumOff val="80000"/>
            </a:schemeClr>
          </a:solidFill>
        </p:grpSpPr>
        <p:sp>
          <p:nvSpPr>
            <p:cNvPr id="6" name="Freeform 3">
              <a:extLst>
                <a:ext uri="{FF2B5EF4-FFF2-40B4-BE49-F238E27FC236}">
                  <a16:creationId xmlns:a16="http://schemas.microsoft.com/office/drawing/2014/main" id="{9F2CE724-4900-F4B0-D706-2D54CA62151F}"/>
                </a:ext>
              </a:extLst>
            </p:cNvPr>
            <p:cNvSpPr/>
            <p:nvPr/>
          </p:nvSpPr>
          <p:spPr>
            <a:xfrm>
              <a:off x="0" y="0"/>
              <a:ext cx="4530325" cy="2393855"/>
            </a:xfrm>
            <a:custGeom>
              <a:avLst/>
              <a:gdLst/>
              <a:ahLst/>
              <a:cxnLst/>
              <a:rect l="l" t="t" r="r" b="b"/>
              <a:pathLst>
                <a:path w="4530325" h="2393855">
                  <a:moveTo>
                    <a:pt x="22954" y="0"/>
                  </a:moveTo>
                  <a:lnTo>
                    <a:pt x="4507371" y="0"/>
                  </a:lnTo>
                  <a:cubicBezTo>
                    <a:pt x="4520049" y="0"/>
                    <a:pt x="4530325" y="10277"/>
                    <a:pt x="4530325" y="22954"/>
                  </a:cubicBezTo>
                  <a:lnTo>
                    <a:pt x="4530325" y="2370901"/>
                  </a:lnTo>
                  <a:cubicBezTo>
                    <a:pt x="4530325" y="2383578"/>
                    <a:pt x="4520049" y="2393855"/>
                    <a:pt x="4507371" y="2393855"/>
                  </a:cubicBezTo>
                  <a:lnTo>
                    <a:pt x="22954" y="2393855"/>
                  </a:lnTo>
                  <a:cubicBezTo>
                    <a:pt x="10277" y="2393855"/>
                    <a:pt x="0" y="2383578"/>
                    <a:pt x="0" y="2370901"/>
                  </a:cubicBezTo>
                  <a:lnTo>
                    <a:pt x="0" y="22954"/>
                  </a:lnTo>
                  <a:cubicBezTo>
                    <a:pt x="0" y="10277"/>
                    <a:pt x="10277" y="0"/>
                    <a:pt x="22954" y="0"/>
                  </a:cubicBezTo>
                  <a:close/>
                </a:path>
              </a:pathLst>
            </a:custGeom>
            <a:grpFill/>
          </p:spPr>
          <p:txBody>
            <a:bodyPr/>
            <a:lstStyle/>
            <a:p>
              <a:endParaRPr lang="id-ID" dirty="0"/>
            </a:p>
          </p:txBody>
        </p:sp>
        <p:sp>
          <p:nvSpPr>
            <p:cNvPr id="7" name="TextBox 4">
              <a:extLst>
                <a:ext uri="{FF2B5EF4-FFF2-40B4-BE49-F238E27FC236}">
                  <a16:creationId xmlns:a16="http://schemas.microsoft.com/office/drawing/2014/main" id="{3C2A2B04-DFE9-9AFE-D8FF-844F621B0FE8}"/>
                </a:ext>
              </a:extLst>
            </p:cNvPr>
            <p:cNvSpPr txBox="1"/>
            <p:nvPr/>
          </p:nvSpPr>
          <p:spPr>
            <a:xfrm>
              <a:off x="0" y="-38100"/>
              <a:ext cx="4530326" cy="2431955"/>
            </a:xfrm>
            <a:prstGeom prst="rect">
              <a:avLst/>
            </a:prstGeom>
            <a:grpFill/>
          </p:spPr>
          <p:txBody>
            <a:bodyPr lIns="50800" tIns="50800" rIns="50800" bIns="50800" rtlCol="0" anchor="ctr"/>
            <a:lstStyle/>
            <a:p>
              <a:pPr algn="ctr">
                <a:lnSpc>
                  <a:spcPts val="2659"/>
                </a:lnSpc>
                <a:spcBef>
                  <a:spcPct val="0"/>
                </a:spcBef>
              </a:pPr>
              <a:endParaRPr lang="id-ID" dirty="0"/>
            </a:p>
          </p:txBody>
        </p:sp>
      </p:grpSp>
      <p:sp>
        <p:nvSpPr>
          <p:cNvPr id="8" name="文本框 47">
            <a:extLst>
              <a:ext uri="{FF2B5EF4-FFF2-40B4-BE49-F238E27FC236}">
                <a16:creationId xmlns:a16="http://schemas.microsoft.com/office/drawing/2014/main" id="{D556350B-B0B3-29AD-21F6-91DEC654EAC7}"/>
              </a:ext>
            </a:extLst>
          </p:cNvPr>
          <p:cNvSpPr txBox="1"/>
          <p:nvPr/>
        </p:nvSpPr>
        <p:spPr>
          <a:xfrm>
            <a:off x="1059051" y="4305300"/>
            <a:ext cx="4419600" cy="1938992"/>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meliputi head atau bagian kepala dari sebuah program yang telah dibuat yang meliputi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link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untuk menyambungkan css ke halaman web, dan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title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 sebagai judul sebuah halaman web yang dibuat.</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9" name="文本框 49">
            <a:extLst>
              <a:ext uri="{FF2B5EF4-FFF2-40B4-BE49-F238E27FC236}">
                <a16:creationId xmlns:a16="http://schemas.microsoft.com/office/drawing/2014/main" id="{8CAD6FFA-7866-617F-CD3E-9615A127BB90}"/>
              </a:ext>
            </a:extLst>
          </p:cNvPr>
          <p:cNvSpPr txBox="1"/>
          <p:nvPr/>
        </p:nvSpPr>
        <p:spPr>
          <a:xfrm>
            <a:off x="1066800" y="3086100"/>
            <a:ext cx="4419600" cy="707886"/>
          </a:xfrm>
          <a:prstGeom prst="rect">
            <a:avLst/>
          </a:prstGeom>
          <a:solidFill>
            <a:schemeClr val="accent4">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index.</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php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bagian head dari html (Hypertext Markup Languange).</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0" name="文本框 50">
            <a:extLst>
              <a:ext uri="{FF2B5EF4-FFF2-40B4-BE49-F238E27FC236}">
                <a16:creationId xmlns:a16="http://schemas.microsoft.com/office/drawing/2014/main" id="{135894A5-065C-D92B-AC07-0EE81D98DB27}"/>
              </a:ext>
            </a:extLst>
          </p:cNvPr>
          <p:cNvSpPr txBox="1"/>
          <p:nvPr/>
        </p:nvSpPr>
        <p:spPr>
          <a:xfrm>
            <a:off x="12721336" y="4889837"/>
            <a:ext cx="4419600" cy="707886"/>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Coding </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index</a:t>
            </a:r>
            <a:r>
              <a:rPr lang="id-ID" sz="2000" b="1" i="1" dirty="0" smtClean="0">
                <a:latin typeface="Helvetica World" panose="020B0600070205080204" pitchFamily="34" charset="-128"/>
                <a:ea typeface="Helvetica World" panose="020B0600070205080204" pitchFamily="34" charset="-128"/>
                <a:cs typeface="Helvetica World" panose="020B0600070205080204" pitchFamily="34" charset="-128"/>
              </a:rPr>
              <a:t>.php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bagian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body </a:t>
            </a:r>
            <a:r>
              <a:rPr lang="id-ID" sz="2000" dirty="0">
                <a:latin typeface="Helvetica World" panose="020B0600070205080204" pitchFamily="34" charset="-128"/>
                <a:ea typeface="Helvetica World" panose="020B0600070205080204" pitchFamily="34" charset="-128"/>
                <a:cs typeface="Helvetica World" panose="020B0600070205080204" pitchFamily="34" charset="-128"/>
              </a:rPr>
              <a:t>dari html (Hypertext Markup Languange).</a:t>
            </a:r>
          </a:p>
        </p:txBody>
      </p:sp>
      <p:sp>
        <p:nvSpPr>
          <p:cNvPr id="11" name="文本框 51">
            <a:extLst>
              <a:ext uri="{FF2B5EF4-FFF2-40B4-BE49-F238E27FC236}">
                <a16:creationId xmlns:a16="http://schemas.microsoft.com/office/drawing/2014/main" id="{08AD3621-1C5D-2200-89F9-655C97A783AC}"/>
              </a:ext>
            </a:extLst>
          </p:cNvPr>
          <p:cNvSpPr txBox="1"/>
          <p:nvPr/>
        </p:nvSpPr>
        <p:spPr>
          <a:xfrm>
            <a:off x="12697171" y="6667500"/>
            <a:ext cx="4419600" cy="2554545"/>
          </a:xfrm>
          <a:prstGeom prst="rect">
            <a:avLst/>
          </a:prstGeom>
          <a:solidFill>
            <a:schemeClr val="accent2">
              <a:lumMod val="40000"/>
              <a:lumOff val="60000"/>
            </a:schemeClr>
          </a:solidFill>
          <a:ln>
            <a:solidFill>
              <a:schemeClr val="tx1"/>
            </a:solidFill>
          </a:ln>
        </p:spPr>
        <p:txBody>
          <a:bodyPr wrap="square" rtlCol="0">
            <a:spAutoFit/>
          </a:bodyPr>
          <a:lstStyle/>
          <a:p>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Coding yang meliputi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h3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sebagai judul sebuah kalkulator sederhana,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hr</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 sebagai garis horizontal,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marquee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sebagai tulisan bergerak, </a:t>
            </a:r>
            <a:r>
              <a:rPr lang="id-ID" sz="2000" b="1" dirty="0" smtClean="0">
                <a:latin typeface="Helvetica World" panose="020B0600070205080204" pitchFamily="34" charset="-128"/>
                <a:ea typeface="Helvetica World" panose="020B0600070205080204" pitchFamily="34" charset="-128"/>
                <a:cs typeface="Helvetica World" panose="020B0600070205080204" pitchFamily="34" charset="-128"/>
              </a:rPr>
              <a:t>textfield </a:t>
            </a:r>
            <a:r>
              <a:rPr lang="id-ID" sz="2000" dirty="0" smtClean="0">
                <a:latin typeface="Helvetica World" panose="020B0600070205080204" pitchFamily="34" charset="-128"/>
                <a:ea typeface="Helvetica World" panose="020B0600070205080204" pitchFamily="34" charset="-128"/>
                <a:cs typeface="Helvetica World" panose="020B0600070205080204" pitchFamily="34" charset="-128"/>
              </a:rPr>
              <a:t>bil1,dan bil2 sebagai tempat untuk menginputkan bilangan atau angka yang ingin diperhitungan dengan menggunakan operator aritmamtika.</a:t>
            </a:r>
            <a:endParaRPr lang="id-ID" sz="2000" dirty="0">
              <a:latin typeface="Helvetica World" panose="020B0600070205080204" pitchFamily="34" charset="-128"/>
              <a:ea typeface="Helvetica World" panose="020B0600070205080204" pitchFamily="34" charset="-128"/>
              <a:cs typeface="Helvetica World" panose="020B0600070205080204" pitchFamily="34" charset="-128"/>
            </a:endParaRPr>
          </a:p>
        </p:txBody>
      </p:sp>
      <p:sp>
        <p:nvSpPr>
          <p:cNvPr id="12" name="TextBox 11">
            <a:extLst>
              <a:ext uri="{FF2B5EF4-FFF2-40B4-BE49-F238E27FC236}">
                <a16:creationId xmlns:a16="http://schemas.microsoft.com/office/drawing/2014/main" id="{F270DE6C-4842-7EAA-ACFE-448BCCFF2109}"/>
              </a:ext>
            </a:extLst>
          </p:cNvPr>
          <p:cNvSpPr txBox="1"/>
          <p:nvPr/>
        </p:nvSpPr>
        <p:spPr>
          <a:xfrm>
            <a:off x="1066799" y="2211859"/>
            <a:ext cx="6096001" cy="615553"/>
          </a:xfrm>
          <a:prstGeom prst="rect">
            <a:avLst/>
          </a:prstGeom>
        </p:spPr>
        <p:txBody>
          <a:bodyPr wrap="square" lIns="0" tIns="0" rIns="0" bIns="0" rtlCol="0" anchor="t">
            <a:spAutoFit/>
          </a:bodyPr>
          <a:lstStyle/>
          <a:p>
            <a:pPr marL="0" lvl="0" indent="0">
              <a:lnSpc>
                <a:spcPts val="4759"/>
              </a:lnSpc>
            </a:pPr>
            <a:r>
              <a:rPr lang="id-ID" sz="4000" b="1" dirty="0" smtClean="0">
                <a:solidFill>
                  <a:schemeClr val="accent6">
                    <a:lumMod val="75000"/>
                  </a:schemeClr>
                </a:solidFill>
                <a:latin typeface="Helvetica World"/>
              </a:rPr>
              <a:t>#</a:t>
            </a:r>
            <a:r>
              <a:rPr lang="id-ID" sz="4000" dirty="0" smtClean="0">
                <a:solidFill>
                  <a:schemeClr val="accent6">
                    <a:lumMod val="75000"/>
                  </a:schemeClr>
                </a:solidFill>
                <a:latin typeface="Helvetica World"/>
              </a:rPr>
              <a:t>File Kalkulator Sederhana</a:t>
            </a:r>
            <a:r>
              <a:rPr lang="id-ID" altLang="zh-CN" sz="4000" dirty="0" smtClean="0">
                <a:solidFill>
                  <a:schemeClr val="accent6">
                    <a:lumMod val="75000"/>
                  </a:schemeClr>
                </a:solidFill>
                <a:latin typeface="Helvetica World"/>
              </a:rPr>
              <a:t> </a:t>
            </a:r>
            <a:r>
              <a:rPr lang="id-ID" sz="4000" dirty="0" smtClean="0">
                <a:solidFill>
                  <a:schemeClr val="accent6">
                    <a:lumMod val="75000"/>
                  </a:schemeClr>
                </a:solidFill>
                <a:latin typeface="Helvetica World"/>
              </a:rPr>
              <a:t> </a:t>
            </a:r>
            <a:endParaRPr lang="id-ID" sz="4000" dirty="0">
              <a:solidFill>
                <a:schemeClr val="accent6">
                  <a:lumMod val="75000"/>
                </a:schemeClr>
              </a:solidFill>
              <a:latin typeface="Helvetica World"/>
            </a:endParaRPr>
          </a:p>
        </p:txBody>
      </p:sp>
      <p:sp>
        <p:nvSpPr>
          <p:cNvPr id="13" name="箭头: 右 53">
            <a:extLst>
              <a:ext uri="{FF2B5EF4-FFF2-40B4-BE49-F238E27FC236}">
                <a16:creationId xmlns:a16="http://schemas.microsoft.com/office/drawing/2014/main" id="{C035C7B3-AF75-648C-BC02-277451C8E84F}"/>
              </a:ext>
            </a:extLst>
          </p:cNvPr>
          <p:cNvSpPr/>
          <p:nvPr/>
        </p:nvSpPr>
        <p:spPr>
          <a:xfrm>
            <a:off x="5512459" y="33134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4" name="箭头: 右 54">
            <a:extLst>
              <a:ext uri="{FF2B5EF4-FFF2-40B4-BE49-F238E27FC236}">
                <a16:creationId xmlns:a16="http://schemas.microsoft.com/office/drawing/2014/main" id="{4ECA7D8D-7EAB-25C0-E4F2-07347D6A3F87}"/>
              </a:ext>
            </a:extLst>
          </p:cNvPr>
          <p:cNvSpPr/>
          <p:nvPr/>
        </p:nvSpPr>
        <p:spPr>
          <a:xfrm>
            <a:off x="5512459" y="45326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5" name="箭头: 右 56">
            <a:extLst>
              <a:ext uri="{FF2B5EF4-FFF2-40B4-BE49-F238E27FC236}">
                <a16:creationId xmlns:a16="http://schemas.microsoft.com/office/drawing/2014/main" id="{EC991E9C-724C-6DFA-4E42-27C1D5D05FD0}"/>
              </a:ext>
            </a:extLst>
          </p:cNvPr>
          <p:cNvSpPr/>
          <p:nvPr/>
        </p:nvSpPr>
        <p:spPr>
          <a:xfrm flipH="1">
            <a:off x="12153898" y="7962900"/>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6" name="箭头: 右 58">
            <a:extLst>
              <a:ext uri="{FF2B5EF4-FFF2-40B4-BE49-F238E27FC236}">
                <a16:creationId xmlns:a16="http://schemas.microsoft.com/office/drawing/2014/main" id="{3A36CA2B-ECAC-C795-B078-E1F4A070B682}"/>
              </a:ext>
            </a:extLst>
          </p:cNvPr>
          <p:cNvSpPr/>
          <p:nvPr/>
        </p:nvSpPr>
        <p:spPr>
          <a:xfrm flipH="1">
            <a:off x="12190748" y="5294639"/>
            <a:ext cx="533400" cy="38226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d-ID" dirty="0"/>
          </a:p>
        </p:txBody>
      </p:sp>
      <p:sp>
        <p:nvSpPr>
          <p:cNvPr id="17" name="TextBox 16"/>
          <p:cNvSpPr txBox="1"/>
          <p:nvPr/>
        </p:nvSpPr>
        <p:spPr>
          <a:xfrm>
            <a:off x="7245230" y="3056924"/>
            <a:ext cx="3627007" cy="6124754"/>
          </a:xfrm>
          <a:prstGeom prst="rect">
            <a:avLst/>
          </a:prstGeom>
          <a:solidFill>
            <a:schemeClr val="tx1">
              <a:lumMod val="50000"/>
              <a:lumOff val="50000"/>
            </a:schemeClr>
          </a:solidFill>
        </p:spPr>
        <p:txBody>
          <a:bodyPr wrap="square" rtlCol="0">
            <a:spAutoFit/>
          </a:bodyPr>
          <a:lstStyle/>
          <a:p>
            <a:r>
              <a:rPr lang="en-US" sz="1400" dirty="0">
                <a:solidFill>
                  <a:schemeClr val="bg1"/>
                </a:solidFill>
              </a:rPr>
              <a:t>&lt;!DOCTYPE html&gt;</a:t>
            </a:r>
          </a:p>
          <a:p>
            <a:r>
              <a:rPr lang="en-US" sz="1400" dirty="0">
                <a:solidFill>
                  <a:schemeClr val="bg1"/>
                </a:solidFill>
              </a:rPr>
              <a:t>&lt;html </a:t>
            </a:r>
            <a:r>
              <a:rPr lang="en-US" sz="1400" dirty="0" err="1">
                <a:solidFill>
                  <a:schemeClr val="bg1"/>
                </a:solidFill>
              </a:rPr>
              <a:t>lang</a:t>
            </a:r>
            <a:r>
              <a:rPr lang="en-US" sz="1400" dirty="0">
                <a:solidFill>
                  <a:schemeClr val="bg1"/>
                </a:solidFill>
              </a:rPr>
              <a:t>="</a:t>
            </a:r>
            <a:r>
              <a:rPr lang="en-US" sz="1400" dirty="0" err="1">
                <a:solidFill>
                  <a:schemeClr val="bg1"/>
                </a:solidFill>
              </a:rPr>
              <a:t>en</a:t>
            </a:r>
            <a:r>
              <a:rPr lang="en-US" sz="1400" dirty="0">
                <a:solidFill>
                  <a:schemeClr val="bg1"/>
                </a:solidFill>
              </a:rPr>
              <a:t>"&gt;</a:t>
            </a:r>
          </a:p>
          <a:p>
            <a:r>
              <a:rPr lang="en-US" sz="1400" dirty="0">
                <a:solidFill>
                  <a:schemeClr val="bg1"/>
                </a:solidFill>
              </a:rPr>
              <a:t>&lt;head&gt;</a:t>
            </a:r>
          </a:p>
          <a:p>
            <a:r>
              <a:rPr lang="en-US" sz="1400" dirty="0">
                <a:solidFill>
                  <a:schemeClr val="bg1"/>
                </a:solidFill>
              </a:rPr>
              <a:t>    &lt;meta charset="UTF-8"&gt;</a:t>
            </a:r>
          </a:p>
          <a:p>
            <a:r>
              <a:rPr lang="en-US" sz="1400" dirty="0">
                <a:solidFill>
                  <a:schemeClr val="bg1"/>
                </a:solidFill>
              </a:rPr>
              <a:t>    &lt;meta name="viewport" content="width=device-width, initial-scale=1.0"&gt;</a:t>
            </a:r>
          </a:p>
          <a:p>
            <a:r>
              <a:rPr lang="en-US" sz="1400" dirty="0">
                <a:solidFill>
                  <a:schemeClr val="bg1"/>
                </a:solidFill>
              </a:rPr>
              <a:t>    &lt;title&gt;</a:t>
            </a:r>
            <a:r>
              <a:rPr lang="en-US" sz="1400" dirty="0" err="1">
                <a:solidFill>
                  <a:schemeClr val="bg1"/>
                </a:solidFill>
              </a:rPr>
              <a:t>Kalkulator</a:t>
            </a:r>
            <a:r>
              <a:rPr lang="en-US" sz="1400" dirty="0">
                <a:solidFill>
                  <a:schemeClr val="bg1"/>
                </a:solidFill>
              </a:rPr>
              <a:t> </a:t>
            </a:r>
            <a:r>
              <a:rPr lang="en-US" sz="1400" dirty="0" err="1">
                <a:solidFill>
                  <a:schemeClr val="bg1"/>
                </a:solidFill>
              </a:rPr>
              <a:t>Sederhana</a:t>
            </a:r>
            <a:r>
              <a:rPr lang="en-US" sz="1400" dirty="0">
                <a:solidFill>
                  <a:schemeClr val="bg1"/>
                </a:solidFill>
              </a:rPr>
              <a:t>&lt;/title&gt;</a:t>
            </a:r>
          </a:p>
          <a:p>
            <a:r>
              <a:rPr lang="en-US" sz="1400" dirty="0">
                <a:solidFill>
                  <a:schemeClr val="bg1"/>
                </a:solidFill>
              </a:rPr>
              <a:t>    &lt;link </a:t>
            </a:r>
            <a:r>
              <a:rPr lang="en-US" sz="1400" dirty="0" err="1">
                <a:solidFill>
                  <a:schemeClr val="bg1"/>
                </a:solidFill>
              </a:rPr>
              <a:t>rel</a:t>
            </a:r>
            <a:r>
              <a:rPr lang="en-US" sz="1400" dirty="0">
                <a:solidFill>
                  <a:schemeClr val="bg1"/>
                </a:solidFill>
              </a:rPr>
              <a:t>="stylesheet" type="text/</a:t>
            </a:r>
            <a:r>
              <a:rPr lang="en-US" sz="1400" dirty="0" err="1">
                <a:solidFill>
                  <a:schemeClr val="bg1"/>
                </a:solidFill>
              </a:rPr>
              <a:t>css</a:t>
            </a:r>
            <a:r>
              <a:rPr lang="en-US" sz="1400" dirty="0">
                <a:solidFill>
                  <a:schemeClr val="bg1"/>
                </a:solidFill>
              </a:rPr>
              <a:t>" </a:t>
            </a:r>
            <a:r>
              <a:rPr lang="en-US" sz="1400" dirty="0" err="1">
                <a:solidFill>
                  <a:schemeClr val="bg1"/>
                </a:solidFill>
              </a:rPr>
              <a:t>href</a:t>
            </a:r>
            <a:r>
              <a:rPr lang="en-US" sz="1400" dirty="0">
                <a:solidFill>
                  <a:schemeClr val="bg1"/>
                </a:solidFill>
              </a:rPr>
              <a:t>="style.css"&gt;</a:t>
            </a:r>
          </a:p>
          <a:p>
            <a:r>
              <a:rPr lang="en-US" sz="1400" dirty="0">
                <a:solidFill>
                  <a:schemeClr val="bg1"/>
                </a:solidFill>
              </a:rPr>
              <a:t>&lt;/head&gt;</a:t>
            </a:r>
          </a:p>
          <a:p>
            <a:r>
              <a:rPr lang="en-US" sz="1400" dirty="0">
                <a:solidFill>
                  <a:schemeClr val="bg1"/>
                </a:solidFill>
              </a:rPr>
              <a:t>&lt;body&gt;</a:t>
            </a:r>
          </a:p>
          <a:p>
            <a:r>
              <a:rPr lang="en-US" sz="1400" dirty="0">
                <a:solidFill>
                  <a:schemeClr val="bg1"/>
                </a:solidFill>
              </a:rPr>
              <a:t/>
            </a:r>
            <a:br>
              <a:rPr lang="en-US" sz="1400" dirty="0">
                <a:solidFill>
                  <a:schemeClr val="bg1"/>
                </a:solidFill>
              </a:rPr>
            </a:br>
            <a:r>
              <a:rPr lang="en-US" sz="1400" dirty="0">
                <a:solidFill>
                  <a:schemeClr val="bg1"/>
                </a:solidFill>
              </a:rPr>
              <a:t>    &lt;div class="</a:t>
            </a:r>
            <a:r>
              <a:rPr lang="en-US" sz="1400" dirty="0" err="1">
                <a:solidFill>
                  <a:schemeClr val="bg1"/>
                </a:solidFill>
              </a:rPr>
              <a:t>kalku</a:t>
            </a:r>
            <a:r>
              <a:rPr lang="en-US" sz="1400" dirty="0">
                <a:solidFill>
                  <a:schemeClr val="bg1"/>
                </a:solidFill>
              </a:rPr>
              <a:t>"&gt;</a:t>
            </a:r>
          </a:p>
          <a:p>
            <a:r>
              <a:rPr lang="en-US" sz="1400" dirty="0">
                <a:solidFill>
                  <a:schemeClr val="bg1"/>
                </a:solidFill>
              </a:rPr>
              <a:t>        &lt;a class="a" </a:t>
            </a:r>
            <a:r>
              <a:rPr lang="en-US" sz="1400" dirty="0" err="1">
                <a:solidFill>
                  <a:schemeClr val="bg1"/>
                </a:solidFill>
              </a:rPr>
              <a:t>href</a:t>
            </a:r>
            <a:r>
              <a:rPr lang="en-US" sz="1400" dirty="0">
                <a:solidFill>
                  <a:schemeClr val="bg1"/>
                </a:solidFill>
              </a:rPr>
              <a:t>="menu.html"&gt;X&lt;/a&gt;</a:t>
            </a:r>
          </a:p>
          <a:p>
            <a:r>
              <a:rPr lang="en-US" sz="1400" dirty="0">
                <a:solidFill>
                  <a:schemeClr val="bg1"/>
                </a:solidFill>
              </a:rPr>
              <a:t>        &lt;h3 class="</a:t>
            </a:r>
            <a:r>
              <a:rPr lang="en-US" sz="1400" dirty="0" err="1">
                <a:solidFill>
                  <a:schemeClr val="bg1"/>
                </a:solidFill>
              </a:rPr>
              <a:t>judul</a:t>
            </a:r>
            <a:r>
              <a:rPr lang="en-US" sz="1400" dirty="0">
                <a:solidFill>
                  <a:schemeClr val="bg1"/>
                </a:solidFill>
              </a:rPr>
              <a:t>"&gt;</a:t>
            </a:r>
            <a:r>
              <a:rPr lang="en-US" sz="1400" dirty="0" err="1">
                <a:solidFill>
                  <a:schemeClr val="bg1"/>
                </a:solidFill>
              </a:rPr>
              <a:t>Kalkulator</a:t>
            </a:r>
            <a:r>
              <a:rPr lang="en-US" sz="1400" dirty="0">
                <a:solidFill>
                  <a:schemeClr val="bg1"/>
                </a:solidFill>
              </a:rPr>
              <a:t> </a:t>
            </a:r>
            <a:r>
              <a:rPr lang="en-US" sz="1400" dirty="0" err="1">
                <a:solidFill>
                  <a:schemeClr val="bg1"/>
                </a:solidFill>
              </a:rPr>
              <a:t>Sederhana</a:t>
            </a:r>
            <a:r>
              <a:rPr lang="en-US" sz="1400" dirty="0">
                <a:solidFill>
                  <a:schemeClr val="bg1"/>
                </a:solidFill>
              </a:rPr>
              <a:t>&lt;/h3&gt;</a:t>
            </a:r>
          </a:p>
          <a:p>
            <a:r>
              <a:rPr lang="en-US" sz="1400" dirty="0">
                <a:solidFill>
                  <a:schemeClr val="bg1"/>
                </a:solidFill>
              </a:rPr>
              <a:t>        &lt;marquee class="</a:t>
            </a:r>
            <a:r>
              <a:rPr lang="en-US" sz="1400" dirty="0" err="1">
                <a:solidFill>
                  <a:schemeClr val="bg1"/>
                </a:solidFill>
              </a:rPr>
              <a:t>marq</a:t>
            </a:r>
            <a:r>
              <a:rPr lang="en-US" sz="1400" dirty="0">
                <a:solidFill>
                  <a:schemeClr val="bg1"/>
                </a:solidFill>
              </a:rPr>
              <a:t>" behavior="scroll" direction="right"&gt;</a:t>
            </a:r>
            <a:r>
              <a:rPr lang="en-US" sz="1400" dirty="0" err="1">
                <a:solidFill>
                  <a:schemeClr val="bg1"/>
                </a:solidFill>
              </a:rPr>
              <a:t>Selamat</a:t>
            </a:r>
            <a:r>
              <a:rPr lang="en-US" sz="1400" dirty="0">
                <a:solidFill>
                  <a:schemeClr val="bg1"/>
                </a:solidFill>
              </a:rPr>
              <a:t> </a:t>
            </a:r>
            <a:r>
              <a:rPr lang="en-US" sz="1400" dirty="0" err="1">
                <a:solidFill>
                  <a:schemeClr val="bg1"/>
                </a:solidFill>
              </a:rPr>
              <a:t>Menggunakan</a:t>
            </a:r>
            <a:r>
              <a:rPr lang="en-US" sz="1400" dirty="0">
                <a:solidFill>
                  <a:schemeClr val="bg1"/>
                </a:solidFill>
              </a:rPr>
              <a:t> </a:t>
            </a:r>
            <a:r>
              <a:rPr lang="en-US" sz="1400" dirty="0" err="1">
                <a:solidFill>
                  <a:schemeClr val="bg1"/>
                </a:solidFill>
              </a:rPr>
              <a:t>Kalkulator</a:t>
            </a:r>
            <a:r>
              <a:rPr lang="en-US" sz="1400" dirty="0">
                <a:solidFill>
                  <a:schemeClr val="bg1"/>
                </a:solidFill>
              </a:rPr>
              <a:t>&lt;/marquee&gt;</a:t>
            </a:r>
          </a:p>
          <a:p>
            <a:r>
              <a:rPr lang="en-US" sz="1400" dirty="0">
                <a:solidFill>
                  <a:schemeClr val="bg1"/>
                </a:solidFill>
              </a:rPr>
              <a:t>        &lt;form method="POST" action="</a:t>
            </a:r>
            <a:r>
              <a:rPr lang="en-US" sz="1400" dirty="0" err="1">
                <a:solidFill>
                  <a:schemeClr val="bg1"/>
                </a:solidFill>
              </a:rPr>
              <a:t>index.php</a:t>
            </a:r>
            <a:r>
              <a:rPr lang="en-US" sz="1400" dirty="0">
                <a:solidFill>
                  <a:schemeClr val="bg1"/>
                </a:solidFill>
              </a:rPr>
              <a:t>"&gt;</a:t>
            </a:r>
          </a:p>
          <a:p>
            <a:r>
              <a:rPr lang="en-US" sz="1400" dirty="0">
                <a:solidFill>
                  <a:schemeClr val="bg1"/>
                </a:solidFill>
              </a:rPr>
              <a:t>            &lt;input type="text" name="bil1" class="</a:t>
            </a:r>
            <a:r>
              <a:rPr lang="en-US" sz="1400" dirty="0" err="1">
                <a:solidFill>
                  <a:schemeClr val="bg1"/>
                </a:solidFill>
              </a:rPr>
              <a:t>bil</a:t>
            </a:r>
            <a:r>
              <a:rPr lang="en-US" sz="1400" dirty="0">
                <a:solidFill>
                  <a:schemeClr val="bg1"/>
                </a:solidFill>
              </a:rPr>
              <a:t>" autocomplete="off" placeholder="</a:t>
            </a:r>
            <a:r>
              <a:rPr lang="en-US" sz="1400" dirty="0" err="1">
                <a:solidFill>
                  <a:schemeClr val="bg1"/>
                </a:solidFill>
              </a:rPr>
              <a:t>Masukkan</a:t>
            </a:r>
            <a:r>
              <a:rPr lang="en-US" sz="1400" dirty="0">
                <a:solidFill>
                  <a:schemeClr val="bg1"/>
                </a:solidFill>
              </a:rPr>
              <a:t> </a:t>
            </a:r>
            <a:r>
              <a:rPr lang="en-US" sz="1400" dirty="0" err="1">
                <a:solidFill>
                  <a:schemeClr val="bg1"/>
                </a:solidFill>
              </a:rPr>
              <a:t>Bilangan</a:t>
            </a:r>
            <a:r>
              <a:rPr lang="en-US" sz="1400" dirty="0">
                <a:solidFill>
                  <a:schemeClr val="bg1"/>
                </a:solidFill>
              </a:rPr>
              <a:t> </a:t>
            </a:r>
            <a:r>
              <a:rPr lang="en-US" sz="1400" dirty="0" err="1">
                <a:solidFill>
                  <a:schemeClr val="bg1"/>
                </a:solidFill>
              </a:rPr>
              <a:t>Pertama</a:t>
            </a:r>
            <a:r>
              <a:rPr lang="en-US" sz="1400" dirty="0">
                <a:solidFill>
                  <a:schemeClr val="bg1"/>
                </a:solidFill>
              </a:rPr>
              <a:t>"&gt;</a:t>
            </a:r>
          </a:p>
          <a:p>
            <a:r>
              <a:rPr lang="en-US" sz="1400" dirty="0">
                <a:solidFill>
                  <a:schemeClr val="bg1"/>
                </a:solidFill>
              </a:rPr>
              <a:t>            &lt;input type="text" name="bil2" class="</a:t>
            </a:r>
            <a:r>
              <a:rPr lang="en-US" sz="1400" dirty="0" err="1">
                <a:solidFill>
                  <a:schemeClr val="bg1"/>
                </a:solidFill>
              </a:rPr>
              <a:t>bil</a:t>
            </a:r>
            <a:r>
              <a:rPr lang="en-US" sz="1400" dirty="0">
                <a:solidFill>
                  <a:schemeClr val="bg1"/>
                </a:solidFill>
              </a:rPr>
              <a:t>" autocomplete="off" placeholder="</a:t>
            </a:r>
            <a:r>
              <a:rPr lang="en-US" sz="1400" dirty="0" err="1">
                <a:solidFill>
                  <a:schemeClr val="bg1"/>
                </a:solidFill>
              </a:rPr>
              <a:t>Masukkan</a:t>
            </a:r>
            <a:r>
              <a:rPr lang="en-US" sz="1400" dirty="0">
                <a:solidFill>
                  <a:schemeClr val="bg1"/>
                </a:solidFill>
              </a:rPr>
              <a:t> </a:t>
            </a:r>
            <a:r>
              <a:rPr lang="en-US" sz="1400" dirty="0" err="1">
                <a:solidFill>
                  <a:schemeClr val="bg1"/>
                </a:solidFill>
              </a:rPr>
              <a:t>Bilangan</a:t>
            </a:r>
            <a:r>
              <a:rPr lang="en-US" sz="1400" dirty="0">
                <a:solidFill>
                  <a:schemeClr val="bg1"/>
                </a:solidFill>
              </a:rPr>
              <a:t> </a:t>
            </a:r>
            <a:r>
              <a:rPr lang="en-US" sz="1400" dirty="0" err="1">
                <a:solidFill>
                  <a:schemeClr val="bg1"/>
                </a:solidFill>
              </a:rPr>
              <a:t>Kedua</a:t>
            </a:r>
            <a:r>
              <a:rPr lang="en-US" sz="1400" dirty="0">
                <a:solidFill>
                  <a:schemeClr val="bg1"/>
                </a:solidFill>
              </a:rPr>
              <a:t>"&gt;</a:t>
            </a:r>
          </a:p>
        </p:txBody>
      </p:sp>
      <p:sp>
        <p:nvSpPr>
          <p:cNvPr id="18" name="TextBox 11">
            <a:extLst>
              <a:ext uri="{FF2B5EF4-FFF2-40B4-BE49-F238E27FC236}">
                <a16:creationId xmlns:a16="http://schemas.microsoft.com/office/drawing/2014/main" id="{64C78688-C1E4-88FC-92E1-13DBDA29A556}"/>
              </a:ext>
            </a:extLst>
          </p:cNvPr>
          <p:cNvSpPr txBox="1"/>
          <p:nvPr/>
        </p:nvSpPr>
        <p:spPr>
          <a:xfrm>
            <a:off x="14097000" y="9688084"/>
            <a:ext cx="5168852" cy="580391"/>
          </a:xfrm>
          <a:prstGeom prst="rect">
            <a:avLst/>
          </a:prstGeom>
        </p:spPr>
        <p:txBody>
          <a:bodyPr lIns="0" tIns="0" rIns="0" bIns="0" rtlCol="0" anchor="t">
            <a:spAutoFit/>
          </a:bodyPr>
          <a:lstStyle/>
          <a:p>
            <a:pPr marL="0" lvl="0" indent="0">
              <a:lnSpc>
                <a:spcPts val="4759"/>
              </a:lnSpc>
            </a:pPr>
            <a:r>
              <a:rPr lang="id-ID" sz="3399" dirty="0">
                <a:solidFill>
                  <a:schemeClr val="bg1"/>
                </a:solidFill>
                <a:latin typeface="Helvetica World"/>
              </a:rPr>
              <a:t>Create by : Rustan</a:t>
            </a:r>
          </a:p>
        </p:txBody>
      </p:sp>
    </p:spTree>
    <p:extLst>
      <p:ext uri="{BB962C8B-B14F-4D97-AF65-F5344CB8AC3E}">
        <p14:creationId xmlns:p14="http://schemas.microsoft.com/office/powerpoint/2010/main" val="197539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941</Words>
  <Application>Microsoft Office PowerPoint</Application>
  <PresentationFormat>Custom</PresentationFormat>
  <Paragraphs>147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宋体</vt:lpstr>
      <vt:lpstr>Calibri</vt:lpstr>
      <vt:lpstr>Helvetica World</vt:lpstr>
      <vt:lpstr>Open Sans Bold</vt:lpstr>
      <vt:lpstr>等线</vt:lpstr>
      <vt:lpstr>Office Theme</vt:lpstr>
      <vt:lpstr>PowerPoint Presentation</vt:lpstr>
      <vt:lpstr>PowerPoint Presentation</vt:lpstr>
      <vt:lpstr>Pengertian Aplikasi Kalkulator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Admin</dc:creator>
  <cp:lastModifiedBy>Admin</cp:lastModifiedBy>
  <cp:revision>19</cp:revision>
  <dcterms:created xsi:type="dcterms:W3CDTF">2006-08-16T00:00:00Z</dcterms:created>
  <dcterms:modified xsi:type="dcterms:W3CDTF">2024-03-08T04:36:57Z</dcterms:modified>
  <dc:identifier>DAF-itzgXLc</dc:identifier>
</cp:coreProperties>
</file>