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60" r:id="rId4"/>
    <p:sldId id="287" r:id="rId5"/>
    <p:sldId id="265" r:id="rId6"/>
    <p:sldId id="266" r:id="rId7"/>
    <p:sldId id="268" r:id="rId8"/>
    <p:sldId id="273" r:id="rId9"/>
    <p:sldId id="271" r:id="rId10"/>
    <p:sldId id="272" r:id="rId11"/>
    <p:sldId id="274" r:id="rId12"/>
    <p:sldId id="277" r:id="rId13"/>
    <p:sldId id="281" r:id="rId14"/>
    <p:sldId id="276" r:id="rId15"/>
    <p:sldId id="278" r:id="rId16"/>
    <p:sldId id="279" r:id="rId17"/>
    <p:sldId id="280" r:id="rId18"/>
    <p:sldId id="284" r:id="rId19"/>
    <p:sldId id="283" r:id="rId20"/>
    <p:sldId id="285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yom" initials="A" lastIdx="1" clrIdx="0">
    <p:extLst>
      <p:ext uri="{19B8F6BF-5375-455C-9EA6-DF929625EA0E}">
        <p15:presenceInfo xmlns:p15="http://schemas.microsoft.com/office/powerpoint/2012/main" userId="Arty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0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341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67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859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4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93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9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6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0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6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14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CD955-2B48-4F1E-A61B-D1F6B7DEC7F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940A77-52A4-4695-937A-D2880D462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9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0C656-89E0-4807-BDA5-82E1970E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384" y="1273948"/>
            <a:ext cx="4632960" cy="975360"/>
          </a:xfrm>
        </p:spPr>
        <p:txBody>
          <a:bodyPr/>
          <a:lstStyle/>
          <a:p>
            <a:pPr algn="l"/>
            <a:r>
              <a:rPr lang="ru-RU" sz="6000"/>
              <a:t>Лабиринт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D702DF-6F06-4F8A-8772-09616E3F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384" y="4731968"/>
            <a:ext cx="6135178" cy="1205131"/>
          </a:xfrm>
        </p:spPr>
        <p:txBody>
          <a:bodyPr>
            <a:normAutofit/>
          </a:bodyPr>
          <a:lstStyle/>
          <a:p>
            <a:pPr algn="l"/>
            <a:r>
              <a:rPr lang="ru-RU" sz="2400"/>
              <a:t>Автор – Русяев Артемий Тимофеевич</a:t>
            </a:r>
          </a:p>
          <a:p>
            <a:pPr algn="l"/>
            <a:r>
              <a:rPr lang="ru-RU" sz="2400"/>
              <a:t>Наставник – Косов Родион Максимович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8FE037-27FC-40F1-A68F-60A7D38593A8}"/>
              </a:ext>
            </a:extLst>
          </p:cNvPr>
          <p:cNvSpPr/>
          <p:nvPr/>
        </p:nvSpPr>
        <p:spPr>
          <a:xfrm>
            <a:off x="1548384" y="3429000"/>
            <a:ext cx="4029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>
                <a:solidFill>
                  <a:schemeClr val="tx1">
                    <a:lumMod val="50000"/>
                    <a:lumOff val="50000"/>
                  </a:schemeClr>
                </a:solidFill>
              </a:rPr>
              <a:t>Мобильная разработка на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  <a:endParaRPr lang="ru-RU" sz="2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8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/>
          </a:bodyPr>
          <a:lstStyle/>
          <a:p>
            <a:r>
              <a:rPr lang="ru-RU"/>
              <a:t>Двигаться таким образом, пока не будут посещены все клетки.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5956"/>
              </p:ext>
            </p:extLst>
          </p:nvPr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B798C17-61D7-4E04-B04F-FB026C01ADF8}"/>
              </a:ext>
            </a:extLst>
          </p:cNvPr>
          <p:cNvSpPr/>
          <p:nvPr/>
        </p:nvSpPr>
        <p:spPr>
          <a:xfrm>
            <a:off x="2842260" y="3414053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216047C-2B77-4C4D-901B-C2B39F9C48E6}"/>
              </a:ext>
            </a:extLst>
          </p:cNvPr>
          <p:cNvSpPr/>
          <p:nvPr/>
        </p:nvSpPr>
        <p:spPr>
          <a:xfrm rot="16200000">
            <a:off x="3288030" y="2969992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AF50D91-3D32-4E0D-B764-B0459E95CB98}"/>
              </a:ext>
            </a:extLst>
          </p:cNvPr>
          <p:cNvSpPr/>
          <p:nvPr/>
        </p:nvSpPr>
        <p:spPr>
          <a:xfrm>
            <a:off x="3733800" y="341405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2A13F83-C50F-4C39-AC81-DAA3AFA83CAA}"/>
              </a:ext>
            </a:extLst>
          </p:cNvPr>
          <p:cNvSpPr/>
          <p:nvPr/>
        </p:nvSpPr>
        <p:spPr>
          <a:xfrm rot="16200000">
            <a:off x="4178397" y="385982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537EB4B-1335-4A21-BD40-C9D591050AF0}"/>
              </a:ext>
            </a:extLst>
          </p:cNvPr>
          <p:cNvSpPr/>
          <p:nvPr/>
        </p:nvSpPr>
        <p:spPr>
          <a:xfrm>
            <a:off x="4630251" y="2505882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AEF6466-F441-45F4-A1CB-69A189F5C7B7}"/>
              </a:ext>
            </a:extLst>
          </p:cNvPr>
          <p:cNvSpPr/>
          <p:nvPr/>
        </p:nvSpPr>
        <p:spPr>
          <a:xfrm rot="16200000">
            <a:off x="5527848" y="1603768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C0BDFA3-6635-4203-BF33-D117D2F49EF1}"/>
              </a:ext>
            </a:extLst>
          </p:cNvPr>
          <p:cNvSpPr/>
          <p:nvPr/>
        </p:nvSpPr>
        <p:spPr>
          <a:xfrm>
            <a:off x="6425445" y="2501364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6A1BE15-8DE9-462E-B585-D784FF35565B}"/>
              </a:ext>
            </a:extLst>
          </p:cNvPr>
          <p:cNvSpPr/>
          <p:nvPr/>
        </p:nvSpPr>
        <p:spPr>
          <a:xfrm rot="16200000">
            <a:off x="5979675" y="2952750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5B18F5E-8DED-4FF0-9589-CE70A2D3C59B}"/>
              </a:ext>
            </a:extLst>
          </p:cNvPr>
          <p:cNvSpPr/>
          <p:nvPr/>
        </p:nvSpPr>
        <p:spPr>
          <a:xfrm>
            <a:off x="5533423" y="3398519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E825A57-62B0-4257-83EB-7E053B42D201}"/>
              </a:ext>
            </a:extLst>
          </p:cNvPr>
          <p:cNvSpPr/>
          <p:nvPr/>
        </p:nvSpPr>
        <p:spPr>
          <a:xfrm rot="16200000">
            <a:off x="5979675" y="474794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644BCB9-8643-41DD-9BEA-2518441FEDEC}"/>
              </a:ext>
            </a:extLst>
          </p:cNvPr>
          <p:cNvSpPr/>
          <p:nvPr/>
        </p:nvSpPr>
        <p:spPr>
          <a:xfrm>
            <a:off x="6421653" y="4305592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8726665-F865-4C15-BF9C-2D67EF554204}"/>
              </a:ext>
            </a:extLst>
          </p:cNvPr>
          <p:cNvSpPr/>
          <p:nvPr/>
        </p:nvSpPr>
        <p:spPr>
          <a:xfrm rot="10800000">
            <a:off x="6168061" y="4066958"/>
            <a:ext cx="536448" cy="536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7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/>
          </a:bodyPr>
          <a:lstStyle/>
          <a:p>
            <a:r>
              <a:rPr lang="ru-RU"/>
              <a:t>Место старта – самая дальняя клетка от выхода.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76610"/>
              </p:ext>
            </p:extLst>
          </p:nvPr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18" name="Овал 17">
            <a:extLst>
              <a:ext uri="{FF2B5EF4-FFF2-40B4-BE49-F238E27FC236}">
                <a16:creationId xmlns:a16="http://schemas.microsoft.com/office/drawing/2014/main" id="{5C4DAFD1-12E3-4C75-B84F-DD43CEE84548}"/>
              </a:ext>
            </a:extLst>
          </p:cNvPr>
          <p:cNvSpPr/>
          <p:nvPr/>
        </p:nvSpPr>
        <p:spPr>
          <a:xfrm rot="10800000">
            <a:off x="4399529" y="4951804"/>
            <a:ext cx="522404" cy="522404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2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Реализованные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4B54-89AA-45B7-9A8B-D9E7C66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243"/>
            <a:ext cx="5924634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Алгоритм генерации лабиринта</a:t>
            </a:r>
            <a:endParaRPr lang="ru-RU" sz="2400" b="1" dirty="0"/>
          </a:p>
          <a:p>
            <a:r>
              <a:rPr lang="ru-RU" sz="2400" b="1" dirty="0"/>
              <a:t>Динамическая миникарта и карта</a:t>
            </a:r>
          </a:p>
          <a:p>
            <a:r>
              <a:rPr lang="ru-RU" sz="2400" dirty="0"/>
              <a:t>Управление с помощью </a:t>
            </a:r>
            <a:r>
              <a:rPr lang="ru-RU" sz="2400" dirty="0" err="1"/>
              <a:t>свайпов</a:t>
            </a:r>
            <a:endParaRPr lang="ru-RU" sz="2400" dirty="0"/>
          </a:p>
          <a:p>
            <a:r>
              <a:rPr lang="ru-RU" sz="2400" dirty="0"/>
              <a:t>Система счёта</a:t>
            </a:r>
          </a:p>
          <a:p>
            <a:r>
              <a:rPr lang="ru-RU" sz="2400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1276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EBC34-4272-4622-9615-2792210D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Миникарта и 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F9954-2FDC-47C2-8453-149DDA28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71066" cy="3880773"/>
          </a:xfrm>
        </p:spPr>
        <p:txBody>
          <a:bodyPr>
            <a:normAutofit/>
          </a:bodyPr>
          <a:lstStyle/>
          <a:p>
            <a:r>
              <a:rPr lang="ru-RU" sz="2000" dirty="0"/>
              <a:t>Расширяют класс </a:t>
            </a:r>
            <a:r>
              <a:rPr lang="en-US" sz="2000" dirty="0"/>
              <a:t>View, </a:t>
            </a:r>
            <a:r>
              <a:rPr lang="ru-RU" sz="2000" dirty="0"/>
              <a:t>т.е. по сути являются представлениями</a:t>
            </a:r>
            <a:endParaRPr lang="en-US" sz="2000" dirty="0"/>
          </a:p>
          <a:p>
            <a:r>
              <a:rPr lang="ru-RU" sz="2000" dirty="0"/>
              <a:t>Изначально открыта только одна клетка</a:t>
            </a:r>
          </a:p>
          <a:p>
            <a:r>
              <a:rPr lang="ru-RU" sz="2000" dirty="0"/>
              <a:t>Клетки открываются по мере посещения</a:t>
            </a:r>
          </a:p>
          <a:p>
            <a:r>
              <a:rPr lang="ru-RU" sz="2000" dirty="0"/>
              <a:t>Если включена соответствующая опция, то весь лабиринт виден с начала игры</a:t>
            </a:r>
          </a:p>
        </p:txBody>
      </p:sp>
    </p:spTree>
    <p:extLst>
      <p:ext uri="{BB962C8B-B14F-4D97-AF65-F5344CB8AC3E}">
        <p14:creationId xmlns:p14="http://schemas.microsoft.com/office/powerpoint/2010/main" val="226940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BD837-40B8-4EE0-92A5-BF0F884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Миникарта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67C75-E103-4AEB-A2AB-8928E1C9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4674954" cy="3568446"/>
          </a:xfrm>
        </p:spPr>
        <p:txBody>
          <a:bodyPr>
            <a:normAutofit/>
          </a:bodyPr>
          <a:lstStyle/>
          <a:p>
            <a:r>
              <a:rPr lang="ru-RU" dirty="0"/>
              <a:t>Видна только часть лабиринта</a:t>
            </a:r>
          </a:p>
          <a:p>
            <a:r>
              <a:rPr lang="ru-RU" dirty="0"/>
              <a:t>Фиксированный размер клетки</a:t>
            </a:r>
          </a:p>
          <a:p>
            <a:r>
              <a:rPr lang="ru-RU" dirty="0"/>
              <a:t>Карта смещается за игроком</a:t>
            </a:r>
          </a:p>
          <a:p>
            <a:r>
              <a:rPr lang="ru-RU" dirty="0"/>
              <a:t>Включено «Отображать маршрут» → за игроком остаётся линия, которая удаляется при ходьбе назад</a:t>
            </a:r>
          </a:p>
          <a:p>
            <a:r>
              <a:rPr lang="ru-RU" dirty="0"/>
              <a:t>Включено «Забывать маршрут» → после нескольких ходов посещённые клетки стираются</a:t>
            </a:r>
          </a:p>
          <a:p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4E951A0-A02A-444A-A3D3-0C010AA6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1" y="1930400"/>
            <a:ext cx="3568446" cy="356844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4101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BD837-40B8-4EE0-92A5-BF0F884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67C75-E103-4AEB-A2AB-8928E1C9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45976"/>
            <a:ext cx="5829157" cy="2366047"/>
          </a:xfrm>
        </p:spPr>
        <p:txBody>
          <a:bodyPr/>
          <a:lstStyle/>
          <a:p>
            <a:r>
              <a:rPr lang="ru-RU"/>
              <a:t>Виден весь лабиринт целиком</a:t>
            </a:r>
          </a:p>
          <a:p>
            <a:r>
              <a:rPr lang="ru-RU"/>
              <a:t>Размер клетки зависит от размера лабиринта</a:t>
            </a:r>
          </a:p>
          <a:p>
            <a:r>
              <a:rPr lang="ru-RU"/>
              <a:t>Отмечена точка старта</a:t>
            </a:r>
          </a:p>
          <a:p>
            <a:r>
              <a:rPr lang="ru-RU"/>
              <a:t>Отмечены припасы и выход, если включена соответствующая опция</a:t>
            </a:r>
          </a:p>
          <a:p>
            <a:r>
              <a:rPr lang="ru-RU"/>
              <a:t>Не отмечен игрок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97E3D1-9445-49CC-8FD5-D19AEB1EF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t="4415" r="3489" b="52562"/>
          <a:stretch/>
        </p:blipFill>
        <p:spPr>
          <a:xfrm>
            <a:off x="6506491" y="1341124"/>
            <a:ext cx="2562306" cy="25623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8AA4FC-1FB9-41AD-912E-20460E2AB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4479" r="3221" b="52499"/>
          <a:stretch/>
        </p:blipFill>
        <p:spPr>
          <a:xfrm>
            <a:off x="6506491" y="3978700"/>
            <a:ext cx="2562304" cy="25623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92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Реализованные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4B54-89AA-45B7-9A8B-D9E7C66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243"/>
            <a:ext cx="6503754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Алгоритм генерации лабиринта </a:t>
            </a:r>
          </a:p>
          <a:p>
            <a:r>
              <a:rPr lang="ru-RU" sz="2400" dirty="0"/>
              <a:t>Динамическая миникарта и карта</a:t>
            </a:r>
            <a:endParaRPr lang="ru-RU" sz="2400" b="1" dirty="0"/>
          </a:p>
          <a:p>
            <a:r>
              <a:rPr lang="ru-RU" sz="2400" dirty="0"/>
              <a:t>Управление с помощью </a:t>
            </a:r>
            <a:r>
              <a:rPr lang="ru-RU" sz="2400" dirty="0" err="1"/>
              <a:t>свайпов</a:t>
            </a:r>
            <a:endParaRPr lang="ru-RU" sz="2400" dirty="0"/>
          </a:p>
          <a:p>
            <a:r>
              <a:rPr lang="ru-RU" sz="2400" b="1" dirty="0"/>
              <a:t>Система счёта</a:t>
            </a:r>
          </a:p>
          <a:p>
            <a:r>
              <a:rPr lang="ru-RU" sz="2400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7251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68072-4C0C-424D-A479-C83FF263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Система счёта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8648A-0324-4354-9FB5-9D631F8B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387674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По умолчанию счёт изначально равен 0</a:t>
            </a:r>
          </a:p>
          <a:p>
            <a:r>
              <a:rPr lang="ru-RU" sz="2000" dirty="0"/>
              <a:t>Счёт увеличивается при нахождении припасов</a:t>
            </a:r>
          </a:p>
          <a:p>
            <a:r>
              <a:rPr lang="ru-RU" sz="2000" dirty="0"/>
              <a:t>Могут появиться припасы стоимостью 4, 8, или 16 очков, и чем больше стоимость, тем меньше шанс на появление</a:t>
            </a:r>
          </a:p>
          <a:p>
            <a:r>
              <a:rPr lang="ru-RU" sz="2000" dirty="0"/>
              <a:t>Если включена опция «Ограничить ходы», то изначальный счёт равен расстоянию от старта до выхода, и на каждом ходу счёт уменьшается на 1.</a:t>
            </a:r>
          </a:p>
          <a:p>
            <a:r>
              <a:rPr lang="ru-RU" sz="2000" dirty="0"/>
              <a:t>Если ходы ограничены, то при достижении счёта 0 игра заканчивается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345686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68072-4C0C-424D-A479-C83FF263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Система счёта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050A4EC-0B11-4D1A-8BA3-ECD75DB0C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18" y="1578864"/>
            <a:ext cx="2263298" cy="4903814"/>
          </a:xfrm>
          <a:ln w="12700">
            <a:solidFill>
              <a:schemeClr val="accent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1EC0F8-4DF0-444C-AB28-17C26DF47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72" y="1578867"/>
            <a:ext cx="2263298" cy="490381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8C852C9-4244-4FF7-BEE9-6105F0187A16}"/>
              </a:ext>
            </a:extLst>
          </p:cNvPr>
          <p:cNvSpPr/>
          <p:nvPr/>
        </p:nvSpPr>
        <p:spPr>
          <a:xfrm>
            <a:off x="4888991" y="4620768"/>
            <a:ext cx="2054351" cy="2560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95F04A-B440-4AEE-B9D6-408C56EB5485}"/>
              </a:ext>
            </a:extLst>
          </p:cNvPr>
          <p:cNvSpPr/>
          <p:nvPr/>
        </p:nvSpPr>
        <p:spPr>
          <a:xfrm>
            <a:off x="6150864" y="1749552"/>
            <a:ext cx="251349" cy="2560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F64C56A-4B02-43B7-AE99-D9FA7027D88A}"/>
              </a:ext>
            </a:extLst>
          </p:cNvPr>
          <p:cNvSpPr/>
          <p:nvPr/>
        </p:nvSpPr>
        <p:spPr>
          <a:xfrm>
            <a:off x="2956560" y="1749552"/>
            <a:ext cx="251349" cy="25603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166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Реализованные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4B54-89AA-45B7-9A8B-D9E7C66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243"/>
            <a:ext cx="6430602" cy="3880773"/>
          </a:xfrm>
        </p:spPr>
        <p:txBody>
          <a:bodyPr>
            <a:normAutofit/>
          </a:bodyPr>
          <a:lstStyle/>
          <a:p>
            <a:r>
              <a:rPr lang="ru-RU" sz="2400" dirty="0"/>
              <a:t>Алгоритм генерации лабиринта</a:t>
            </a:r>
          </a:p>
          <a:p>
            <a:r>
              <a:rPr lang="ru-RU" sz="2400" dirty="0"/>
              <a:t>Динамическая миникарта и карта</a:t>
            </a:r>
            <a:endParaRPr lang="ru-RU" sz="2400" b="1" dirty="0"/>
          </a:p>
          <a:p>
            <a:r>
              <a:rPr lang="ru-RU" sz="2400" dirty="0"/>
              <a:t>Управление с помощью </a:t>
            </a:r>
            <a:r>
              <a:rPr lang="ru-RU" sz="2400" dirty="0" err="1"/>
              <a:t>свайпов</a:t>
            </a:r>
            <a:endParaRPr lang="ru-RU" sz="2400" dirty="0"/>
          </a:p>
          <a:p>
            <a:r>
              <a:rPr lang="ru-RU" sz="2400" dirty="0"/>
              <a:t>Система счёта</a:t>
            </a:r>
          </a:p>
          <a:p>
            <a:r>
              <a:rPr lang="ru-RU" sz="2400" b="1" dirty="0"/>
              <a:t>База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95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A5279-BE13-41AD-82D6-BE38C8D5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сведения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A7038-3E76-4942-B928-46AC9E22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779"/>
            <a:ext cx="7929294" cy="1791717"/>
          </a:xfrm>
        </p:spPr>
        <p:txBody>
          <a:bodyPr>
            <a:normAutofit/>
          </a:bodyPr>
          <a:lstStyle/>
          <a:p>
            <a:r>
              <a:rPr lang="ru-RU" sz="2000"/>
              <a:t>Приложение является мобильной игрой</a:t>
            </a:r>
          </a:p>
          <a:p>
            <a:r>
              <a:rPr lang="ru-RU" sz="2000"/>
              <a:t>Цель игрока – выйти из лабиринта с наибольшим количеством баллов</a:t>
            </a:r>
          </a:p>
          <a:p>
            <a:r>
              <a:rPr lang="ru-RU" sz="2000"/>
              <a:t>Лабиринт генерируется процедурно (каждый раз уникален)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5CCEA06-C7B4-4A52-89B4-75E178B773F7}"/>
              </a:ext>
            </a:extLst>
          </p:cNvPr>
          <p:cNvSpPr txBox="1">
            <a:spLocks/>
          </p:cNvSpPr>
          <p:nvPr/>
        </p:nvSpPr>
        <p:spPr>
          <a:xfrm>
            <a:off x="677334" y="4956556"/>
            <a:ext cx="8596668" cy="1147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/>
              <a:t>Развивает память и внимательность</a:t>
            </a:r>
          </a:p>
          <a:p>
            <a:r>
              <a:rPr lang="ru-RU" sz="2000"/>
              <a:t>Помогает скоротать время</a:t>
            </a:r>
          </a:p>
          <a:p>
            <a:endParaRPr lang="ru-RU" sz="200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F203655-34A7-47E3-A4FB-CE4BB83A8940}"/>
              </a:ext>
            </a:extLst>
          </p:cNvPr>
          <p:cNvSpPr txBox="1">
            <a:spLocks/>
          </p:cNvSpPr>
          <p:nvPr/>
        </p:nvSpPr>
        <p:spPr>
          <a:xfrm>
            <a:off x="677334" y="412242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Актуальность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0233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4B54-89AA-45B7-9A8B-D9E7C66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445941"/>
            <a:ext cx="6114966" cy="1858091"/>
          </a:xfrm>
        </p:spPr>
        <p:txBody>
          <a:bodyPr>
            <a:normAutofit/>
          </a:bodyPr>
          <a:lstStyle/>
          <a:p>
            <a:r>
              <a:rPr lang="ru-RU" sz="2200" dirty="0"/>
              <a:t>Реализована с помощью </a:t>
            </a:r>
            <a:r>
              <a:rPr lang="en-US" sz="2200" dirty="0"/>
              <a:t>SQLite</a:t>
            </a:r>
          </a:p>
          <a:p>
            <a:r>
              <a:rPr lang="ru-RU" sz="2200" dirty="0"/>
              <a:t>Хранит пройденные лабиринты</a:t>
            </a:r>
          </a:p>
          <a:p>
            <a:r>
              <a:rPr lang="ru-RU" sz="2200" dirty="0"/>
              <a:t>Диалоговое окно сохранения расширяет </a:t>
            </a:r>
            <a:r>
              <a:rPr lang="en-US" sz="2200" dirty="0" err="1"/>
              <a:t>dialogFragment</a:t>
            </a:r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3BF2F-C592-414C-A7D5-A2F758DBECB1}"/>
              </a:ext>
            </a:extLst>
          </p:cNvPr>
          <p:cNvSpPr txBox="1"/>
          <p:nvPr/>
        </p:nvSpPr>
        <p:spPr>
          <a:xfrm>
            <a:off x="578082" y="3428999"/>
            <a:ext cx="6071616" cy="328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 может: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Сохранять игру после её завершения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Просматривать собранные припасы и разблокированную часть карты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Копировать все настройки сохранённой игры в главное меню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Удалять сохранённые игры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BE46C-2F88-4213-9C07-1D481FFE7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06" y="1158242"/>
            <a:ext cx="2210861" cy="479019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03C0F5-424B-42AC-A4A4-F237BD906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50" y="1158242"/>
            <a:ext cx="2210862" cy="4790201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3161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База данных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D61A9E1-D155-4968-8C35-C06D10FBA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536953"/>
              </p:ext>
            </p:extLst>
          </p:nvPr>
        </p:nvGraphicFramePr>
        <p:xfrm>
          <a:off x="1176528" y="1548799"/>
          <a:ext cx="3799140" cy="5029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1119762365"/>
                    </a:ext>
                  </a:extLst>
                </a:gridCol>
                <a:gridCol w="2428234">
                  <a:extLst>
                    <a:ext uri="{9D8B030D-6E8A-4147-A177-3AD203B41FA5}">
                      <a16:colId xmlns:a16="http://schemas.microsoft.com/office/drawing/2014/main" val="3857554299"/>
                    </a:ext>
                  </a:extLst>
                </a:gridCol>
                <a:gridCol w="883226">
                  <a:extLst>
                    <a:ext uri="{9D8B030D-6E8A-4147-A177-3AD203B41FA5}">
                      <a16:colId xmlns:a16="http://schemas.microsoft.com/office/drawing/2014/main" val="3879103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игры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82685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79800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312422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35489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79935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семя (ключ)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85567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отображать маршрут?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45649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забывать маршрут?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08981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карта разблокирована?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8701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отметить припасы?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643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ограничить ходы?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50509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малые припасы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81485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средние припасы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69524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большие припасы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14455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счёт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67778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109B9071-78D8-4BB8-8916-9AF4605C3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565716"/>
              </p:ext>
            </p:extLst>
          </p:nvPr>
        </p:nvGraphicFramePr>
        <p:xfrm>
          <a:off x="6993080" y="2051719"/>
          <a:ext cx="2443528" cy="2011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8886">
                  <a:extLst>
                    <a:ext uri="{9D8B030D-6E8A-4147-A177-3AD203B41FA5}">
                      <a16:colId xmlns:a16="http://schemas.microsoft.com/office/drawing/2014/main" val="1119762365"/>
                    </a:ext>
                  </a:extLst>
                </a:gridCol>
                <a:gridCol w="1145106">
                  <a:extLst>
                    <a:ext uri="{9D8B030D-6E8A-4147-A177-3AD203B41FA5}">
                      <a16:colId xmlns:a16="http://schemas.microsoft.com/office/drawing/2014/main" val="3857554299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3879103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клетки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482685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r>
                        <a:rPr lang="ru-RU" sz="1600"/>
                        <a:t>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79800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игры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312422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номер п/п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35489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79935"/>
                  </a:ext>
                </a:extLst>
              </a:tr>
              <a:tr h="275094">
                <a:tc>
                  <a:txBody>
                    <a:bodyPr/>
                    <a:lstStyle/>
                    <a:p>
                      <a:pPr algn="ctr"/>
                      <a:endParaRPr lang="ru-RU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ru-RU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85567"/>
                  </a:ext>
                </a:extLst>
              </a:tr>
            </a:tbl>
          </a:graphicData>
        </a:graphic>
      </p:graphicFrame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B0EBE95-8066-4490-BC6C-1EFC14784941}"/>
              </a:ext>
            </a:extLst>
          </p:cNvPr>
          <p:cNvCxnSpPr>
            <a:cxnSpLocks/>
          </p:cNvCxnSpPr>
          <p:nvPr/>
        </p:nvCxnSpPr>
        <p:spPr>
          <a:xfrm flipH="1" flipV="1">
            <a:off x="4975669" y="2051721"/>
            <a:ext cx="2017412" cy="817878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B157BB-D94D-4068-8EB8-3B9CFDBEF481}"/>
              </a:ext>
            </a:extLst>
          </p:cNvPr>
          <p:cNvSpPr txBox="1"/>
          <p:nvPr/>
        </p:nvSpPr>
        <p:spPr>
          <a:xfrm>
            <a:off x="6618503" y="2325372"/>
            <a:ext cx="42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/>
              <a:t>∞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7DB98-D86C-4A73-8D69-2C742FA9A272}"/>
              </a:ext>
            </a:extLst>
          </p:cNvPr>
          <p:cNvSpPr txBox="1"/>
          <p:nvPr/>
        </p:nvSpPr>
        <p:spPr>
          <a:xfrm>
            <a:off x="4923527" y="1745734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9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Реализованные механики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4B54-89AA-45B7-9A8B-D9E7C66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243"/>
            <a:ext cx="6046554" cy="3880773"/>
          </a:xfrm>
        </p:spPr>
        <p:txBody>
          <a:bodyPr>
            <a:normAutofit/>
          </a:bodyPr>
          <a:lstStyle/>
          <a:p>
            <a:r>
              <a:rPr lang="ru-RU" sz="2400" b="1" dirty="0"/>
              <a:t>Алгоритм генерации лабиринта</a:t>
            </a:r>
          </a:p>
          <a:p>
            <a:r>
              <a:rPr lang="ru-RU" sz="2400" dirty="0"/>
              <a:t>Динамическая миникарта и карта</a:t>
            </a:r>
            <a:endParaRPr lang="ru-RU" sz="2400" b="1" dirty="0"/>
          </a:p>
          <a:p>
            <a:r>
              <a:rPr lang="ru-RU" sz="2400" dirty="0"/>
              <a:t>Управление с помощью </a:t>
            </a:r>
            <a:r>
              <a:rPr lang="ru-RU" sz="2400" dirty="0" err="1"/>
              <a:t>свайпов</a:t>
            </a:r>
            <a:endParaRPr lang="ru-RU" sz="2400" dirty="0"/>
          </a:p>
          <a:p>
            <a:r>
              <a:rPr lang="ru-RU" sz="2400" dirty="0"/>
              <a:t>Система счёта</a:t>
            </a:r>
          </a:p>
          <a:p>
            <a:r>
              <a:rPr lang="ru-RU" sz="2400" dirty="0"/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6246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F33C7-703E-4A8D-8161-D6A8BB82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74B54-89AA-45B7-9A8B-D9E7C66A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7243"/>
            <a:ext cx="6046554" cy="3880773"/>
          </a:xfrm>
        </p:spPr>
        <p:txBody>
          <a:bodyPr>
            <a:normAutofit/>
          </a:bodyPr>
          <a:lstStyle/>
          <a:p>
            <a:r>
              <a:rPr lang="ru-RU" sz="2400"/>
              <a:t>Тип </a:t>
            </a:r>
            <a:r>
              <a:rPr lang="en-US" sz="2400"/>
              <a:t>recursive backtracker</a:t>
            </a:r>
            <a:endParaRPr lang="ru-RU" sz="2400"/>
          </a:p>
          <a:p>
            <a:r>
              <a:rPr lang="ru-RU" sz="2400"/>
              <a:t>Для уникальности – класс </a:t>
            </a:r>
            <a:r>
              <a:rPr lang="en-US" sz="2400"/>
              <a:t>Random</a:t>
            </a:r>
          </a:p>
          <a:p>
            <a:r>
              <a:rPr lang="ru-RU" sz="2400"/>
              <a:t>Основа – клетчатое поле, где каждая клетка окружена стенами</a:t>
            </a:r>
          </a:p>
        </p:txBody>
      </p:sp>
    </p:spTree>
    <p:extLst>
      <p:ext uri="{BB962C8B-B14F-4D97-AF65-F5344CB8AC3E}">
        <p14:creationId xmlns:p14="http://schemas.microsoft.com/office/powerpoint/2010/main" val="226841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Убрать случайную стену на границе – это выход. Переместиться на соответствующую клетку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32271"/>
              </p:ext>
            </p:extLst>
          </p:nvPr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5" name="Овал 4">
            <a:extLst>
              <a:ext uri="{FF2B5EF4-FFF2-40B4-BE49-F238E27FC236}">
                <a16:creationId xmlns:a16="http://schemas.microsoft.com/office/drawing/2014/main" id="{6BF170D5-C9B1-4748-8F11-AAAA7971FAE6}"/>
              </a:ext>
            </a:extLst>
          </p:cNvPr>
          <p:cNvSpPr/>
          <p:nvPr/>
        </p:nvSpPr>
        <p:spPr>
          <a:xfrm>
            <a:off x="2602993" y="4949953"/>
            <a:ext cx="536448" cy="536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/>
          </a:bodyPr>
          <a:lstStyle/>
          <a:p>
            <a:r>
              <a:rPr lang="ru-RU"/>
              <a:t>Определить доступные направления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63504"/>
              </p:ext>
            </p:extLst>
          </p:nvPr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10" name="Стрелка: влево-вправо-вверх 9">
            <a:extLst>
              <a:ext uri="{FF2B5EF4-FFF2-40B4-BE49-F238E27FC236}">
                <a16:creationId xmlns:a16="http://schemas.microsoft.com/office/drawing/2014/main" id="{46477705-D3AD-4233-A0EC-720AAA7783E6}"/>
              </a:ext>
            </a:extLst>
          </p:cNvPr>
          <p:cNvSpPr/>
          <p:nvPr/>
        </p:nvSpPr>
        <p:spPr>
          <a:xfrm rot="5400000">
            <a:off x="2340103" y="4690112"/>
            <a:ext cx="1816607" cy="1056134"/>
          </a:xfrm>
          <a:prstGeom prst="leftRightUpArrow">
            <a:avLst>
              <a:gd name="adj1" fmla="val 7609"/>
              <a:gd name="adj2" fmla="val 14156"/>
              <a:gd name="adj3" fmla="val 1763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BF170D5-C9B1-4748-8F11-AAAA7971FAE6}"/>
              </a:ext>
            </a:extLst>
          </p:cNvPr>
          <p:cNvSpPr/>
          <p:nvPr/>
        </p:nvSpPr>
        <p:spPr>
          <a:xfrm>
            <a:off x="2602993" y="4949953"/>
            <a:ext cx="536448" cy="536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Крест 15">
            <a:extLst>
              <a:ext uri="{FF2B5EF4-FFF2-40B4-BE49-F238E27FC236}">
                <a16:creationId xmlns:a16="http://schemas.microsoft.com/office/drawing/2014/main" id="{046E4775-331C-46BC-B018-64F6DF078D86}"/>
              </a:ext>
            </a:extLst>
          </p:cNvPr>
          <p:cNvSpPr/>
          <p:nvPr/>
        </p:nvSpPr>
        <p:spPr>
          <a:xfrm rot="18900000">
            <a:off x="2317642" y="5097564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/>
          </a:bodyPr>
          <a:lstStyle/>
          <a:p>
            <a:r>
              <a:rPr lang="ru-RU"/>
              <a:t>Переместиться по случайному из них и убрать стену между клетками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67320"/>
              </p:ext>
            </p:extLst>
          </p:nvPr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7B44235-EFDD-4ABE-87B2-CB2A978BEA7B}"/>
              </a:ext>
            </a:extLst>
          </p:cNvPr>
          <p:cNvSpPr/>
          <p:nvPr/>
        </p:nvSpPr>
        <p:spPr>
          <a:xfrm>
            <a:off x="2842260" y="4312920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BF170D5-C9B1-4748-8F11-AAAA7971FAE6}"/>
              </a:ext>
            </a:extLst>
          </p:cNvPr>
          <p:cNvSpPr/>
          <p:nvPr/>
        </p:nvSpPr>
        <p:spPr>
          <a:xfrm>
            <a:off x="2610613" y="4066958"/>
            <a:ext cx="536448" cy="536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/>
          </a:bodyPr>
          <a:lstStyle/>
          <a:p>
            <a:r>
              <a:rPr lang="ru-RU"/>
              <a:t>Если доступных направлений нет, - вернуться назад до их появления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/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E64A8B-495C-494E-AFB3-04A35C2579E9}"/>
              </a:ext>
            </a:extLst>
          </p:cNvPr>
          <p:cNvSpPr/>
          <p:nvPr/>
        </p:nvSpPr>
        <p:spPr>
          <a:xfrm>
            <a:off x="2842260" y="3414053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38862FA-77DD-4C0A-8D9D-7C55BA9B6738}"/>
              </a:ext>
            </a:extLst>
          </p:cNvPr>
          <p:cNvSpPr/>
          <p:nvPr/>
        </p:nvSpPr>
        <p:spPr>
          <a:xfrm rot="16200000">
            <a:off x="3288030" y="2969992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7A580E-8C8A-4A38-A90C-BD5AA668D80C}"/>
              </a:ext>
            </a:extLst>
          </p:cNvPr>
          <p:cNvSpPr/>
          <p:nvPr/>
        </p:nvSpPr>
        <p:spPr>
          <a:xfrm>
            <a:off x="3733800" y="341405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2083534-CCD0-407C-AF89-5AEF69B4C155}"/>
              </a:ext>
            </a:extLst>
          </p:cNvPr>
          <p:cNvSpPr/>
          <p:nvPr/>
        </p:nvSpPr>
        <p:spPr>
          <a:xfrm rot="16200000">
            <a:off x="4178397" y="385982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FA48929-8B74-4F8A-AEF3-97DFA2AE29E2}"/>
              </a:ext>
            </a:extLst>
          </p:cNvPr>
          <p:cNvSpPr/>
          <p:nvPr/>
        </p:nvSpPr>
        <p:spPr>
          <a:xfrm>
            <a:off x="4630251" y="2522510"/>
            <a:ext cx="54876" cy="1839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D7456FB-9C86-4117-AAB9-F061810DCAE4}"/>
              </a:ext>
            </a:extLst>
          </p:cNvPr>
          <p:cNvSpPr/>
          <p:nvPr/>
        </p:nvSpPr>
        <p:spPr>
          <a:xfrm rot="16200000">
            <a:off x="3739897" y="1624915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8265F80-8E22-4960-9B97-73DA0F7AEA7C}"/>
              </a:ext>
            </a:extLst>
          </p:cNvPr>
          <p:cNvSpPr/>
          <p:nvPr/>
        </p:nvSpPr>
        <p:spPr>
          <a:xfrm>
            <a:off x="2604516" y="2284767"/>
            <a:ext cx="536448" cy="536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Крест 21">
            <a:extLst>
              <a:ext uri="{FF2B5EF4-FFF2-40B4-BE49-F238E27FC236}">
                <a16:creationId xmlns:a16="http://schemas.microsoft.com/office/drawing/2014/main" id="{E94E774B-5D9B-4C42-A856-B8077FED2DFF}"/>
              </a:ext>
            </a:extLst>
          </p:cNvPr>
          <p:cNvSpPr/>
          <p:nvPr/>
        </p:nvSpPr>
        <p:spPr>
          <a:xfrm rot="18900000">
            <a:off x="2317644" y="2427399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Крест 22">
            <a:extLst>
              <a:ext uri="{FF2B5EF4-FFF2-40B4-BE49-F238E27FC236}">
                <a16:creationId xmlns:a16="http://schemas.microsoft.com/office/drawing/2014/main" id="{A8D2490C-60B2-46A2-9E06-09D8ECE2A1A2}"/>
              </a:ext>
            </a:extLst>
          </p:cNvPr>
          <p:cNvSpPr/>
          <p:nvPr/>
        </p:nvSpPr>
        <p:spPr>
          <a:xfrm rot="18900000">
            <a:off x="2721647" y="1993581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Крест 23">
            <a:extLst>
              <a:ext uri="{FF2B5EF4-FFF2-40B4-BE49-F238E27FC236}">
                <a16:creationId xmlns:a16="http://schemas.microsoft.com/office/drawing/2014/main" id="{673201DE-70F3-4690-9561-FF6F7079065B}"/>
              </a:ext>
            </a:extLst>
          </p:cNvPr>
          <p:cNvSpPr/>
          <p:nvPr/>
        </p:nvSpPr>
        <p:spPr>
          <a:xfrm rot="18900000">
            <a:off x="2752127" y="2866899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Крест 24">
            <a:extLst>
              <a:ext uri="{FF2B5EF4-FFF2-40B4-BE49-F238E27FC236}">
                <a16:creationId xmlns:a16="http://schemas.microsoft.com/office/drawing/2014/main" id="{9E187A71-5245-48B7-849E-2BFECCE957F6}"/>
              </a:ext>
            </a:extLst>
          </p:cNvPr>
          <p:cNvSpPr/>
          <p:nvPr/>
        </p:nvSpPr>
        <p:spPr>
          <a:xfrm rot="18900000">
            <a:off x="3198104" y="2432555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4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8636E-5F8B-4E8D-BA6D-6F411F40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ru-RU" dirty="0"/>
              <a:t>Алгоритм генерации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E3677-A0D5-4FA4-9AAA-1BF71647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3520"/>
            <a:ext cx="7966794" cy="619187"/>
          </a:xfrm>
        </p:spPr>
        <p:txBody>
          <a:bodyPr>
            <a:normAutofit/>
          </a:bodyPr>
          <a:lstStyle/>
          <a:p>
            <a:r>
              <a:rPr lang="ru-RU"/>
              <a:t>Если доступных направлений нет, - вернуться назад до их появления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928F042-BCAA-4A91-87F0-3E9616E6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1551"/>
              </p:ext>
            </p:extLst>
          </p:nvPr>
        </p:nvGraphicFramePr>
        <p:xfrm>
          <a:off x="2438256" y="2112707"/>
          <a:ext cx="4444950" cy="444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990">
                  <a:extLst>
                    <a:ext uri="{9D8B030D-6E8A-4147-A177-3AD203B41FA5}">
                      <a16:colId xmlns:a16="http://schemas.microsoft.com/office/drawing/2014/main" val="410799214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517384584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2623048860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1559765418"/>
                    </a:ext>
                  </a:extLst>
                </a:gridCol>
                <a:gridCol w="888990">
                  <a:extLst>
                    <a:ext uri="{9D8B030D-6E8A-4147-A177-3AD203B41FA5}">
                      <a16:colId xmlns:a16="http://schemas.microsoft.com/office/drawing/2014/main" val="3466084702"/>
                    </a:ext>
                  </a:extLst>
                </a:gridCol>
              </a:tblGrid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74121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6922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142756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59430"/>
                  </a:ext>
                </a:extLst>
              </a:tr>
              <a:tr h="88899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 marL="102638" marR="102638" marT="51319" marB="51319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029901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E64A8B-495C-494E-AFB3-04A35C2579E9}"/>
              </a:ext>
            </a:extLst>
          </p:cNvPr>
          <p:cNvSpPr/>
          <p:nvPr/>
        </p:nvSpPr>
        <p:spPr>
          <a:xfrm>
            <a:off x="2842260" y="3414053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38862FA-77DD-4C0A-8D9D-7C55BA9B6738}"/>
              </a:ext>
            </a:extLst>
          </p:cNvPr>
          <p:cNvSpPr/>
          <p:nvPr/>
        </p:nvSpPr>
        <p:spPr>
          <a:xfrm rot="16200000">
            <a:off x="3288030" y="2969992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7A580E-8C8A-4A38-A90C-BD5AA668D80C}"/>
              </a:ext>
            </a:extLst>
          </p:cNvPr>
          <p:cNvSpPr/>
          <p:nvPr/>
        </p:nvSpPr>
        <p:spPr>
          <a:xfrm>
            <a:off x="3733800" y="341405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2083534-CCD0-407C-AF89-5AEF69B4C155}"/>
              </a:ext>
            </a:extLst>
          </p:cNvPr>
          <p:cNvSpPr/>
          <p:nvPr/>
        </p:nvSpPr>
        <p:spPr>
          <a:xfrm rot="16200000">
            <a:off x="4178397" y="3859823"/>
            <a:ext cx="60960" cy="952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FA48929-8B74-4F8A-AEF3-97DFA2AE29E2}"/>
              </a:ext>
            </a:extLst>
          </p:cNvPr>
          <p:cNvSpPr/>
          <p:nvPr/>
        </p:nvSpPr>
        <p:spPr>
          <a:xfrm>
            <a:off x="4630251" y="2505882"/>
            <a:ext cx="60960" cy="18561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лево 15">
            <a:extLst>
              <a:ext uri="{FF2B5EF4-FFF2-40B4-BE49-F238E27FC236}">
                <a16:creationId xmlns:a16="http://schemas.microsoft.com/office/drawing/2014/main" id="{85DE71AA-5295-4B02-8C78-C10A39BE9FAF}"/>
              </a:ext>
            </a:extLst>
          </p:cNvPr>
          <p:cNvSpPr/>
          <p:nvPr/>
        </p:nvSpPr>
        <p:spPr>
          <a:xfrm rot="10800000">
            <a:off x="4539999" y="2390629"/>
            <a:ext cx="1015922" cy="294194"/>
          </a:xfrm>
          <a:prstGeom prst="leftArrow">
            <a:avLst>
              <a:gd name="adj1" fmla="val 34459"/>
              <a:gd name="adj2" fmla="val 6326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8726665-F865-4C15-BF9C-2D67EF554204}"/>
              </a:ext>
            </a:extLst>
          </p:cNvPr>
          <p:cNvSpPr/>
          <p:nvPr/>
        </p:nvSpPr>
        <p:spPr>
          <a:xfrm rot="10800000">
            <a:off x="4400221" y="2260987"/>
            <a:ext cx="536448" cy="536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19C5AF5D-0849-4BE8-B963-B4472E1E5FFE}"/>
              </a:ext>
            </a:extLst>
          </p:cNvPr>
          <p:cNvSpPr/>
          <p:nvPr/>
        </p:nvSpPr>
        <p:spPr>
          <a:xfrm rot="8100000">
            <a:off x="4553611" y="2863233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Крест 18">
            <a:extLst>
              <a:ext uri="{FF2B5EF4-FFF2-40B4-BE49-F238E27FC236}">
                <a16:creationId xmlns:a16="http://schemas.microsoft.com/office/drawing/2014/main" id="{F4CF9B8D-5E9E-4FCE-8CC1-E5EFF6E62DE9}"/>
              </a:ext>
            </a:extLst>
          </p:cNvPr>
          <p:cNvSpPr/>
          <p:nvPr/>
        </p:nvSpPr>
        <p:spPr>
          <a:xfrm rot="8100000">
            <a:off x="4096005" y="2432536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49A79D1F-312B-4461-B87E-30EA86CB598D}"/>
              </a:ext>
            </a:extLst>
          </p:cNvPr>
          <p:cNvSpPr/>
          <p:nvPr/>
        </p:nvSpPr>
        <p:spPr>
          <a:xfrm rot="8100000">
            <a:off x="4553612" y="1979313"/>
            <a:ext cx="241226" cy="241226"/>
          </a:xfrm>
          <a:prstGeom prst="plus">
            <a:avLst>
              <a:gd name="adj" fmla="val 393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73364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1074</TotalTime>
  <Words>509</Words>
  <Application>Microsoft Office PowerPoint</Application>
  <PresentationFormat>Широкоэкранный</PresentationFormat>
  <Paragraphs>131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Аспект</vt:lpstr>
      <vt:lpstr>Лабиринт</vt:lpstr>
      <vt:lpstr>Основные сведения</vt:lpstr>
      <vt:lpstr>Реализованные механики</vt:lpstr>
      <vt:lpstr>Алгоритм генерации лабиринта</vt:lpstr>
      <vt:lpstr>Алгоритм генерации лабиринта</vt:lpstr>
      <vt:lpstr>Алгоритм генерации лабиринта</vt:lpstr>
      <vt:lpstr>Алгоритм генерации лабиринта</vt:lpstr>
      <vt:lpstr>Алгоритм генерации лабиринта</vt:lpstr>
      <vt:lpstr>Алгоритм генерации лабиринта</vt:lpstr>
      <vt:lpstr>Алгоритм генерации лабиринта</vt:lpstr>
      <vt:lpstr>Алгоритм генерации лабиринта</vt:lpstr>
      <vt:lpstr>Реализованные механики</vt:lpstr>
      <vt:lpstr>Миникарта и карта</vt:lpstr>
      <vt:lpstr>Миникарта</vt:lpstr>
      <vt:lpstr>Карта</vt:lpstr>
      <vt:lpstr>Реализованные механики</vt:lpstr>
      <vt:lpstr>Система счёта</vt:lpstr>
      <vt:lpstr>Система счёта</vt:lpstr>
      <vt:lpstr>Реализованные механики</vt:lpstr>
      <vt:lpstr>База данных</vt:lpstr>
      <vt:lpstr>База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Мобильная игра Лабиринт</dc:title>
  <dc:creator>Artyom</dc:creator>
  <cp:lastModifiedBy>Artyom</cp:lastModifiedBy>
  <cp:revision>9</cp:revision>
  <dcterms:created xsi:type="dcterms:W3CDTF">2024-03-31T09:25:22Z</dcterms:created>
  <dcterms:modified xsi:type="dcterms:W3CDTF">2024-05-28T08:07:03Z</dcterms:modified>
</cp:coreProperties>
</file>