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9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06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0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09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65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05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4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61BD79-10B5-4FB0-80AE-0D75251B8143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8ECC14-F6AA-4F41-961E-6E937C2283C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9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Диаграмма">
            <a:extLst>
              <a:ext uri="{FF2B5EF4-FFF2-40B4-BE49-F238E27FC236}">
                <a16:creationId xmlns:a16="http://schemas.microsoft.com/office/drawing/2014/main" id="{86D08C9F-D5B5-7BFE-C0C1-3FF86EA093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3981" b="601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9A9E9-3D65-BEB0-E172-51DD5D226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ru-RU" sz="6200">
                <a:solidFill>
                  <a:srgbClr val="FFFFFF"/>
                </a:solidFill>
              </a:rPr>
              <a:t>Система для сбора и анализа данных интенсивности транспортного потока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90D5BC-B3A2-E3B7-7EB1-D6467C34A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57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61FB9-51F3-F544-078F-A11D3042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77DBC-DF39-4FB6-FC7C-632EFE574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Проблема:</a:t>
            </a:r>
            <a:r>
              <a:rPr lang="ru-RU" dirty="0"/>
              <a:t> Неэффективный и неточный сбор данных о дорожном движении для городского планирования.</a:t>
            </a:r>
          </a:p>
          <a:p>
            <a:r>
              <a:rPr lang="ru-RU" b="1" dirty="0"/>
              <a:t>Целевая аудитория</a:t>
            </a:r>
            <a:r>
              <a:rPr lang="en-US" b="1" dirty="0"/>
              <a:t>: </a:t>
            </a:r>
            <a:r>
              <a:rPr lang="ru-RU" dirty="0"/>
              <a:t>Специалистов по организации дорожного движения.</a:t>
            </a:r>
          </a:p>
          <a:p>
            <a:r>
              <a:rPr lang="ru-RU" b="1" dirty="0"/>
              <a:t>В чем проявляется?</a:t>
            </a:r>
            <a:endParaRPr lang="ru-RU" dirty="0"/>
          </a:p>
          <a:p>
            <a:pPr lvl="1"/>
            <a:r>
              <a:rPr lang="ru-RU" dirty="0"/>
              <a:t>Сбор данных вручную (бумага, видео) — долго и много ошибок.</a:t>
            </a:r>
          </a:p>
          <a:p>
            <a:pPr lvl="1"/>
            <a:r>
              <a:rPr lang="ru-RU" dirty="0"/>
              <a:t>Анализ в Excel — трудоёмко, неудобно, нет наглядной визуализации.</a:t>
            </a:r>
          </a:p>
          <a:p>
            <a:pPr lvl="1"/>
            <a:r>
              <a:rPr lang="ru-RU" dirty="0"/>
              <a:t>Нет оперативного доступа к структурированным данным.</a:t>
            </a:r>
          </a:p>
          <a:p>
            <a:pPr lvl="1"/>
            <a:r>
              <a:rPr lang="ru-RU" dirty="0"/>
              <a:t>Сложно выявить проблемные участки и динамику трафика.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01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9DE2A-4906-8EA4-0E6A-653F9A36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Предметная область и терминология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DE91F-467A-8138-ED10-1499E95E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Что анализируем?</a:t>
            </a:r>
            <a:endParaRPr lang="ru-RU" dirty="0"/>
          </a:p>
          <a:p>
            <a:pPr lvl="1"/>
            <a:r>
              <a:rPr lang="ru-RU" b="1" dirty="0"/>
              <a:t>Интенсивность транспортного потока:</a:t>
            </a:r>
            <a:r>
              <a:rPr lang="ru-RU" dirty="0"/>
              <a:t> Количество транспортных средств, проходящих через точку за единицу времени.</a:t>
            </a:r>
          </a:p>
          <a:p>
            <a:pPr lvl="1"/>
            <a:r>
              <a:rPr lang="ru-RU" b="1" dirty="0"/>
              <a:t>Загруженность общественного транспорта:</a:t>
            </a:r>
            <a:r>
              <a:rPr lang="ru-RU" dirty="0"/>
              <a:t> Уровень заполнения салона автобусов, троллейбусов.</a:t>
            </a:r>
          </a:p>
          <a:p>
            <a:pPr lvl="1"/>
            <a:r>
              <a:rPr lang="ru-RU" b="1" dirty="0"/>
              <a:t>Транспортное планирование:</a:t>
            </a:r>
            <a:r>
              <a:rPr lang="ru-RU" dirty="0"/>
              <a:t> Процесс оптимизации дорожной сети для повышения её эффективности.</a:t>
            </a:r>
          </a:p>
          <a:p>
            <a:r>
              <a:rPr lang="ru-RU" b="1" dirty="0"/>
              <a:t>Ключевые пользователи:</a:t>
            </a:r>
            <a:endParaRPr lang="ru-RU" dirty="0"/>
          </a:p>
          <a:p>
            <a:pPr lvl="1"/>
            <a:r>
              <a:rPr lang="ru-RU" b="1" dirty="0"/>
              <a:t>Студенты-транспортники:</a:t>
            </a:r>
            <a:r>
              <a:rPr lang="ru-RU" dirty="0"/>
              <a:t> Собирают данные через мобильное приложение.</a:t>
            </a:r>
          </a:p>
          <a:p>
            <a:pPr lvl="1"/>
            <a:r>
              <a:rPr lang="ru-RU" b="1" dirty="0"/>
              <a:t>Специалисты по ОДД:</a:t>
            </a:r>
            <a:r>
              <a:rPr lang="ru-RU" dirty="0"/>
              <a:t> Анализируют данные через веб-приложение.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10915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B5A02-E576-FDAD-EC7D-8FDB3EE4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Существующие решения и их недостатки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8AD78F-1F50-9A87-7FB3-3ABE67F9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Ручной сбор (бумага/камера) + Excel:</a:t>
            </a:r>
            <a:endParaRPr lang="ru-RU" dirty="0"/>
          </a:p>
          <a:p>
            <a:pPr marL="201168" lvl="1" indent="0">
              <a:buNone/>
            </a:pPr>
            <a:r>
              <a:rPr lang="ru-RU" b="1" dirty="0"/>
              <a:t>+</a:t>
            </a:r>
            <a:r>
              <a:rPr lang="ru-RU" dirty="0"/>
              <a:t> Доступно</a:t>
            </a:r>
          </a:p>
          <a:p>
            <a:pPr marL="201168" lvl="1" indent="0">
              <a:buNone/>
            </a:pPr>
            <a:r>
              <a:rPr lang="ru-RU" b="1" dirty="0"/>
              <a:t>-</a:t>
            </a:r>
            <a:r>
              <a:rPr lang="ru-RU" dirty="0"/>
              <a:t> Медленно, много ошибок, нет автоматизации</a:t>
            </a:r>
          </a:p>
          <a:p>
            <a:r>
              <a:rPr lang="ru-RU" b="1" dirty="0"/>
              <a:t>Сложные GIS-системы (</a:t>
            </a:r>
            <a:r>
              <a:rPr lang="ru-RU" b="1" dirty="0" err="1"/>
              <a:t>ArcGIS</a:t>
            </a:r>
            <a:r>
              <a:rPr lang="ru-RU" b="1" dirty="0"/>
              <a:t>):</a:t>
            </a:r>
            <a:endParaRPr lang="ru-RU" dirty="0"/>
          </a:p>
          <a:p>
            <a:pPr marL="201168" lvl="1" indent="0">
              <a:buNone/>
            </a:pPr>
            <a:r>
              <a:rPr lang="ru-RU" b="1" dirty="0"/>
              <a:t>+</a:t>
            </a:r>
            <a:r>
              <a:rPr lang="ru-RU" dirty="0"/>
              <a:t> Мощный функционал</a:t>
            </a:r>
          </a:p>
          <a:p>
            <a:pPr marL="201168" lvl="1" indent="0">
              <a:buNone/>
            </a:pPr>
            <a:r>
              <a:rPr lang="ru-RU" b="1" dirty="0"/>
              <a:t>-</a:t>
            </a:r>
            <a:r>
              <a:rPr lang="ru-RU" dirty="0"/>
              <a:t> Сложны в освоении, дороги, избыточны для задачи</a:t>
            </a:r>
          </a:p>
          <a:p>
            <a:r>
              <a:rPr lang="ru-RU" b="1" dirty="0"/>
              <a:t>Дорогие системы видеонаблюдения с ИИ:</a:t>
            </a:r>
            <a:endParaRPr lang="ru-RU" dirty="0"/>
          </a:p>
          <a:p>
            <a:pPr marL="201168" lvl="1" indent="0">
              <a:buNone/>
            </a:pPr>
            <a:r>
              <a:rPr lang="ru-RU" b="1" dirty="0"/>
              <a:t>+</a:t>
            </a:r>
            <a:r>
              <a:rPr lang="ru-RU" dirty="0"/>
              <a:t> Высокая точность</a:t>
            </a:r>
          </a:p>
          <a:p>
            <a:pPr marL="201168" lvl="1" indent="0">
              <a:buNone/>
            </a:pPr>
            <a:r>
              <a:rPr lang="ru-RU" b="1" dirty="0"/>
              <a:t>-</a:t>
            </a:r>
            <a:r>
              <a:rPr lang="ru-RU" dirty="0"/>
              <a:t> Очень высокая стоимость внедрения и поддержки</a:t>
            </a:r>
          </a:p>
          <a:p>
            <a:r>
              <a:rPr lang="ru-RU" b="1" dirty="0"/>
              <a:t>Вывод:</a:t>
            </a:r>
            <a:r>
              <a:rPr lang="ru-RU" dirty="0"/>
              <a:t> Нет </a:t>
            </a:r>
            <a:r>
              <a:rPr lang="ru-RU" b="1" dirty="0"/>
              <a:t>простого, мобильного и специализированного</a:t>
            </a:r>
            <a:r>
              <a:rPr lang="ru-RU" dirty="0"/>
              <a:t> решения под задачи городских транспортников.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3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AB822-206F-F8ED-D9FF-BAF98C92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F3160-9CBE-65DA-80F9-C8359C28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Комплекс из двух приложений:</a:t>
            </a:r>
            <a:endParaRPr lang="ru-RU" dirty="0"/>
          </a:p>
          <a:p>
            <a:pPr lvl="1"/>
            <a:r>
              <a:rPr lang="ru-RU" b="1" dirty="0"/>
              <a:t>Мобильное приложение:</a:t>
            </a:r>
            <a:r>
              <a:rPr lang="ru-RU" dirty="0"/>
              <a:t> Простой инструмент для студентов по сбору данных в полевых условиях.</a:t>
            </a:r>
          </a:p>
          <a:p>
            <a:pPr lvl="1"/>
            <a:r>
              <a:rPr lang="ru-RU" b="1" dirty="0"/>
              <a:t>Веб-приложение:</a:t>
            </a:r>
            <a:r>
              <a:rPr lang="ru-RU" dirty="0"/>
              <a:t> Удобная панель управления для специалистов с аналитикой и визуализацией.</a:t>
            </a:r>
          </a:p>
          <a:p>
            <a:pPr marL="201168" lvl="1" indent="0">
              <a:buNone/>
            </a:pPr>
            <a:r>
              <a:rPr lang="ru-RU" b="1" dirty="0"/>
              <a:t>Ключевые преимущества</a:t>
            </a:r>
            <a:r>
              <a:rPr lang="en-US" b="1" dirty="0"/>
              <a:t>:</a:t>
            </a:r>
            <a:endParaRPr lang="ru-RU" b="1" dirty="0"/>
          </a:p>
          <a:p>
            <a:pPr lvl="1"/>
            <a:r>
              <a:rPr lang="ru-RU" dirty="0"/>
              <a:t>Простота, мобильность, структурированность.</a:t>
            </a:r>
          </a:p>
          <a:p>
            <a:pPr lvl="1"/>
            <a:r>
              <a:rPr lang="ru-RU" dirty="0"/>
              <a:t>Данные доступны для анализа в реальном времени.</a:t>
            </a:r>
          </a:p>
          <a:p>
            <a:pPr lvl="1"/>
            <a:r>
              <a:rPr lang="ru-RU" dirty="0"/>
              <a:t>Встроенные инструменты для анализа и визуализации на карте города.</a:t>
            </a:r>
          </a:p>
          <a:p>
            <a:pPr lvl="1"/>
            <a:endParaRPr lang="en-US" b="1" dirty="0"/>
          </a:p>
          <a:p>
            <a:pPr marL="201168" lvl="1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00546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275</Words>
  <Application>Microsoft Office PowerPoint</Application>
  <PresentationFormat>Широкоэкранный</PresentationFormat>
  <Paragraphs>37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Ретро</vt:lpstr>
      <vt:lpstr>Система для сбора и анализа данных интенсивности транспортного потока</vt:lpstr>
      <vt:lpstr>Проблема</vt:lpstr>
      <vt:lpstr>Предметная область и терминология</vt:lpstr>
      <vt:lpstr>Существующие решения и их недостатки</vt:lpstr>
      <vt:lpstr>Решение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Rustmaker</dc:creator>
  <cp:lastModifiedBy>Rustmaker</cp:lastModifiedBy>
  <cp:revision>1</cp:revision>
  <dcterms:created xsi:type="dcterms:W3CDTF">2025-10-24T11:12:41Z</dcterms:created>
  <dcterms:modified xsi:type="dcterms:W3CDTF">2025-10-24T11:38:23Z</dcterms:modified>
</cp:coreProperties>
</file>