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2" r:id="rId16"/>
    <p:sldId id="274" r:id="rId17"/>
    <p:sldId id="273" r:id="rId18"/>
    <p:sldId id="271"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D88D0-6C23-357E-6E1F-A87E8A53FB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3520CC-A56A-E774-3F91-38A7B41377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EA5E52-C054-047E-2800-3DF3F3DBA217}"/>
              </a:ext>
            </a:extLst>
          </p:cNvPr>
          <p:cNvSpPr>
            <a:spLocks noGrp="1"/>
          </p:cNvSpPr>
          <p:nvPr>
            <p:ph type="dt" sz="half" idx="10"/>
          </p:nvPr>
        </p:nvSpPr>
        <p:spPr/>
        <p:txBody>
          <a:bodyPr/>
          <a:lstStyle/>
          <a:p>
            <a:fld id="{218EF949-4BC7-4219-90CD-C54FFD0B5BF1}" type="datetimeFigureOut">
              <a:rPr lang="en-US" smtClean="0"/>
              <a:t>6/30/2022</a:t>
            </a:fld>
            <a:endParaRPr lang="en-US"/>
          </a:p>
        </p:txBody>
      </p:sp>
      <p:sp>
        <p:nvSpPr>
          <p:cNvPr id="5" name="Footer Placeholder 4">
            <a:extLst>
              <a:ext uri="{FF2B5EF4-FFF2-40B4-BE49-F238E27FC236}">
                <a16:creationId xmlns:a16="http://schemas.microsoft.com/office/drawing/2014/main" id="{9ED0BAAC-5594-034E-6355-853C373DD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C0F56-2F45-F976-E84F-BF26D6A87B9F}"/>
              </a:ext>
            </a:extLst>
          </p:cNvPr>
          <p:cNvSpPr>
            <a:spLocks noGrp="1"/>
          </p:cNvSpPr>
          <p:nvPr>
            <p:ph type="sldNum" sz="quarter" idx="12"/>
          </p:nvPr>
        </p:nvSpPr>
        <p:spPr/>
        <p:txBody>
          <a:bodyPr/>
          <a:lstStyle/>
          <a:p>
            <a:fld id="{FCECE52D-62D8-45C7-8710-747264D72934}" type="slidenum">
              <a:rPr lang="en-US" smtClean="0"/>
              <a:t>‹#›</a:t>
            </a:fld>
            <a:endParaRPr lang="en-US"/>
          </a:p>
        </p:txBody>
      </p:sp>
    </p:spTree>
    <p:extLst>
      <p:ext uri="{BB962C8B-B14F-4D97-AF65-F5344CB8AC3E}">
        <p14:creationId xmlns:p14="http://schemas.microsoft.com/office/powerpoint/2010/main" val="2999330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8B59-068E-8A7F-30C4-CAD9A9DD56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D45899-1FFD-B398-A14B-689412ACEB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468C2-6C2A-39EC-2470-32DC43C05C22}"/>
              </a:ext>
            </a:extLst>
          </p:cNvPr>
          <p:cNvSpPr>
            <a:spLocks noGrp="1"/>
          </p:cNvSpPr>
          <p:nvPr>
            <p:ph type="dt" sz="half" idx="10"/>
          </p:nvPr>
        </p:nvSpPr>
        <p:spPr/>
        <p:txBody>
          <a:bodyPr/>
          <a:lstStyle/>
          <a:p>
            <a:fld id="{218EF949-4BC7-4219-90CD-C54FFD0B5BF1}" type="datetimeFigureOut">
              <a:rPr lang="en-US" smtClean="0"/>
              <a:t>6/30/2022</a:t>
            </a:fld>
            <a:endParaRPr lang="en-US"/>
          </a:p>
        </p:txBody>
      </p:sp>
      <p:sp>
        <p:nvSpPr>
          <p:cNvPr id="5" name="Footer Placeholder 4">
            <a:extLst>
              <a:ext uri="{FF2B5EF4-FFF2-40B4-BE49-F238E27FC236}">
                <a16:creationId xmlns:a16="http://schemas.microsoft.com/office/drawing/2014/main" id="{3BBC8431-797B-7697-33D8-ECAEFDFF03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3F5EB-0874-FE69-24C2-C3D186D52ED0}"/>
              </a:ext>
            </a:extLst>
          </p:cNvPr>
          <p:cNvSpPr>
            <a:spLocks noGrp="1"/>
          </p:cNvSpPr>
          <p:nvPr>
            <p:ph type="sldNum" sz="quarter" idx="12"/>
          </p:nvPr>
        </p:nvSpPr>
        <p:spPr/>
        <p:txBody>
          <a:bodyPr/>
          <a:lstStyle/>
          <a:p>
            <a:fld id="{FCECE52D-62D8-45C7-8710-747264D72934}" type="slidenum">
              <a:rPr lang="en-US" smtClean="0"/>
              <a:t>‹#›</a:t>
            </a:fld>
            <a:endParaRPr lang="en-US"/>
          </a:p>
        </p:txBody>
      </p:sp>
    </p:spTree>
    <p:extLst>
      <p:ext uri="{BB962C8B-B14F-4D97-AF65-F5344CB8AC3E}">
        <p14:creationId xmlns:p14="http://schemas.microsoft.com/office/powerpoint/2010/main" val="1053783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3F5F77-4034-49A2-7865-A7FFD34726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AE8E66-3D0B-9F67-7044-9D239EA162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D765DA-E75C-5EC2-29DC-1422EC6E1135}"/>
              </a:ext>
            </a:extLst>
          </p:cNvPr>
          <p:cNvSpPr>
            <a:spLocks noGrp="1"/>
          </p:cNvSpPr>
          <p:nvPr>
            <p:ph type="dt" sz="half" idx="10"/>
          </p:nvPr>
        </p:nvSpPr>
        <p:spPr/>
        <p:txBody>
          <a:bodyPr/>
          <a:lstStyle/>
          <a:p>
            <a:fld id="{218EF949-4BC7-4219-90CD-C54FFD0B5BF1}" type="datetimeFigureOut">
              <a:rPr lang="en-US" smtClean="0"/>
              <a:t>6/30/2022</a:t>
            </a:fld>
            <a:endParaRPr lang="en-US"/>
          </a:p>
        </p:txBody>
      </p:sp>
      <p:sp>
        <p:nvSpPr>
          <p:cNvPr id="5" name="Footer Placeholder 4">
            <a:extLst>
              <a:ext uri="{FF2B5EF4-FFF2-40B4-BE49-F238E27FC236}">
                <a16:creationId xmlns:a16="http://schemas.microsoft.com/office/drawing/2014/main" id="{C8A1CFA6-4E91-DFC2-B04D-101F2CF96D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503E7-C159-D0C8-FB6A-957BCC37D552}"/>
              </a:ext>
            </a:extLst>
          </p:cNvPr>
          <p:cNvSpPr>
            <a:spLocks noGrp="1"/>
          </p:cNvSpPr>
          <p:nvPr>
            <p:ph type="sldNum" sz="quarter" idx="12"/>
          </p:nvPr>
        </p:nvSpPr>
        <p:spPr/>
        <p:txBody>
          <a:bodyPr/>
          <a:lstStyle/>
          <a:p>
            <a:fld id="{FCECE52D-62D8-45C7-8710-747264D72934}" type="slidenum">
              <a:rPr lang="en-US" smtClean="0"/>
              <a:t>‹#›</a:t>
            </a:fld>
            <a:endParaRPr lang="en-US"/>
          </a:p>
        </p:txBody>
      </p:sp>
    </p:spTree>
    <p:extLst>
      <p:ext uri="{BB962C8B-B14F-4D97-AF65-F5344CB8AC3E}">
        <p14:creationId xmlns:p14="http://schemas.microsoft.com/office/powerpoint/2010/main" val="966253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9CDA-3FF1-29C1-0345-2B95D41FB1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844D4D-119D-5DCB-1923-349341FB7F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DF2EF1-1EEB-0353-912C-5B98989AB1FA}"/>
              </a:ext>
            </a:extLst>
          </p:cNvPr>
          <p:cNvSpPr>
            <a:spLocks noGrp="1"/>
          </p:cNvSpPr>
          <p:nvPr>
            <p:ph type="dt" sz="half" idx="10"/>
          </p:nvPr>
        </p:nvSpPr>
        <p:spPr/>
        <p:txBody>
          <a:bodyPr/>
          <a:lstStyle/>
          <a:p>
            <a:fld id="{218EF949-4BC7-4219-90CD-C54FFD0B5BF1}" type="datetimeFigureOut">
              <a:rPr lang="en-US" smtClean="0"/>
              <a:t>6/30/2022</a:t>
            </a:fld>
            <a:endParaRPr lang="en-US"/>
          </a:p>
        </p:txBody>
      </p:sp>
      <p:sp>
        <p:nvSpPr>
          <p:cNvPr id="5" name="Footer Placeholder 4">
            <a:extLst>
              <a:ext uri="{FF2B5EF4-FFF2-40B4-BE49-F238E27FC236}">
                <a16:creationId xmlns:a16="http://schemas.microsoft.com/office/drawing/2014/main" id="{4BA9ADD5-8EA7-6CFE-DC06-280F868A0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82DCA-6E4E-32DA-2D78-AF29ADBAEEC6}"/>
              </a:ext>
            </a:extLst>
          </p:cNvPr>
          <p:cNvSpPr>
            <a:spLocks noGrp="1"/>
          </p:cNvSpPr>
          <p:nvPr>
            <p:ph type="sldNum" sz="quarter" idx="12"/>
          </p:nvPr>
        </p:nvSpPr>
        <p:spPr/>
        <p:txBody>
          <a:bodyPr/>
          <a:lstStyle/>
          <a:p>
            <a:fld id="{FCECE52D-62D8-45C7-8710-747264D72934}" type="slidenum">
              <a:rPr lang="en-US" smtClean="0"/>
              <a:t>‹#›</a:t>
            </a:fld>
            <a:endParaRPr lang="en-US"/>
          </a:p>
        </p:txBody>
      </p:sp>
    </p:spTree>
    <p:extLst>
      <p:ext uri="{BB962C8B-B14F-4D97-AF65-F5344CB8AC3E}">
        <p14:creationId xmlns:p14="http://schemas.microsoft.com/office/powerpoint/2010/main" val="317347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EBAC-0A92-B0D5-07CB-F2D5E0A750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CF9A0B-2A57-BDFA-3D4F-B44C8B48A5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98A701-A885-2D2C-692F-419F0095C983}"/>
              </a:ext>
            </a:extLst>
          </p:cNvPr>
          <p:cNvSpPr>
            <a:spLocks noGrp="1"/>
          </p:cNvSpPr>
          <p:nvPr>
            <p:ph type="dt" sz="half" idx="10"/>
          </p:nvPr>
        </p:nvSpPr>
        <p:spPr/>
        <p:txBody>
          <a:bodyPr/>
          <a:lstStyle/>
          <a:p>
            <a:fld id="{218EF949-4BC7-4219-90CD-C54FFD0B5BF1}" type="datetimeFigureOut">
              <a:rPr lang="en-US" smtClean="0"/>
              <a:t>6/30/2022</a:t>
            </a:fld>
            <a:endParaRPr lang="en-US"/>
          </a:p>
        </p:txBody>
      </p:sp>
      <p:sp>
        <p:nvSpPr>
          <p:cNvPr id="5" name="Footer Placeholder 4">
            <a:extLst>
              <a:ext uri="{FF2B5EF4-FFF2-40B4-BE49-F238E27FC236}">
                <a16:creationId xmlns:a16="http://schemas.microsoft.com/office/drawing/2014/main" id="{67D11720-64C2-5C49-5857-B517641F67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06D045-8140-E51E-E757-BB8CBA95DF32}"/>
              </a:ext>
            </a:extLst>
          </p:cNvPr>
          <p:cNvSpPr>
            <a:spLocks noGrp="1"/>
          </p:cNvSpPr>
          <p:nvPr>
            <p:ph type="sldNum" sz="quarter" idx="12"/>
          </p:nvPr>
        </p:nvSpPr>
        <p:spPr/>
        <p:txBody>
          <a:bodyPr/>
          <a:lstStyle/>
          <a:p>
            <a:fld id="{FCECE52D-62D8-45C7-8710-747264D72934}" type="slidenum">
              <a:rPr lang="en-US" smtClean="0"/>
              <a:t>‹#›</a:t>
            </a:fld>
            <a:endParaRPr lang="en-US"/>
          </a:p>
        </p:txBody>
      </p:sp>
    </p:spTree>
    <p:extLst>
      <p:ext uri="{BB962C8B-B14F-4D97-AF65-F5344CB8AC3E}">
        <p14:creationId xmlns:p14="http://schemas.microsoft.com/office/powerpoint/2010/main" val="2967791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1CC54-CD3F-C619-6F44-E8F59514BC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4A0B46-C269-72FD-C457-CA67E9A03F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E94562-010D-A2CA-3936-CF64208897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0E7376-18A6-62F3-B7E0-567A40B2834C}"/>
              </a:ext>
            </a:extLst>
          </p:cNvPr>
          <p:cNvSpPr>
            <a:spLocks noGrp="1"/>
          </p:cNvSpPr>
          <p:nvPr>
            <p:ph type="dt" sz="half" idx="10"/>
          </p:nvPr>
        </p:nvSpPr>
        <p:spPr/>
        <p:txBody>
          <a:bodyPr/>
          <a:lstStyle/>
          <a:p>
            <a:fld id="{218EF949-4BC7-4219-90CD-C54FFD0B5BF1}" type="datetimeFigureOut">
              <a:rPr lang="en-US" smtClean="0"/>
              <a:t>6/30/2022</a:t>
            </a:fld>
            <a:endParaRPr lang="en-US"/>
          </a:p>
        </p:txBody>
      </p:sp>
      <p:sp>
        <p:nvSpPr>
          <p:cNvPr id="6" name="Footer Placeholder 5">
            <a:extLst>
              <a:ext uri="{FF2B5EF4-FFF2-40B4-BE49-F238E27FC236}">
                <a16:creationId xmlns:a16="http://schemas.microsoft.com/office/drawing/2014/main" id="{FA545EF0-69E3-1C18-BAA9-6EDE1FAC38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D1DF61-0D82-3983-A207-0D2183DC9F29}"/>
              </a:ext>
            </a:extLst>
          </p:cNvPr>
          <p:cNvSpPr>
            <a:spLocks noGrp="1"/>
          </p:cNvSpPr>
          <p:nvPr>
            <p:ph type="sldNum" sz="quarter" idx="12"/>
          </p:nvPr>
        </p:nvSpPr>
        <p:spPr/>
        <p:txBody>
          <a:bodyPr/>
          <a:lstStyle/>
          <a:p>
            <a:fld id="{FCECE52D-62D8-45C7-8710-747264D72934}" type="slidenum">
              <a:rPr lang="en-US" smtClean="0"/>
              <a:t>‹#›</a:t>
            </a:fld>
            <a:endParaRPr lang="en-US"/>
          </a:p>
        </p:txBody>
      </p:sp>
    </p:spTree>
    <p:extLst>
      <p:ext uri="{BB962C8B-B14F-4D97-AF65-F5344CB8AC3E}">
        <p14:creationId xmlns:p14="http://schemas.microsoft.com/office/powerpoint/2010/main" val="1743684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425F4-0241-D1BD-2BF0-ECB88310A6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BD8176-0C38-2D9A-64A9-1DD734B43D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1EC0B5-2E05-C846-1E56-AB819B22CB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A08413-4317-5349-310F-359ABCF767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D2B4BC-5ACE-0FE2-9143-68D4E1DF0C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ED057D-65E8-1DCB-3CCC-4FF58633DED6}"/>
              </a:ext>
            </a:extLst>
          </p:cNvPr>
          <p:cNvSpPr>
            <a:spLocks noGrp="1"/>
          </p:cNvSpPr>
          <p:nvPr>
            <p:ph type="dt" sz="half" idx="10"/>
          </p:nvPr>
        </p:nvSpPr>
        <p:spPr/>
        <p:txBody>
          <a:bodyPr/>
          <a:lstStyle/>
          <a:p>
            <a:fld id="{218EF949-4BC7-4219-90CD-C54FFD0B5BF1}" type="datetimeFigureOut">
              <a:rPr lang="en-US" smtClean="0"/>
              <a:t>6/30/2022</a:t>
            </a:fld>
            <a:endParaRPr lang="en-US"/>
          </a:p>
        </p:txBody>
      </p:sp>
      <p:sp>
        <p:nvSpPr>
          <p:cNvPr id="8" name="Footer Placeholder 7">
            <a:extLst>
              <a:ext uri="{FF2B5EF4-FFF2-40B4-BE49-F238E27FC236}">
                <a16:creationId xmlns:a16="http://schemas.microsoft.com/office/drawing/2014/main" id="{06C9EFD7-C342-9848-7405-BC20E27533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B1276E-B7A6-6BDC-5844-E2A8599227CB}"/>
              </a:ext>
            </a:extLst>
          </p:cNvPr>
          <p:cNvSpPr>
            <a:spLocks noGrp="1"/>
          </p:cNvSpPr>
          <p:nvPr>
            <p:ph type="sldNum" sz="quarter" idx="12"/>
          </p:nvPr>
        </p:nvSpPr>
        <p:spPr/>
        <p:txBody>
          <a:bodyPr/>
          <a:lstStyle/>
          <a:p>
            <a:fld id="{FCECE52D-62D8-45C7-8710-747264D72934}" type="slidenum">
              <a:rPr lang="en-US" smtClean="0"/>
              <a:t>‹#›</a:t>
            </a:fld>
            <a:endParaRPr lang="en-US"/>
          </a:p>
        </p:txBody>
      </p:sp>
    </p:spTree>
    <p:extLst>
      <p:ext uri="{BB962C8B-B14F-4D97-AF65-F5344CB8AC3E}">
        <p14:creationId xmlns:p14="http://schemas.microsoft.com/office/powerpoint/2010/main" val="2568581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E9C6-10D1-5137-2151-E23BD47761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32DE3A-A807-0183-2EB1-C99C5D18BE7D}"/>
              </a:ext>
            </a:extLst>
          </p:cNvPr>
          <p:cNvSpPr>
            <a:spLocks noGrp="1"/>
          </p:cNvSpPr>
          <p:nvPr>
            <p:ph type="dt" sz="half" idx="10"/>
          </p:nvPr>
        </p:nvSpPr>
        <p:spPr/>
        <p:txBody>
          <a:bodyPr/>
          <a:lstStyle/>
          <a:p>
            <a:fld id="{218EF949-4BC7-4219-90CD-C54FFD0B5BF1}" type="datetimeFigureOut">
              <a:rPr lang="en-US" smtClean="0"/>
              <a:t>6/30/2022</a:t>
            </a:fld>
            <a:endParaRPr lang="en-US"/>
          </a:p>
        </p:txBody>
      </p:sp>
      <p:sp>
        <p:nvSpPr>
          <p:cNvPr id="4" name="Footer Placeholder 3">
            <a:extLst>
              <a:ext uri="{FF2B5EF4-FFF2-40B4-BE49-F238E27FC236}">
                <a16:creationId xmlns:a16="http://schemas.microsoft.com/office/drawing/2014/main" id="{F4FAABF5-D1DD-6F8C-85C7-BA6EC7BAC7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61B046-AE4E-1DCE-93D3-C860816A131C}"/>
              </a:ext>
            </a:extLst>
          </p:cNvPr>
          <p:cNvSpPr>
            <a:spLocks noGrp="1"/>
          </p:cNvSpPr>
          <p:nvPr>
            <p:ph type="sldNum" sz="quarter" idx="12"/>
          </p:nvPr>
        </p:nvSpPr>
        <p:spPr/>
        <p:txBody>
          <a:bodyPr/>
          <a:lstStyle/>
          <a:p>
            <a:fld id="{FCECE52D-62D8-45C7-8710-747264D72934}" type="slidenum">
              <a:rPr lang="en-US" smtClean="0"/>
              <a:t>‹#›</a:t>
            </a:fld>
            <a:endParaRPr lang="en-US"/>
          </a:p>
        </p:txBody>
      </p:sp>
    </p:spTree>
    <p:extLst>
      <p:ext uri="{BB962C8B-B14F-4D97-AF65-F5344CB8AC3E}">
        <p14:creationId xmlns:p14="http://schemas.microsoft.com/office/powerpoint/2010/main" val="3654870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154892-AE10-AB4D-0B65-348286350917}"/>
              </a:ext>
            </a:extLst>
          </p:cNvPr>
          <p:cNvSpPr>
            <a:spLocks noGrp="1"/>
          </p:cNvSpPr>
          <p:nvPr>
            <p:ph type="dt" sz="half" idx="10"/>
          </p:nvPr>
        </p:nvSpPr>
        <p:spPr/>
        <p:txBody>
          <a:bodyPr/>
          <a:lstStyle/>
          <a:p>
            <a:fld id="{218EF949-4BC7-4219-90CD-C54FFD0B5BF1}" type="datetimeFigureOut">
              <a:rPr lang="en-US" smtClean="0"/>
              <a:t>6/30/2022</a:t>
            </a:fld>
            <a:endParaRPr lang="en-US"/>
          </a:p>
        </p:txBody>
      </p:sp>
      <p:sp>
        <p:nvSpPr>
          <p:cNvPr id="3" name="Footer Placeholder 2">
            <a:extLst>
              <a:ext uri="{FF2B5EF4-FFF2-40B4-BE49-F238E27FC236}">
                <a16:creationId xmlns:a16="http://schemas.microsoft.com/office/drawing/2014/main" id="{D99B3029-D51D-A13F-E726-4730B40149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48635E-743B-0152-1EDA-DA73074C8678}"/>
              </a:ext>
            </a:extLst>
          </p:cNvPr>
          <p:cNvSpPr>
            <a:spLocks noGrp="1"/>
          </p:cNvSpPr>
          <p:nvPr>
            <p:ph type="sldNum" sz="quarter" idx="12"/>
          </p:nvPr>
        </p:nvSpPr>
        <p:spPr/>
        <p:txBody>
          <a:bodyPr/>
          <a:lstStyle/>
          <a:p>
            <a:fld id="{FCECE52D-62D8-45C7-8710-747264D72934}" type="slidenum">
              <a:rPr lang="en-US" smtClean="0"/>
              <a:t>‹#›</a:t>
            </a:fld>
            <a:endParaRPr lang="en-US"/>
          </a:p>
        </p:txBody>
      </p:sp>
    </p:spTree>
    <p:extLst>
      <p:ext uri="{BB962C8B-B14F-4D97-AF65-F5344CB8AC3E}">
        <p14:creationId xmlns:p14="http://schemas.microsoft.com/office/powerpoint/2010/main" val="1491217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06491-3605-4DFA-A918-9294611E1D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72D0B7-3FAB-1E81-7352-5A2DA7F536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9CA10D-2B4E-8F38-4BFE-D01E34BB30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EBDCCF-144C-D46D-7369-3259E13B7870}"/>
              </a:ext>
            </a:extLst>
          </p:cNvPr>
          <p:cNvSpPr>
            <a:spLocks noGrp="1"/>
          </p:cNvSpPr>
          <p:nvPr>
            <p:ph type="dt" sz="half" idx="10"/>
          </p:nvPr>
        </p:nvSpPr>
        <p:spPr/>
        <p:txBody>
          <a:bodyPr/>
          <a:lstStyle/>
          <a:p>
            <a:fld id="{218EF949-4BC7-4219-90CD-C54FFD0B5BF1}" type="datetimeFigureOut">
              <a:rPr lang="en-US" smtClean="0"/>
              <a:t>6/30/2022</a:t>
            </a:fld>
            <a:endParaRPr lang="en-US"/>
          </a:p>
        </p:txBody>
      </p:sp>
      <p:sp>
        <p:nvSpPr>
          <p:cNvPr id="6" name="Footer Placeholder 5">
            <a:extLst>
              <a:ext uri="{FF2B5EF4-FFF2-40B4-BE49-F238E27FC236}">
                <a16:creationId xmlns:a16="http://schemas.microsoft.com/office/drawing/2014/main" id="{29DF5C67-F7F8-3B9A-86CB-A77C29C454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1A8B1E-2E70-E6A5-88BF-27671AD9D874}"/>
              </a:ext>
            </a:extLst>
          </p:cNvPr>
          <p:cNvSpPr>
            <a:spLocks noGrp="1"/>
          </p:cNvSpPr>
          <p:nvPr>
            <p:ph type="sldNum" sz="quarter" idx="12"/>
          </p:nvPr>
        </p:nvSpPr>
        <p:spPr/>
        <p:txBody>
          <a:bodyPr/>
          <a:lstStyle/>
          <a:p>
            <a:fld id="{FCECE52D-62D8-45C7-8710-747264D72934}" type="slidenum">
              <a:rPr lang="en-US" smtClean="0"/>
              <a:t>‹#›</a:t>
            </a:fld>
            <a:endParaRPr lang="en-US"/>
          </a:p>
        </p:txBody>
      </p:sp>
    </p:spTree>
    <p:extLst>
      <p:ext uri="{BB962C8B-B14F-4D97-AF65-F5344CB8AC3E}">
        <p14:creationId xmlns:p14="http://schemas.microsoft.com/office/powerpoint/2010/main" val="1012117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6EAB-30B5-016B-2053-87AFF0EB11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57CCA1-343D-50FE-C1CE-368A6FCEF9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380BC7-1AEB-FBC1-4938-AE6444E988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98333E-AC8F-92E0-A6C4-A8EA03F524A8}"/>
              </a:ext>
            </a:extLst>
          </p:cNvPr>
          <p:cNvSpPr>
            <a:spLocks noGrp="1"/>
          </p:cNvSpPr>
          <p:nvPr>
            <p:ph type="dt" sz="half" idx="10"/>
          </p:nvPr>
        </p:nvSpPr>
        <p:spPr/>
        <p:txBody>
          <a:bodyPr/>
          <a:lstStyle/>
          <a:p>
            <a:fld id="{218EF949-4BC7-4219-90CD-C54FFD0B5BF1}" type="datetimeFigureOut">
              <a:rPr lang="en-US" smtClean="0"/>
              <a:t>6/30/2022</a:t>
            </a:fld>
            <a:endParaRPr lang="en-US"/>
          </a:p>
        </p:txBody>
      </p:sp>
      <p:sp>
        <p:nvSpPr>
          <p:cNvPr id="6" name="Footer Placeholder 5">
            <a:extLst>
              <a:ext uri="{FF2B5EF4-FFF2-40B4-BE49-F238E27FC236}">
                <a16:creationId xmlns:a16="http://schemas.microsoft.com/office/drawing/2014/main" id="{F1B8944A-A696-A5E9-2754-87C894749A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B9CAE7-F5F3-B4D4-F479-447E98387FC8}"/>
              </a:ext>
            </a:extLst>
          </p:cNvPr>
          <p:cNvSpPr>
            <a:spLocks noGrp="1"/>
          </p:cNvSpPr>
          <p:nvPr>
            <p:ph type="sldNum" sz="quarter" idx="12"/>
          </p:nvPr>
        </p:nvSpPr>
        <p:spPr/>
        <p:txBody>
          <a:bodyPr/>
          <a:lstStyle/>
          <a:p>
            <a:fld id="{FCECE52D-62D8-45C7-8710-747264D72934}" type="slidenum">
              <a:rPr lang="en-US" smtClean="0"/>
              <a:t>‹#›</a:t>
            </a:fld>
            <a:endParaRPr lang="en-US"/>
          </a:p>
        </p:txBody>
      </p:sp>
    </p:spTree>
    <p:extLst>
      <p:ext uri="{BB962C8B-B14F-4D97-AF65-F5344CB8AC3E}">
        <p14:creationId xmlns:p14="http://schemas.microsoft.com/office/powerpoint/2010/main" val="2557680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E6216D-7B10-0CBB-9397-388C863E94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547CCA-5657-DCCB-1F34-98CEB771A5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7EE60E-9D72-8913-BF9D-60F3F33C05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8EF949-4BC7-4219-90CD-C54FFD0B5BF1}" type="datetimeFigureOut">
              <a:rPr lang="en-US" smtClean="0"/>
              <a:t>6/30/2022</a:t>
            </a:fld>
            <a:endParaRPr lang="en-US"/>
          </a:p>
        </p:txBody>
      </p:sp>
      <p:sp>
        <p:nvSpPr>
          <p:cNvPr id="5" name="Footer Placeholder 4">
            <a:extLst>
              <a:ext uri="{FF2B5EF4-FFF2-40B4-BE49-F238E27FC236}">
                <a16:creationId xmlns:a16="http://schemas.microsoft.com/office/drawing/2014/main" id="{1836B001-F6F0-F7D4-17A7-4806FA12D2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1D440E-0623-5E07-DDF6-AB61FB3402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ECE52D-62D8-45C7-8710-747264D72934}" type="slidenum">
              <a:rPr lang="en-US" smtClean="0"/>
              <a:t>‹#›</a:t>
            </a:fld>
            <a:endParaRPr lang="en-US"/>
          </a:p>
        </p:txBody>
      </p:sp>
    </p:spTree>
    <p:extLst>
      <p:ext uri="{BB962C8B-B14F-4D97-AF65-F5344CB8AC3E}">
        <p14:creationId xmlns:p14="http://schemas.microsoft.com/office/powerpoint/2010/main" val="615475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A91B-AC64-F318-31AA-7B5B4DE1019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44B0E41-643C-B594-1A75-36D0D3A46236}"/>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152F87FA-645C-0827-1986-72F4BD9E5DA8}"/>
              </a:ext>
            </a:extLst>
          </p:cNvPr>
          <p:cNvPicPr>
            <a:picLocks noChangeAspect="1"/>
          </p:cNvPicPr>
          <p:nvPr/>
        </p:nvPicPr>
        <p:blipFill>
          <a:blip r:embed="rId2"/>
          <a:stretch>
            <a:fillRect/>
          </a:stretch>
        </p:blipFill>
        <p:spPr>
          <a:xfrm>
            <a:off x="-6313" y="0"/>
            <a:ext cx="12024142" cy="6727371"/>
          </a:xfrm>
          <a:prstGeom prst="rect">
            <a:avLst/>
          </a:prstGeom>
        </p:spPr>
      </p:pic>
      <p:sp>
        <p:nvSpPr>
          <p:cNvPr id="6" name="TextBox 5">
            <a:extLst>
              <a:ext uri="{FF2B5EF4-FFF2-40B4-BE49-F238E27FC236}">
                <a16:creationId xmlns:a16="http://schemas.microsoft.com/office/drawing/2014/main" id="{BA0784E7-EBC7-4458-F67B-056E1BB31F2F}"/>
              </a:ext>
            </a:extLst>
          </p:cNvPr>
          <p:cNvSpPr txBox="1"/>
          <p:nvPr/>
        </p:nvSpPr>
        <p:spPr>
          <a:xfrm>
            <a:off x="5176156" y="5257800"/>
            <a:ext cx="2432958" cy="646331"/>
          </a:xfrm>
          <a:prstGeom prst="rect">
            <a:avLst/>
          </a:prstGeom>
          <a:noFill/>
        </p:spPr>
        <p:txBody>
          <a:bodyPr wrap="square" rtlCol="0">
            <a:spAutoFit/>
          </a:bodyPr>
          <a:lstStyle/>
          <a:p>
            <a:r>
              <a:rPr lang="tr-TR" sz="3600" dirty="0"/>
              <a:t>WELCOME</a:t>
            </a:r>
            <a:endParaRPr lang="en-US" sz="3600" dirty="0"/>
          </a:p>
        </p:txBody>
      </p:sp>
    </p:spTree>
    <p:extLst>
      <p:ext uri="{BB962C8B-B14F-4D97-AF65-F5344CB8AC3E}">
        <p14:creationId xmlns:p14="http://schemas.microsoft.com/office/powerpoint/2010/main" val="238578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CDD96-5E5E-24D6-4D68-BED14141FF29}"/>
              </a:ext>
            </a:extLst>
          </p:cNvPr>
          <p:cNvSpPr>
            <a:spLocks noGrp="1"/>
          </p:cNvSpPr>
          <p:nvPr>
            <p:ph idx="1"/>
          </p:nvPr>
        </p:nvSpPr>
        <p:spPr>
          <a:xfrm>
            <a:off x="838200" y="800100"/>
            <a:ext cx="10515600" cy="5376863"/>
          </a:xfrm>
        </p:spPr>
        <p:txBody>
          <a:bodyPr>
            <a:normAutofit fontScale="92500" lnSpcReduction="10000"/>
          </a:bodyPr>
          <a:lstStyle/>
          <a:p>
            <a:pPr marL="0" indent="0">
              <a:buNone/>
            </a:pPr>
            <a:r>
              <a:rPr lang="tr-TR" dirty="0"/>
              <a:t>1</a:t>
            </a:r>
            <a:r>
              <a:rPr lang="en-US" dirty="0"/>
              <a:t>0. What property do you need to add to the Suspense component in order to display a spinner or loading state?</a:t>
            </a:r>
            <a:endParaRPr lang="tr-TR" dirty="0"/>
          </a:p>
          <a:p>
            <a:pPr marL="0" indent="0">
              <a:buNone/>
            </a:pPr>
            <a:r>
              <a:rPr lang="tr-TR" dirty="0"/>
              <a:t>	</a:t>
            </a:r>
            <a:r>
              <a:rPr lang="en-US" dirty="0"/>
              <a:t>function </a:t>
            </a:r>
            <a:r>
              <a:rPr lang="en-US" dirty="0" err="1"/>
              <a:t>MyComponent</a:t>
            </a:r>
            <a:r>
              <a:rPr lang="en-US" dirty="0"/>
              <a:t>() </a:t>
            </a:r>
            <a:endParaRPr lang="tr-TR" dirty="0"/>
          </a:p>
          <a:p>
            <a:pPr marL="0" indent="0">
              <a:buNone/>
            </a:pPr>
            <a:r>
              <a:rPr lang="tr-TR" dirty="0"/>
              <a:t>	        </a:t>
            </a:r>
            <a:r>
              <a:rPr lang="en-US" dirty="0"/>
              <a:t>{ return (</a:t>
            </a:r>
            <a:endParaRPr lang="tr-TR" dirty="0"/>
          </a:p>
          <a:p>
            <a:pPr marL="0" indent="0">
              <a:buNone/>
            </a:pPr>
            <a:r>
              <a:rPr lang="tr-TR" dirty="0"/>
              <a:t>		</a:t>
            </a:r>
            <a:r>
              <a:rPr lang="en-US" dirty="0"/>
              <a:t>&lt;Suspense&gt;</a:t>
            </a:r>
          </a:p>
          <a:p>
            <a:pPr marL="0" indent="0">
              <a:buNone/>
            </a:pPr>
            <a:r>
              <a:rPr lang="en-US" dirty="0"/>
              <a:t> </a:t>
            </a:r>
            <a:r>
              <a:rPr lang="tr-TR" dirty="0"/>
              <a:t>		   </a:t>
            </a:r>
            <a:r>
              <a:rPr lang="en-US" dirty="0"/>
              <a:t>&lt;div&gt;</a:t>
            </a:r>
          </a:p>
          <a:p>
            <a:pPr marL="0" indent="0">
              <a:buNone/>
            </a:pPr>
            <a:r>
              <a:rPr lang="en-US" dirty="0"/>
              <a:t> </a:t>
            </a:r>
            <a:r>
              <a:rPr lang="tr-TR" dirty="0"/>
              <a:t>	   	        </a:t>
            </a:r>
            <a:r>
              <a:rPr lang="en-US" dirty="0"/>
              <a:t>&lt;Message /&gt;</a:t>
            </a:r>
          </a:p>
          <a:p>
            <a:pPr marL="0" indent="0">
              <a:buNone/>
            </a:pPr>
            <a:r>
              <a:rPr lang="en-US" dirty="0"/>
              <a:t> </a:t>
            </a:r>
            <a:r>
              <a:rPr lang="tr-TR" dirty="0"/>
              <a:t>		    </a:t>
            </a:r>
            <a:r>
              <a:rPr lang="en-US" dirty="0"/>
              <a:t>&lt;/div&gt;</a:t>
            </a:r>
          </a:p>
          <a:p>
            <a:pPr marL="0" indent="0">
              <a:buNone/>
            </a:pPr>
            <a:r>
              <a:rPr lang="en-US" dirty="0"/>
              <a:t> </a:t>
            </a:r>
            <a:r>
              <a:rPr lang="tr-TR" dirty="0"/>
              <a:t>		</a:t>
            </a:r>
            <a:r>
              <a:rPr lang="en-US" dirty="0"/>
              <a:t>&lt;/Suspense&gt;</a:t>
            </a:r>
          </a:p>
          <a:p>
            <a:pPr marL="0" indent="0">
              <a:buNone/>
            </a:pPr>
            <a:r>
              <a:rPr lang="tr-TR" dirty="0"/>
              <a:t>		</a:t>
            </a:r>
            <a:r>
              <a:rPr lang="en-US" dirty="0"/>
              <a:t>); </a:t>
            </a:r>
            <a:endParaRPr lang="tr-TR" dirty="0"/>
          </a:p>
          <a:p>
            <a:pPr marL="0" indent="0">
              <a:buNone/>
            </a:pPr>
            <a:r>
              <a:rPr lang="tr-TR" dirty="0"/>
              <a:t>	       </a:t>
            </a:r>
            <a:r>
              <a:rPr lang="en-US" dirty="0"/>
              <a:t>} </a:t>
            </a:r>
            <a:endParaRPr lang="tr-TR" dirty="0"/>
          </a:p>
          <a:p>
            <a:pPr marL="514350" indent="-514350">
              <a:buAutoNum type="alphaUcPeriod"/>
            </a:pPr>
            <a:r>
              <a:rPr lang="en-US" dirty="0"/>
              <a:t>lazy </a:t>
            </a:r>
            <a:r>
              <a:rPr lang="tr-TR" dirty="0"/>
              <a:t>                   </a:t>
            </a:r>
            <a:r>
              <a:rPr lang="en-US" dirty="0"/>
              <a:t>B. loading </a:t>
            </a:r>
            <a:r>
              <a:rPr lang="tr-TR" dirty="0"/>
              <a:t>                </a:t>
            </a:r>
            <a:r>
              <a:rPr lang="en-US" dirty="0"/>
              <a:t>C. fallback </a:t>
            </a:r>
            <a:r>
              <a:rPr lang="tr-TR" dirty="0"/>
              <a:t>                  </a:t>
            </a:r>
            <a:r>
              <a:rPr lang="en-US" dirty="0"/>
              <a:t>D. spinner </a:t>
            </a:r>
            <a:endParaRPr lang="tr-TR" dirty="0"/>
          </a:p>
        </p:txBody>
      </p:sp>
      <p:sp>
        <p:nvSpPr>
          <p:cNvPr id="4" name="TextBox 3">
            <a:extLst>
              <a:ext uri="{FF2B5EF4-FFF2-40B4-BE49-F238E27FC236}">
                <a16:creationId xmlns:a16="http://schemas.microsoft.com/office/drawing/2014/main" id="{8A3FC947-818F-3948-8F6A-129B3C9271E4}"/>
              </a:ext>
            </a:extLst>
          </p:cNvPr>
          <p:cNvSpPr txBox="1"/>
          <p:nvPr/>
        </p:nvSpPr>
        <p:spPr>
          <a:xfrm>
            <a:off x="4931229" y="6074229"/>
            <a:ext cx="5372100" cy="800219"/>
          </a:xfrm>
          <a:prstGeom prst="rect">
            <a:avLst/>
          </a:prstGeom>
          <a:noFill/>
        </p:spPr>
        <p:txBody>
          <a:bodyPr wrap="square" rtlCol="0">
            <a:spAutoFit/>
          </a:bodyPr>
          <a:lstStyle/>
          <a:p>
            <a:r>
              <a:rPr lang="en-US" sz="2800" dirty="0">
                <a:solidFill>
                  <a:srgbClr val="FF0000"/>
                </a:solidFill>
              </a:rPr>
              <a:t>Answer: </a:t>
            </a:r>
            <a:r>
              <a:rPr lang="tr-TR" sz="2800" dirty="0">
                <a:solidFill>
                  <a:srgbClr val="FF0000"/>
                </a:solidFill>
              </a:rPr>
              <a:t>C</a:t>
            </a:r>
            <a:endParaRPr lang="en-US" sz="2800" dirty="0">
              <a:solidFill>
                <a:srgbClr val="FF0000"/>
              </a:solidFill>
            </a:endParaRPr>
          </a:p>
          <a:p>
            <a:endParaRPr lang="en-US" dirty="0"/>
          </a:p>
        </p:txBody>
      </p:sp>
      <p:sp>
        <p:nvSpPr>
          <p:cNvPr id="5" name="Rectangle 4">
            <a:extLst>
              <a:ext uri="{FF2B5EF4-FFF2-40B4-BE49-F238E27FC236}">
                <a16:creationId xmlns:a16="http://schemas.microsoft.com/office/drawing/2014/main" id="{A40BC5C2-0099-2B79-648B-BB56FC4ACE74}"/>
              </a:ext>
            </a:extLst>
          </p:cNvPr>
          <p:cNvSpPr/>
          <p:nvPr/>
        </p:nvSpPr>
        <p:spPr>
          <a:xfrm>
            <a:off x="1061357" y="1485900"/>
            <a:ext cx="8245929" cy="40168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959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CDD96-5E5E-24D6-4D68-BED14141FF29}"/>
              </a:ext>
            </a:extLst>
          </p:cNvPr>
          <p:cNvSpPr>
            <a:spLocks noGrp="1"/>
          </p:cNvSpPr>
          <p:nvPr>
            <p:ph idx="1"/>
          </p:nvPr>
        </p:nvSpPr>
        <p:spPr>
          <a:xfrm>
            <a:off x="838200" y="800100"/>
            <a:ext cx="10515600" cy="5376863"/>
          </a:xfrm>
        </p:spPr>
        <p:txBody>
          <a:bodyPr>
            <a:normAutofit/>
          </a:bodyPr>
          <a:lstStyle/>
          <a:p>
            <a:pPr marL="0" indent="0">
              <a:buNone/>
            </a:pPr>
            <a:r>
              <a:rPr lang="en-US" dirty="0"/>
              <a:t>11. Using object literal enhancement, you can put values back into an object. When you log person to the console, what is the output? </a:t>
            </a:r>
            <a:endParaRPr lang="tr-TR" dirty="0"/>
          </a:p>
          <a:p>
            <a:pPr marL="0" indent="0">
              <a:buNone/>
            </a:pPr>
            <a:r>
              <a:rPr lang="tr-TR" dirty="0"/>
              <a:t>	</a:t>
            </a:r>
            <a:r>
              <a:rPr lang="en-US" dirty="0"/>
              <a:t>const name = 'Rachel’; </a:t>
            </a:r>
            <a:endParaRPr lang="tr-TR" dirty="0"/>
          </a:p>
          <a:p>
            <a:pPr marL="0" indent="0">
              <a:buNone/>
            </a:pPr>
            <a:r>
              <a:rPr lang="tr-TR" dirty="0"/>
              <a:t>	</a:t>
            </a:r>
            <a:r>
              <a:rPr lang="en-US" dirty="0"/>
              <a:t>const age = 31; </a:t>
            </a:r>
            <a:endParaRPr lang="tr-TR" dirty="0"/>
          </a:p>
          <a:p>
            <a:pPr marL="0" indent="0">
              <a:buNone/>
            </a:pPr>
            <a:r>
              <a:rPr lang="tr-TR" dirty="0"/>
              <a:t>	</a:t>
            </a:r>
            <a:r>
              <a:rPr lang="en-US" dirty="0"/>
              <a:t>const person = { name, age }; </a:t>
            </a:r>
            <a:endParaRPr lang="tr-TR" dirty="0"/>
          </a:p>
          <a:p>
            <a:pPr marL="0" indent="0">
              <a:buNone/>
            </a:pPr>
            <a:r>
              <a:rPr lang="tr-TR" dirty="0"/>
              <a:t>	</a:t>
            </a:r>
            <a:r>
              <a:rPr lang="en-US" dirty="0"/>
              <a:t>console.log(person);</a:t>
            </a:r>
            <a:endParaRPr lang="tr-TR" dirty="0"/>
          </a:p>
          <a:p>
            <a:pPr marL="514350" indent="-514350">
              <a:buAutoNum type="alphaUcPeriod"/>
            </a:pPr>
            <a:r>
              <a:rPr lang="en-US" dirty="0"/>
              <a:t>{{name: "Rachel", age: 31}} </a:t>
            </a:r>
            <a:endParaRPr lang="tr-TR" dirty="0"/>
          </a:p>
          <a:p>
            <a:pPr marL="0" indent="0">
              <a:buNone/>
            </a:pPr>
            <a:r>
              <a:rPr lang="en-US" dirty="0"/>
              <a:t>B. {name: "Rachel", age: 31} </a:t>
            </a:r>
            <a:endParaRPr lang="tr-TR" dirty="0"/>
          </a:p>
          <a:p>
            <a:pPr marL="0" indent="0">
              <a:buNone/>
            </a:pPr>
            <a:r>
              <a:rPr lang="en-US" dirty="0"/>
              <a:t>C. {person: "Rachel", person: 31}} </a:t>
            </a:r>
            <a:endParaRPr lang="tr-TR" dirty="0"/>
          </a:p>
          <a:p>
            <a:pPr marL="0" indent="0">
              <a:buNone/>
            </a:pPr>
            <a:r>
              <a:rPr lang="en-US" dirty="0"/>
              <a:t>D. {person: {name: "Rachel", age: 31}} </a:t>
            </a:r>
            <a:endParaRPr lang="tr-TR" dirty="0"/>
          </a:p>
        </p:txBody>
      </p:sp>
      <p:sp>
        <p:nvSpPr>
          <p:cNvPr id="4" name="TextBox 3">
            <a:extLst>
              <a:ext uri="{FF2B5EF4-FFF2-40B4-BE49-F238E27FC236}">
                <a16:creationId xmlns:a16="http://schemas.microsoft.com/office/drawing/2014/main" id="{8A3FC947-818F-3948-8F6A-129B3C9271E4}"/>
              </a:ext>
            </a:extLst>
          </p:cNvPr>
          <p:cNvSpPr txBox="1"/>
          <p:nvPr/>
        </p:nvSpPr>
        <p:spPr>
          <a:xfrm>
            <a:off x="4931229" y="6074229"/>
            <a:ext cx="5372100" cy="800219"/>
          </a:xfrm>
          <a:prstGeom prst="rect">
            <a:avLst/>
          </a:prstGeom>
          <a:noFill/>
        </p:spPr>
        <p:txBody>
          <a:bodyPr wrap="square" rtlCol="0">
            <a:spAutoFit/>
          </a:bodyPr>
          <a:lstStyle/>
          <a:p>
            <a:r>
              <a:rPr lang="en-US" sz="2800" dirty="0">
                <a:solidFill>
                  <a:srgbClr val="FF0000"/>
                </a:solidFill>
              </a:rPr>
              <a:t>Answer: </a:t>
            </a:r>
            <a:r>
              <a:rPr lang="tr-TR" sz="2800" dirty="0">
                <a:solidFill>
                  <a:srgbClr val="FF0000"/>
                </a:solidFill>
              </a:rPr>
              <a:t>B</a:t>
            </a:r>
            <a:endParaRPr lang="en-US" sz="2800" dirty="0">
              <a:solidFill>
                <a:srgbClr val="FF0000"/>
              </a:solidFill>
            </a:endParaRPr>
          </a:p>
          <a:p>
            <a:endParaRPr lang="en-US" dirty="0"/>
          </a:p>
        </p:txBody>
      </p:sp>
      <p:sp>
        <p:nvSpPr>
          <p:cNvPr id="5" name="Rectangle 4">
            <a:extLst>
              <a:ext uri="{FF2B5EF4-FFF2-40B4-BE49-F238E27FC236}">
                <a16:creationId xmlns:a16="http://schemas.microsoft.com/office/drawing/2014/main" id="{EDE67F02-63BD-14F4-46AA-8784D284BBE6}"/>
              </a:ext>
            </a:extLst>
          </p:cNvPr>
          <p:cNvSpPr/>
          <p:nvPr/>
        </p:nvSpPr>
        <p:spPr>
          <a:xfrm>
            <a:off x="1061357" y="1649186"/>
            <a:ext cx="8245929"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398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CDD96-5E5E-24D6-4D68-BED14141FF29}"/>
              </a:ext>
            </a:extLst>
          </p:cNvPr>
          <p:cNvSpPr>
            <a:spLocks noGrp="1"/>
          </p:cNvSpPr>
          <p:nvPr>
            <p:ph idx="1"/>
          </p:nvPr>
        </p:nvSpPr>
        <p:spPr>
          <a:xfrm>
            <a:off x="838200" y="800100"/>
            <a:ext cx="10515600" cy="5376863"/>
          </a:xfrm>
        </p:spPr>
        <p:txBody>
          <a:bodyPr>
            <a:normAutofit/>
          </a:bodyPr>
          <a:lstStyle/>
          <a:p>
            <a:pPr marL="0" indent="0">
              <a:buNone/>
            </a:pPr>
            <a:r>
              <a:rPr lang="en-US" dirty="0"/>
              <a:t>12. What is </a:t>
            </a:r>
            <a:r>
              <a:rPr lang="en-US" dirty="0" err="1"/>
              <a:t>setCount</a:t>
            </a:r>
            <a:r>
              <a:rPr lang="en-US" dirty="0"/>
              <a:t>? </a:t>
            </a:r>
            <a:endParaRPr lang="tr-TR" dirty="0"/>
          </a:p>
          <a:p>
            <a:pPr marL="0" indent="0">
              <a:buNone/>
            </a:pPr>
            <a:endParaRPr lang="tr-TR" dirty="0"/>
          </a:p>
          <a:p>
            <a:pPr marL="0" indent="0">
              <a:buNone/>
            </a:pPr>
            <a:r>
              <a:rPr lang="tr-TR" dirty="0"/>
              <a:t>	</a:t>
            </a:r>
            <a:r>
              <a:rPr lang="en-US" dirty="0"/>
              <a:t>const [count, </a:t>
            </a:r>
            <a:r>
              <a:rPr lang="en-US" dirty="0" err="1"/>
              <a:t>setCount</a:t>
            </a:r>
            <a:r>
              <a:rPr lang="en-US" dirty="0"/>
              <a:t>] = </a:t>
            </a:r>
            <a:r>
              <a:rPr lang="en-US" dirty="0" err="1"/>
              <a:t>useState</a:t>
            </a:r>
            <a:r>
              <a:rPr lang="en-US" dirty="0"/>
              <a:t>(0); </a:t>
            </a:r>
            <a:endParaRPr lang="tr-TR" dirty="0"/>
          </a:p>
          <a:p>
            <a:pPr marL="0" indent="0">
              <a:buNone/>
            </a:pPr>
            <a:endParaRPr lang="tr-TR" dirty="0"/>
          </a:p>
          <a:p>
            <a:pPr marL="0" indent="0">
              <a:buNone/>
            </a:pPr>
            <a:endParaRPr lang="tr-TR" dirty="0"/>
          </a:p>
          <a:p>
            <a:pPr marL="514350" indent="-514350">
              <a:buAutoNum type="alphaUcPeriod"/>
            </a:pPr>
            <a:r>
              <a:rPr lang="en-US" dirty="0"/>
              <a:t>the initial state value </a:t>
            </a:r>
            <a:endParaRPr lang="tr-TR" dirty="0"/>
          </a:p>
          <a:p>
            <a:pPr marL="0" indent="0">
              <a:buNone/>
            </a:pPr>
            <a:r>
              <a:rPr lang="en-US" dirty="0"/>
              <a:t>B. a variable </a:t>
            </a:r>
            <a:endParaRPr lang="tr-TR" dirty="0"/>
          </a:p>
          <a:p>
            <a:pPr marL="0" indent="0">
              <a:buNone/>
            </a:pPr>
            <a:r>
              <a:rPr lang="en-US" dirty="0"/>
              <a:t>C. a state object </a:t>
            </a:r>
            <a:endParaRPr lang="tr-TR" dirty="0"/>
          </a:p>
          <a:p>
            <a:pPr marL="0" indent="0">
              <a:buNone/>
            </a:pPr>
            <a:r>
              <a:rPr lang="en-US" dirty="0"/>
              <a:t>D. a function to update the state</a:t>
            </a:r>
            <a:endParaRPr lang="tr-TR" dirty="0"/>
          </a:p>
        </p:txBody>
      </p:sp>
      <p:sp>
        <p:nvSpPr>
          <p:cNvPr id="4" name="TextBox 3">
            <a:extLst>
              <a:ext uri="{FF2B5EF4-FFF2-40B4-BE49-F238E27FC236}">
                <a16:creationId xmlns:a16="http://schemas.microsoft.com/office/drawing/2014/main" id="{8A3FC947-818F-3948-8F6A-129B3C9271E4}"/>
              </a:ext>
            </a:extLst>
          </p:cNvPr>
          <p:cNvSpPr txBox="1"/>
          <p:nvPr/>
        </p:nvSpPr>
        <p:spPr>
          <a:xfrm>
            <a:off x="4931229" y="6074229"/>
            <a:ext cx="5372100" cy="800219"/>
          </a:xfrm>
          <a:prstGeom prst="rect">
            <a:avLst/>
          </a:prstGeom>
          <a:noFill/>
        </p:spPr>
        <p:txBody>
          <a:bodyPr wrap="square" rtlCol="0">
            <a:spAutoFit/>
          </a:bodyPr>
          <a:lstStyle/>
          <a:p>
            <a:r>
              <a:rPr lang="en-US" sz="2800" dirty="0">
                <a:solidFill>
                  <a:srgbClr val="FF0000"/>
                </a:solidFill>
              </a:rPr>
              <a:t>Answer: </a:t>
            </a:r>
            <a:r>
              <a:rPr lang="tr-TR" sz="2800" dirty="0">
                <a:solidFill>
                  <a:srgbClr val="FF0000"/>
                </a:solidFill>
              </a:rPr>
              <a:t>D</a:t>
            </a:r>
            <a:endParaRPr lang="en-US" sz="2800" dirty="0">
              <a:solidFill>
                <a:srgbClr val="FF0000"/>
              </a:solidFill>
            </a:endParaRPr>
          </a:p>
          <a:p>
            <a:endParaRPr lang="en-US" dirty="0"/>
          </a:p>
        </p:txBody>
      </p:sp>
      <p:sp>
        <p:nvSpPr>
          <p:cNvPr id="5" name="Rectangle 4">
            <a:extLst>
              <a:ext uri="{FF2B5EF4-FFF2-40B4-BE49-F238E27FC236}">
                <a16:creationId xmlns:a16="http://schemas.microsoft.com/office/drawing/2014/main" id="{24A010DA-4AF8-8ACA-36FA-2DB12E5688A7}"/>
              </a:ext>
            </a:extLst>
          </p:cNvPr>
          <p:cNvSpPr/>
          <p:nvPr/>
        </p:nvSpPr>
        <p:spPr>
          <a:xfrm>
            <a:off x="1061357" y="1616529"/>
            <a:ext cx="8245929" cy="9797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0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937F-472D-C57C-8C6B-61D22450E909}"/>
              </a:ext>
            </a:extLst>
          </p:cNvPr>
          <p:cNvSpPr>
            <a:spLocks noGrp="1"/>
          </p:cNvSpPr>
          <p:nvPr>
            <p:ph type="title"/>
          </p:nvPr>
        </p:nvSpPr>
        <p:spPr/>
        <p:txBody>
          <a:bodyPr/>
          <a:lstStyle/>
          <a:p>
            <a:pPr algn="ctr"/>
            <a:r>
              <a:rPr lang="en-US" dirty="0">
                <a:solidFill>
                  <a:srgbClr val="FF0000"/>
                </a:solidFill>
              </a:rPr>
              <a:t>Interview Questions</a:t>
            </a:r>
          </a:p>
        </p:txBody>
      </p:sp>
      <p:sp>
        <p:nvSpPr>
          <p:cNvPr id="3" name="Content Placeholder 2">
            <a:extLst>
              <a:ext uri="{FF2B5EF4-FFF2-40B4-BE49-F238E27FC236}">
                <a16:creationId xmlns:a16="http://schemas.microsoft.com/office/drawing/2014/main" id="{4C19A8F4-F370-FD8A-2A33-4EDDB907E8E3}"/>
              </a:ext>
            </a:extLst>
          </p:cNvPr>
          <p:cNvSpPr>
            <a:spLocks noGrp="1"/>
          </p:cNvSpPr>
          <p:nvPr>
            <p:ph idx="1"/>
          </p:nvPr>
        </p:nvSpPr>
        <p:spPr/>
        <p:txBody>
          <a:bodyPr/>
          <a:lstStyle/>
          <a:p>
            <a:pPr marL="0" indent="0" algn="ctr">
              <a:buNone/>
            </a:pPr>
            <a:endParaRPr lang="tr-TR" dirty="0"/>
          </a:p>
          <a:p>
            <a:pPr marL="0" indent="0" algn="ctr">
              <a:buNone/>
            </a:pPr>
            <a:endParaRPr lang="tr-TR" dirty="0"/>
          </a:p>
          <a:p>
            <a:pPr marL="0" indent="0" algn="ctr">
              <a:buNone/>
            </a:pPr>
            <a:endParaRPr lang="tr-TR" dirty="0"/>
          </a:p>
          <a:p>
            <a:pPr marL="0" indent="0" algn="ctr">
              <a:buNone/>
            </a:pPr>
            <a:r>
              <a:rPr lang="en-US" sz="3200" dirty="0"/>
              <a:t>1. What is the difference between Element and Component?</a:t>
            </a:r>
          </a:p>
        </p:txBody>
      </p:sp>
    </p:spTree>
    <p:extLst>
      <p:ext uri="{BB962C8B-B14F-4D97-AF65-F5344CB8AC3E}">
        <p14:creationId xmlns:p14="http://schemas.microsoft.com/office/powerpoint/2010/main" val="3546321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9032A-E976-F931-0E0F-5F6B50F158C9}"/>
              </a:ext>
            </a:extLst>
          </p:cNvPr>
          <p:cNvSpPr>
            <a:spLocks noGrp="1"/>
          </p:cNvSpPr>
          <p:nvPr>
            <p:ph type="title"/>
          </p:nvPr>
        </p:nvSpPr>
        <p:spPr/>
        <p:txBody>
          <a:bodyPr/>
          <a:lstStyle/>
          <a:p>
            <a:pPr algn="ctr"/>
            <a:r>
              <a:rPr lang="en-US" dirty="0">
                <a:solidFill>
                  <a:srgbClr val="FF0000"/>
                </a:solidFill>
              </a:rPr>
              <a:t>Answer:</a:t>
            </a:r>
          </a:p>
        </p:txBody>
      </p:sp>
      <p:sp>
        <p:nvSpPr>
          <p:cNvPr id="3" name="Content Placeholder 2">
            <a:extLst>
              <a:ext uri="{FF2B5EF4-FFF2-40B4-BE49-F238E27FC236}">
                <a16:creationId xmlns:a16="http://schemas.microsoft.com/office/drawing/2014/main" id="{9E3D60C9-6265-E2B0-2C4C-2E97FC334927}"/>
              </a:ext>
            </a:extLst>
          </p:cNvPr>
          <p:cNvSpPr>
            <a:spLocks noGrp="1"/>
          </p:cNvSpPr>
          <p:nvPr>
            <p:ph idx="1"/>
          </p:nvPr>
        </p:nvSpPr>
        <p:spPr/>
        <p:txBody>
          <a:bodyPr/>
          <a:lstStyle/>
          <a:p>
            <a:pPr marL="0" indent="0">
              <a:buNone/>
            </a:pPr>
            <a:r>
              <a:rPr lang="tr-TR" dirty="0"/>
              <a:t>	</a:t>
            </a:r>
            <a:r>
              <a:rPr lang="en-US" dirty="0"/>
              <a:t>An Element is a plain object describing what you want to appear on the screen in terms of the DOM nodes or other components. Elements can contain other Elements in their props. Creating a React element is cheap. Once an element is created, it is never mutated. Whereas a component can be declared in several different ways. It can be a class with a render() method. Alternatively, in simple cases, it can be defined as a function</a:t>
            </a:r>
          </a:p>
        </p:txBody>
      </p:sp>
    </p:spTree>
    <p:extLst>
      <p:ext uri="{BB962C8B-B14F-4D97-AF65-F5344CB8AC3E}">
        <p14:creationId xmlns:p14="http://schemas.microsoft.com/office/powerpoint/2010/main" val="4090669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937F-472D-C57C-8C6B-61D22450E909}"/>
              </a:ext>
            </a:extLst>
          </p:cNvPr>
          <p:cNvSpPr>
            <a:spLocks noGrp="1"/>
          </p:cNvSpPr>
          <p:nvPr>
            <p:ph type="title"/>
          </p:nvPr>
        </p:nvSpPr>
        <p:spPr/>
        <p:txBody>
          <a:bodyPr/>
          <a:lstStyle/>
          <a:p>
            <a:pPr algn="ctr"/>
            <a:r>
              <a:rPr lang="en-US" dirty="0">
                <a:solidFill>
                  <a:srgbClr val="FF0000"/>
                </a:solidFill>
              </a:rPr>
              <a:t>Interview Questions</a:t>
            </a:r>
          </a:p>
        </p:txBody>
      </p:sp>
      <p:sp>
        <p:nvSpPr>
          <p:cNvPr id="3" name="Content Placeholder 2">
            <a:extLst>
              <a:ext uri="{FF2B5EF4-FFF2-40B4-BE49-F238E27FC236}">
                <a16:creationId xmlns:a16="http://schemas.microsoft.com/office/drawing/2014/main" id="{4C19A8F4-F370-FD8A-2A33-4EDDB907E8E3}"/>
              </a:ext>
            </a:extLst>
          </p:cNvPr>
          <p:cNvSpPr>
            <a:spLocks noGrp="1"/>
          </p:cNvSpPr>
          <p:nvPr>
            <p:ph idx="1"/>
          </p:nvPr>
        </p:nvSpPr>
        <p:spPr/>
        <p:txBody>
          <a:bodyPr/>
          <a:lstStyle/>
          <a:p>
            <a:pPr marL="0" indent="0" algn="ctr">
              <a:buNone/>
            </a:pPr>
            <a:endParaRPr lang="tr-TR" dirty="0"/>
          </a:p>
          <a:p>
            <a:pPr marL="0" indent="0" algn="ctr">
              <a:buNone/>
            </a:pPr>
            <a:endParaRPr lang="tr-TR" dirty="0"/>
          </a:p>
          <a:p>
            <a:pPr marL="0" indent="0" algn="ctr">
              <a:buNone/>
            </a:pPr>
            <a:endParaRPr lang="tr-TR" dirty="0"/>
          </a:p>
          <a:p>
            <a:pPr marL="0" indent="0" algn="ctr">
              <a:buNone/>
            </a:pPr>
            <a:r>
              <a:rPr lang="en-US" sz="3200" dirty="0"/>
              <a:t>2. What is the difference between state and props? </a:t>
            </a:r>
          </a:p>
        </p:txBody>
      </p:sp>
    </p:spTree>
    <p:extLst>
      <p:ext uri="{BB962C8B-B14F-4D97-AF65-F5344CB8AC3E}">
        <p14:creationId xmlns:p14="http://schemas.microsoft.com/office/powerpoint/2010/main" val="2529722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9032A-E976-F931-0E0F-5F6B50F158C9}"/>
              </a:ext>
            </a:extLst>
          </p:cNvPr>
          <p:cNvSpPr>
            <a:spLocks noGrp="1"/>
          </p:cNvSpPr>
          <p:nvPr>
            <p:ph type="title"/>
          </p:nvPr>
        </p:nvSpPr>
        <p:spPr/>
        <p:txBody>
          <a:bodyPr/>
          <a:lstStyle/>
          <a:p>
            <a:pPr algn="ctr"/>
            <a:r>
              <a:rPr lang="en-US" dirty="0">
                <a:solidFill>
                  <a:srgbClr val="FF0000"/>
                </a:solidFill>
              </a:rPr>
              <a:t>Answer:</a:t>
            </a:r>
          </a:p>
        </p:txBody>
      </p:sp>
      <p:sp>
        <p:nvSpPr>
          <p:cNvPr id="3" name="Content Placeholder 2">
            <a:extLst>
              <a:ext uri="{FF2B5EF4-FFF2-40B4-BE49-F238E27FC236}">
                <a16:creationId xmlns:a16="http://schemas.microsoft.com/office/drawing/2014/main" id="{9E3D60C9-6265-E2B0-2C4C-2E97FC334927}"/>
              </a:ext>
            </a:extLst>
          </p:cNvPr>
          <p:cNvSpPr>
            <a:spLocks noGrp="1"/>
          </p:cNvSpPr>
          <p:nvPr>
            <p:ph idx="1"/>
          </p:nvPr>
        </p:nvSpPr>
        <p:spPr/>
        <p:txBody>
          <a:bodyPr/>
          <a:lstStyle/>
          <a:p>
            <a:pPr marL="0" indent="0" algn="ctr">
              <a:buNone/>
            </a:pPr>
            <a:r>
              <a:rPr lang="tr-TR" sz="2800" dirty="0"/>
              <a:t>	</a:t>
            </a:r>
            <a:r>
              <a:rPr lang="en-US" sz="2800" dirty="0"/>
              <a:t>Both props and state are plain JavaScript objects. While both of them hold information that influences the output of render, they are different in their functionality with respect to component. Props get passed to the component similar to function parameters whereas state is managed within the component similar to variables declared within a function. </a:t>
            </a:r>
            <a:endParaRPr lang="en-US" sz="4000" dirty="0"/>
          </a:p>
        </p:txBody>
      </p:sp>
    </p:spTree>
    <p:extLst>
      <p:ext uri="{BB962C8B-B14F-4D97-AF65-F5344CB8AC3E}">
        <p14:creationId xmlns:p14="http://schemas.microsoft.com/office/powerpoint/2010/main" val="1599384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937F-472D-C57C-8C6B-61D22450E909}"/>
              </a:ext>
            </a:extLst>
          </p:cNvPr>
          <p:cNvSpPr>
            <a:spLocks noGrp="1"/>
          </p:cNvSpPr>
          <p:nvPr>
            <p:ph type="title"/>
          </p:nvPr>
        </p:nvSpPr>
        <p:spPr/>
        <p:txBody>
          <a:bodyPr/>
          <a:lstStyle/>
          <a:p>
            <a:pPr algn="ctr"/>
            <a:r>
              <a:rPr lang="en-US" dirty="0">
                <a:solidFill>
                  <a:srgbClr val="FF0000"/>
                </a:solidFill>
              </a:rPr>
              <a:t>Interview Questions</a:t>
            </a:r>
          </a:p>
        </p:txBody>
      </p:sp>
      <p:sp>
        <p:nvSpPr>
          <p:cNvPr id="3" name="Content Placeholder 2">
            <a:extLst>
              <a:ext uri="{FF2B5EF4-FFF2-40B4-BE49-F238E27FC236}">
                <a16:creationId xmlns:a16="http://schemas.microsoft.com/office/drawing/2014/main" id="{4C19A8F4-F370-FD8A-2A33-4EDDB907E8E3}"/>
              </a:ext>
            </a:extLst>
          </p:cNvPr>
          <p:cNvSpPr>
            <a:spLocks noGrp="1"/>
          </p:cNvSpPr>
          <p:nvPr>
            <p:ph idx="1"/>
          </p:nvPr>
        </p:nvSpPr>
        <p:spPr/>
        <p:txBody>
          <a:bodyPr/>
          <a:lstStyle/>
          <a:p>
            <a:pPr marL="0" indent="0" algn="ctr">
              <a:buNone/>
            </a:pPr>
            <a:endParaRPr lang="tr-TR" dirty="0"/>
          </a:p>
          <a:p>
            <a:pPr marL="0" indent="0" algn="ctr">
              <a:buNone/>
            </a:pPr>
            <a:endParaRPr lang="tr-TR" dirty="0"/>
          </a:p>
          <a:p>
            <a:pPr marL="0" indent="0" algn="ctr">
              <a:buNone/>
            </a:pPr>
            <a:endParaRPr lang="tr-TR" dirty="0"/>
          </a:p>
          <a:p>
            <a:pPr marL="0" indent="0" algn="ctr">
              <a:buNone/>
            </a:pPr>
            <a:r>
              <a:rPr lang="en-US" dirty="0"/>
              <a:t>3. What is the difference between Shadow DOM and Virtual DOM?</a:t>
            </a:r>
            <a:endParaRPr lang="tr-TR" dirty="0"/>
          </a:p>
        </p:txBody>
      </p:sp>
    </p:spTree>
    <p:extLst>
      <p:ext uri="{BB962C8B-B14F-4D97-AF65-F5344CB8AC3E}">
        <p14:creationId xmlns:p14="http://schemas.microsoft.com/office/powerpoint/2010/main" val="3231739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64F52-1C89-DD01-AE5B-048FC317606A}"/>
              </a:ext>
            </a:extLst>
          </p:cNvPr>
          <p:cNvSpPr>
            <a:spLocks noGrp="1"/>
          </p:cNvSpPr>
          <p:nvPr>
            <p:ph type="title"/>
          </p:nvPr>
        </p:nvSpPr>
        <p:spPr/>
        <p:txBody>
          <a:bodyPr/>
          <a:lstStyle/>
          <a:p>
            <a:pPr algn="ctr"/>
            <a:r>
              <a:rPr lang="en-US" dirty="0">
                <a:solidFill>
                  <a:srgbClr val="FF0000"/>
                </a:solidFill>
              </a:rPr>
              <a:t>Answer:</a:t>
            </a:r>
          </a:p>
        </p:txBody>
      </p:sp>
      <p:sp>
        <p:nvSpPr>
          <p:cNvPr id="3" name="Content Placeholder 2">
            <a:extLst>
              <a:ext uri="{FF2B5EF4-FFF2-40B4-BE49-F238E27FC236}">
                <a16:creationId xmlns:a16="http://schemas.microsoft.com/office/drawing/2014/main" id="{E23AB682-81F2-730E-1A02-DD2FA93A77AB}"/>
              </a:ext>
            </a:extLst>
          </p:cNvPr>
          <p:cNvSpPr>
            <a:spLocks noGrp="1"/>
          </p:cNvSpPr>
          <p:nvPr>
            <p:ph idx="1"/>
          </p:nvPr>
        </p:nvSpPr>
        <p:spPr/>
        <p:txBody>
          <a:bodyPr/>
          <a:lstStyle/>
          <a:p>
            <a:pPr marL="0" indent="0">
              <a:buNone/>
            </a:pPr>
            <a:r>
              <a:rPr lang="tr-TR" dirty="0"/>
              <a:t>	</a:t>
            </a:r>
          </a:p>
          <a:p>
            <a:pPr marL="0" indent="0">
              <a:buNone/>
            </a:pPr>
            <a:r>
              <a:rPr lang="tr-TR" dirty="0"/>
              <a:t>	</a:t>
            </a:r>
            <a:r>
              <a:rPr lang="en-US" dirty="0"/>
              <a:t>The Shadow DOM is a browser technology designed primarily for scoping variables and CSS in web components. The Virtual DOM is a concept implemented by libraries in JavaScript on top of browser APIs.</a:t>
            </a:r>
          </a:p>
        </p:txBody>
      </p:sp>
    </p:spTree>
    <p:extLst>
      <p:ext uri="{BB962C8B-B14F-4D97-AF65-F5344CB8AC3E}">
        <p14:creationId xmlns:p14="http://schemas.microsoft.com/office/powerpoint/2010/main" val="657721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937F-472D-C57C-8C6B-61D22450E909}"/>
              </a:ext>
            </a:extLst>
          </p:cNvPr>
          <p:cNvSpPr>
            <a:spLocks noGrp="1"/>
          </p:cNvSpPr>
          <p:nvPr>
            <p:ph type="title"/>
          </p:nvPr>
        </p:nvSpPr>
        <p:spPr/>
        <p:txBody>
          <a:bodyPr/>
          <a:lstStyle/>
          <a:p>
            <a:pPr algn="ctr"/>
            <a:r>
              <a:rPr lang="en-US" dirty="0">
                <a:solidFill>
                  <a:srgbClr val="FF0000"/>
                </a:solidFill>
              </a:rPr>
              <a:t>Interview Questions</a:t>
            </a:r>
          </a:p>
        </p:txBody>
      </p:sp>
      <p:sp>
        <p:nvSpPr>
          <p:cNvPr id="3" name="Content Placeholder 2">
            <a:extLst>
              <a:ext uri="{FF2B5EF4-FFF2-40B4-BE49-F238E27FC236}">
                <a16:creationId xmlns:a16="http://schemas.microsoft.com/office/drawing/2014/main" id="{4C19A8F4-F370-FD8A-2A33-4EDDB907E8E3}"/>
              </a:ext>
            </a:extLst>
          </p:cNvPr>
          <p:cNvSpPr>
            <a:spLocks noGrp="1"/>
          </p:cNvSpPr>
          <p:nvPr>
            <p:ph idx="1"/>
          </p:nvPr>
        </p:nvSpPr>
        <p:spPr/>
        <p:txBody>
          <a:bodyPr/>
          <a:lstStyle/>
          <a:p>
            <a:pPr marL="0" indent="0" algn="ctr">
              <a:buNone/>
            </a:pPr>
            <a:endParaRPr lang="tr-TR" dirty="0"/>
          </a:p>
          <a:p>
            <a:pPr marL="0" indent="0" algn="ctr">
              <a:buNone/>
            </a:pPr>
            <a:endParaRPr lang="tr-TR" dirty="0"/>
          </a:p>
          <a:p>
            <a:pPr marL="0" indent="0" algn="ctr">
              <a:buNone/>
            </a:pPr>
            <a:endParaRPr lang="tr-TR" dirty="0"/>
          </a:p>
          <a:p>
            <a:pPr marL="0" indent="0" algn="ctr">
              <a:buNone/>
            </a:pPr>
            <a:r>
              <a:rPr lang="en-US" dirty="0"/>
              <a:t>4. What are the lifecycle methods of React? </a:t>
            </a:r>
            <a:endParaRPr lang="tr-TR" dirty="0"/>
          </a:p>
        </p:txBody>
      </p:sp>
    </p:spTree>
    <p:extLst>
      <p:ext uri="{BB962C8B-B14F-4D97-AF65-F5344CB8AC3E}">
        <p14:creationId xmlns:p14="http://schemas.microsoft.com/office/powerpoint/2010/main" val="246120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5614AE-BF4C-EF1A-0941-5151ED9D7E3B}"/>
              </a:ext>
            </a:extLst>
          </p:cNvPr>
          <p:cNvSpPr>
            <a:spLocks noGrp="1"/>
          </p:cNvSpPr>
          <p:nvPr>
            <p:ph idx="1"/>
          </p:nvPr>
        </p:nvSpPr>
        <p:spPr>
          <a:xfrm>
            <a:off x="838200" y="783771"/>
            <a:ext cx="10515600" cy="5393192"/>
          </a:xfrm>
        </p:spPr>
        <p:txBody>
          <a:bodyPr>
            <a:normAutofit/>
          </a:bodyPr>
          <a:lstStyle/>
          <a:p>
            <a:pPr marL="0" indent="0">
              <a:buNone/>
            </a:pPr>
            <a:r>
              <a:rPr lang="en-US" dirty="0"/>
              <a:t>1. If you see the following import in a file, what is being used for state management in the component? </a:t>
            </a:r>
            <a:endParaRPr lang="tr-TR" dirty="0"/>
          </a:p>
          <a:p>
            <a:endParaRPr lang="tr-TR" dirty="0"/>
          </a:p>
          <a:p>
            <a:pPr marL="0" indent="0">
              <a:buNone/>
            </a:pPr>
            <a:r>
              <a:rPr lang="tr-TR" dirty="0"/>
              <a:t>	i</a:t>
            </a:r>
            <a:r>
              <a:rPr lang="en-US" dirty="0" err="1"/>
              <a:t>mport</a:t>
            </a:r>
            <a:r>
              <a:rPr lang="en-US" dirty="0"/>
              <a:t> React, {</a:t>
            </a:r>
            <a:r>
              <a:rPr lang="en-US" dirty="0" err="1"/>
              <a:t>useState</a:t>
            </a:r>
            <a:r>
              <a:rPr lang="en-US" dirty="0"/>
              <a:t>} from 'react’; </a:t>
            </a:r>
            <a:endParaRPr lang="tr-TR" dirty="0"/>
          </a:p>
          <a:p>
            <a:pPr marL="0" indent="0">
              <a:buNone/>
            </a:pPr>
            <a:endParaRPr lang="tr-TR" dirty="0"/>
          </a:p>
          <a:p>
            <a:pPr marL="0" indent="0">
              <a:buNone/>
            </a:pPr>
            <a:r>
              <a:rPr lang="en-US" dirty="0"/>
              <a:t>A. stateful components </a:t>
            </a:r>
            <a:endParaRPr lang="tr-TR" dirty="0"/>
          </a:p>
          <a:p>
            <a:pPr marL="0" indent="0">
              <a:buNone/>
            </a:pPr>
            <a:r>
              <a:rPr lang="en-US" dirty="0"/>
              <a:t>B.</a:t>
            </a:r>
            <a:r>
              <a:rPr lang="tr-TR" dirty="0"/>
              <a:t> </a:t>
            </a:r>
            <a:r>
              <a:rPr lang="en-US" dirty="0"/>
              <a:t>math </a:t>
            </a:r>
            <a:endParaRPr lang="tr-TR" dirty="0"/>
          </a:p>
          <a:p>
            <a:pPr marL="0" indent="0">
              <a:buNone/>
            </a:pPr>
            <a:r>
              <a:rPr lang="en-US" dirty="0"/>
              <a:t>C. React Hooks </a:t>
            </a:r>
            <a:endParaRPr lang="tr-TR" dirty="0"/>
          </a:p>
          <a:p>
            <a:pPr marL="0" indent="0">
              <a:buNone/>
            </a:pPr>
            <a:r>
              <a:rPr lang="en-US" dirty="0"/>
              <a:t>D. class components </a:t>
            </a:r>
            <a:endParaRPr lang="tr-TR" dirty="0"/>
          </a:p>
          <a:p>
            <a:pPr marL="0" indent="0">
              <a:buNone/>
            </a:pPr>
            <a:endParaRPr lang="tr-TR" dirty="0"/>
          </a:p>
        </p:txBody>
      </p:sp>
      <p:sp>
        <p:nvSpPr>
          <p:cNvPr id="4" name="TextBox 3">
            <a:extLst>
              <a:ext uri="{FF2B5EF4-FFF2-40B4-BE49-F238E27FC236}">
                <a16:creationId xmlns:a16="http://schemas.microsoft.com/office/drawing/2014/main" id="{CC4A2C72-E52F-1457-6E61-FFBCB4614BB4}"/>
              </a:ext>
            </a:extLst>
          </p:cNvPr>
          <p:cNvSpPr txBox="1"/>
          <p:nvPr/>
        </p:nvSpPr>
        <p:spPr>
          <a:xfrm>
            <a:off x="4931229" y="6074229"/>
            <a:ext cx="5372100" cy="800219"/>
          </a:xfrm>
          <a:prstGeom prst="rect">
            <a:avLst/>
          </a:prstGeom>
          <a:noFill/>
        </p:spPr>
        <p:txBody>
          <a:bodyPr wrap="square" rtlCol="0">
            <a:spAutoFit/>
          </a:bodyPr>
          <a:lstStyle/>
          <a:p>
            <a:r>
              <a:rPr lang="en-US" sz="2800" dirty="0">
                <a:solidFill>
                  <a:srgbClr val="FF0000"/>
                </a:solidFill>
              </a:rPr>
              <a:t>Answer: C </a:t>
            </a:r>
          </a:p>
          <a:p>
            <a:endParaRPr lang="en-US" dirty="0"/>
          </a:p>
        </p:txBody>
      </p:sp>
      <p:sp>
        <p:nvSpPr>
          <p:cNvPr id="5" name="Rectangle 4">
            <a:extLst>
              <a:ext uri="{FF2B5EF4-FFF2-40B4-BE49-F238E27FC236}">
                <a16:creationId xmlns:a16="http://schemas.microsoft.com/office/drawing/2014/main" id="{4513BACD-DD7C-E379-0997-84F807D13519}"/>
              </a:ext>
            </a:extLst>
          </p:cNvPr>
          <p:cNvSpPr/>
          <p:nvPr/>
        </p:nvSpPr>
        <p:spPr>
          <a:xfrm>
            <a:off x="1061357" y="1845129"/>
            <a:ext cx="8245929" cy="1208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921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64F52-1C89-DD01-AE5B-048FC317606A}"/>
              </a:ext>
            </a:extLst>
          </p:cNvPr>
          <p:cNvSpPr>
            <a:spLocks noGrp="1"/>
          </p:cNvSpPr>
          <p:nvPr>
            <p:ph type="title"/>
          </p:nvPr>
        </p:nvSpPr>
        <p:spPr/>
        <p:txBody>
          <a:bodyPr/>
          <a:lstStyle/>
          <a:p>
            <a:pPr algn="ctr"/>
            <a:r>
              <a:rPr lang="en-US" dirty="0">
                <a:solidFill>
                  <a:srgbClr val="FF0000"/>
                </a:solidFill>
              </a:rPr>
              <a:t>Answer:</a:t>
            </a:r>
          </a:p>
        </p:txBody>
      </p:sp>
      <p:sp>
        <p:nvSpPr>
          <p:cNvPr id="5" name="Content Placeholder 4">
            <a:extLst>
              <a:ext uri="{FF2B5EF4-FFF2-40B4-BE49-F238E27FC236}">
                <a16:creationId xmlns:a16="http://schemas.microsoft.com/office/drawing/2014/main" id="{8BEE2BE6-BA1F-8F85-8713-61F3A3DA7B2F}"/>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3AE2FC71-2C44-378F-F14E-42CB74A2E98F}"/>
              </a:ext>
            </a:extLst>
          </p:cNvPr>
          <p:cNvPicPr>
            <a:picLocks noChangeAspect="1"/>
          </p:cNvPicPr>
          <p:nvPr/>
        </p:nvPicPr>
        <p:blipFill>
          <a:blip r:embed="rId2"/>
          <a:stretch>
            <a:fillRect/>
          </a:stretch>
        </p:blipFill>
        <p:spPr>
          <a:xfrm>
            <a:off x="653142" y="1598612"/>
            <a:ext cx="11229417" cy="4805363"/>
          </a:xfrm>
          <a:prstGeom prst="rect">
            <a:avLst/>
          </a:prstGeom>
        </p:spPr>
      </p:pic>
    </p:spTree>
    <p:extLst>
      <p:ext uri="{BB962C8B-B14F-4D97-AF65-F5344CB8AC3E}">
        <p14:creationId xmlns:p14="http://schemas.microsoft.com/office/powerpoint/2010/main" val="2619809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75D3C8A-891E-18D2-1990-6D78C3CAE55E}"/>
              </a:ext>
            </a:extLst>
          </p:cNvPr>
          <p:cNvPicPr>
            <a:picLocks noGrp="1" noChangeAspect="1"/>
          </p:cNvPicPr>
          <p:nvPr>
            <p:ph idx="1"/>
          </p:nvPr>
        </p:nvPicPr>
        <p:blipFill>
          <a:blip r:embed="rId2"/>
          <a:stretch>
            <a:fillRect/>
          </a:stretch>
        </p:blipFill>
        <p:spPr>
          <a:xfrm>
            <a:off x="838200" y="1359693"/>
            <a:ext cx="9503267" cy="1325563"/>
          </a:xfrm>
        </p:spPr>
      </p:pic>
      <p:pic>
        <p:nvPicPr>
          <p:cNvPr id="5" name="Picture 4">
            <a:extLst>
              <a:ext uri="{FF2B5EF4-FFF2-40B4-BE49-F238E27FC236}">
                <a16:creationId xmlns:a16="http://schemas.microsoft.com/office/drawing/2014/main" id="{AD34D151-9F6A-9DC3-DC30-0B564E3B4706}"/>
              </a:ext>
            </a:extLst>
          </p:cNvPr>
          <p:cNvPicPr>
            <a:picLocks noChangeAspect="1"/>
          </p:cNvPicPr>
          <p:nvPr/>
        </p:nvPicPr>
        <p:blipFill>
          <a:blip r:embed="rId3"/>
          <a:stretch>
            <a:fillRect/>
          </a:stretch>
        </p:blipFill>
        <p:spPr>
          <a:xfrm>
            <a:off x="714862" y="2685256"/>
            <a:ext cx="9987005" cy="3512344"/>
          </a:xfrm>
          <a:prstGeom prst="rect">
            <a:avLst/>
          </a:prstGeom>
        </p:spPr>
      </p:pic>
    </p:spTree>
    <p:extLst>
      <p:ext uri="{BB962C8B-B14F-4D97-AF65-F5344CB8AC3E}">
        <p14:creationId xmlns:p14="http://schemas.microsoft.com/office/powerpoint/2010/main" val="3417194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937F-472D-C57C-8C6B-61D22450E909}"/>
              </a:ext>
            </a:extLst>
          </p:cNvPr>
          <p:cNvSpPr>
            <a:spLocks noGrp="1"/>
          </p:cNvSpPr>
          <p:nvPr>
            <p:ph type="title"/>
          </p:nvPr>
        </p:nvSpPr>
        <p:spPr/>
        <p:txBody>
          <a:bodyPr/>
          <a:lstStyle/>
          <a:p>
            <a:pPr algn="ctr"/>
            <a:r>
              <a:rPr lang="en-US" dirty="0">
                <a:solidFill>
                  <a:srgbClr val="FF0000"/>
                </a:solidFill>
              </a:rPr>
              <a:t>Interview Questions</a:t>
            </a:r>
          </a:p>
        </p:txBody>
      </p:sp>
      <p:sp>
        <p:nvSpPr>
          <p:cNvPr id="3" name="Content Placeholder 2">
            <a:extLst>
              <a:ext uri="{FF2B5EF4-FFF2-40B4-BE49-F238E27FC236}">
                <a16:creationId xmlns:a16="http://schemas.microsoft.com/office/drawing/2014/main" id="{4C19A8F4-F370-FD8A-2A33-4EDDB907E8E3}"/>
              </a:ext>
            </a:extLst>
          </p:cNvPr>
          <p:cNvSpPr>
            <a:spLocks noGrp="1"/>
          </p:cNvSpPr>
          <p:nvPr>
            <p:ph idx="1"/>
          </p:nvPr>
        </p:nvSpPr>
        <p:spPr/>
        <p:txBody>
          <a:bodyPr/>
          <a:lstStyle/>
          <a:p>
            <a:pPr marL="0" indent="0" algn="ctr">
              <a:buNone/>
            </a:pPr>
            <a:endParaRPr lang="tr-TR" dirty="0"/>
          </a:p>
          <a:p>
            <a:pPr marL="0" indent="0" algn="ctr">
              <a:buNone/>
            </a:pPr>
            <a:endParaRPr lang="tr-TR" dirty="0"/>
          </a:p>
          <a:p>
            <a:pPr marL="0" indent="0" algn="ctr">
              <a:buNone/>
            </a:pPr>
            <a:endParaRPr lang="tr-TR" dirty="0"/>
          </a:p>
          <a:p>
            <a:pPr marL="0" indent="0" algn="ctr">
              <a:buNone/>
            </a:pPr>
            <a:r>
              <a:rPr lang="en-US" dirty="0"/>
              <a:t>5. How often does the React </a:t>
            </a:r>
            <a:r>
              <a:rPr lang="en-US" dirty="0" err="1"/>
              <a:t>useState</a:t>
            </a:r>
            <a:r>
              <a:rPr lang="en-US" dirty="0"/>
              <a:t> update? Why? </a:t>
            </a:r>
            <a:endParaRPr lang="tr-TR" dirty="0"/>
          </a:p>
        </p:txBody>
      </p:sp>
    </p:spTree>
    <p:extLst>
      <p:ext uri="{BB962C8B-B14F-4D97-AF65-F5344CB8AC3E}">
        <p14:creationId xmlns:p14="http://schemas.microsoft.com/office/powerpoint/2010/main" val="659682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64F52-1C89-DD01-AE5B-048FC317606A}"/>
              </a:ext>
            </a:extLst>
          </p:cNvPr>
          <p:cNvSpPr>
            <a:spLocks noGrp="1"/>
          </p:cNvSpPr>
          <p:nvPr>
            <p:ph type="title"/>
          </p:nvPr>
        </p:nvSpPr>
        <p:spPr/>
        <p:txBody>
          <a:bodyPr/>
          <a:lstStyle/>
          <a:p>
            <a:pPr algn="ctr"/>
            <a:r>
              <a:rPr lang="en-US" dirty="0">
                <a:solidFill>
                  <a:srgbClr val="FF0000"/>
                </a:solidFill>
              </a:rPr>
              <a:t>Answer:</a:t>
            </a:r>
          </a:p>
        </p:txBody>
      </p:sp>
      <p:sp>
        <p:nvSpPr>
          <p:cNvPr id="5" name="Content Placeholder 4">
            <a:extLst>
              <a:ext uri="{FF2B5EF4-FFF2-40B4-BE49-F238E27FC236}">
                <a16:creationId xmlns:a16="http://schemas.microsoft.com/office/drawing/2014/main" id="{8BEE2BE6-BA1F-8F85-8713-61F3A3DA7B2F}"/>
              </a:ext>
            </a:extLst>
          </p:cNvPr>
          <p:cNvSpPr>
            <a:spLocks noGrp="1"/>
          </p:cNvSpPr>
          <p:nvPr>
            <p:ph idx="1"/>
          </p:nvPr>
        </p:nvSpPr>
        <p:spPr/>
        <p:txBody>
          <a:bodyPr/>
          <a:lstStyle/>
          <a:p>
            <a:pPr marL="0" indent="0">
              <a:buNone/>
            </a:pPr>
            <a:r>
              <a:rPr lang="tr-TR" dirty="0"/>
              <a:t>	</a:t>
            </a:r>
          </a:p>
          <a:p>
            <a:pPr marL="0" indent="0">
              <a:buNone/>
            </a:pPr>
            <a:r>
              <a:rPr lang="tr-TR" dirty="0"/>
              <a:t>	</a:t>
            </a:r>
            <a:r>
              <a:rPr lang="en-US" dirty="0"/>
              <a:t>Since developers use </a:t>
            </a:r>
            <a:r>
              <a:rPr lang="en-US" dirty="0" err="1"/>
              <a:t>useState</a:t>
            </a:r>
            <a:r>
              <a:rPr lang="en-US" dirty="0"/>
              <a:t> to enhance performance by creating queues, React doesn’t update changes immediately. Candidates should know that </a:t>
            </a:r>
            <a:r>
              <a:rPr lang="en-US" dirty="0" err="1"/>
              <a:t>useState</a:t>
            </a:r>
            <a:r>
              <a:rPr lang="en-US" dirty="0"/>
              <a:t> doesn’t implement changes to the state object directly; instead, the updates occur asynchronously.</a:t>
            </a:r>
          </a:p>
        </p:txBody>
      </p:sp>
    </p:spTree>
    <p:extLst>
      <p:ext uri="{BB962C8B-B14F-4D97-AF65-F5344CB8AC3E}">
        <p14:creationId xmlns:p14="http://schemas.microsoft.com/office/powerpoint/2010/main" val="2481196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19A8F4-F370-FD8A-2A33-4EDDB907E8E3}"/>
              </a:ext>
            </a:extLst>
          </p:cNvPr>
          <p:cNvSpPr>
            <a:spLocks noGrp="1"/>
          </p:cNvSpPr>
          <p:nvPr>
            <p:ph idx="1"/>
          </p:nvPr>
        </p:nvSpPr>
        <p:spPr>
          <a:xfrm>
            <a:off x="838200" y="1077686"/>
            <a:ext cx="10515600" cy="5099277"/>
          </a:xfrm>
        </p:spPr>
        <p:txBody>
          <a:bodyPr/>
          <a:lstStyle/>
          <a:p>
            <a:pPr marL="0" indent="0" algn="ctr">
              <a:buNone/>
            </a:pPr>
            <a:r>
              <a:rPr lang="en-US" dirty="0">
                <a:solidFill>
                  <a:srgbClr val="FF0000"/>
                </a:solidFill>
              </a:rPr>
              <a:t>Coding Challenge: </a:t>
            </a:r>
            <a:endParaRPr lang="tr-TR" dirty="0">
              <a:solidFill>
                <a:srgbClr val="FF0000"/>
              </a:solidFill>
            </a:endParaRPr>
          </a:p>
          <a:p>
            <a:pPr marL="0" indent="0" algn="ctr">
              <a:buNone/>
            </a:pPr>
            <a:r>
              <a:rPr lang="en-US" dirty="0">
                <a:solidFill>
                  <a:srgbClr val="002060"/>
                </a:solidFill>
              </a:rPr>
              <a:t>Random User App </a:t>
            </a:r>
            <a:endParaRPr lang="tr-TR" dirty="0">
              <a:solidFill>
                <a:srgbClr val="002060"/>
              </a:solidFill>
            </a:endParaRPr>
          </a:p>
          <a:p>
            <a:pPr marL="0" indent="0" algn="ctr">
              <a:buNone/>
            </a:pPr>
            <a:endParaRPr lang="tr-TR" dirty="0"/>
          </a:p>
          <a:p>
            <a:pPr marL="0" indent="0" algn="ctr">
              <a:buNone/>
            </a:pPr>
            <a:r>
              <a:rPr lang="en-US" dirty="0">
                <a:solidFill>
                  <a:srgbClr val="FF0000"/>
                </a:solidFill>
              </a:rPr>
              <a:t>Case study/Project </a:t>
            </a:r>
            <a:r>
              <a:rPr lang="tr-TR" dirty="0">
                <a:solidFill>
                  <a:srgbClr val="FF0000"/>
                </a:solidFill>
              </a:rPr>
              <a:t>:</a:t>
            </a:r>
          </a:p>
          <a:p>
            <a:pPr marL="0" indent="0" algn="ctr">
              <a:buNone/>
            </a:pPr>
            <a:r>
              <a:rPr lang="en-US" dirty="0"/>
              <a:t>Case study should be explained to the students during the weekly meeting and has to be completed in one week by the students. Students should work in small teams to complete the case study. RP-03 </a:t>
            </a:r>
            <a:r>
              <a:rPr lang="en-US" dirty="0">
                <a:solidFill>
                  <a:srgbClr val="002060"/>
                </a:solidFill>
              </a:rPr>
              <a:t>Task Tracker App</a:t>
            </a:r>
            <a:endParaRPr lang="tr-TR" dirty="0">
              <a:solidFill>
                <a:srgbClr val="002060"/>
              </a:solidFill>
            </a:endParaRPr>
          </a:p>
        </p:txBody>
      </p:sp>
    </p:spTree>
    <p:extLst>
      <p:ext uri="{BB962C8B-B14F-4D97-AF65-F5344CB8AC3E}">
        <p14:creationId xmlns:p14="http://schemas.microsoft.com/office/powerpoint/2010/main" val="4203623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D43753-3123-4C04-69B8-44E425666076}"/>
              </a:ext>
            </a:extLst>
          </p:cNvPr>
          <p:cNvSpPr>
            <a:spLocks noGrp="1"/>
          </p:cNvSpPr>
          <p:nvPr>
            <p:ph idx="1"/>
          </p:nvPr>
        </p:nvSpPr>
        <p:spPr>
          <a:xfrm>
            <a:off x="838200" y="3739243"/>
            <a:ext cx="10515600" cy="2437720"/>
          </a:xfrm>
        </p:spPr>
        <p:txBody>
          <a:bodyPr>
            <a:normAutofit lnSpcReduction="10000"/>
          </a:bodyPr>
          <a:lstStyle/>
          <a:p>
            <a:pPr marL="0" indent="0" algn="ctr">
              <a:buNone/>
            </a:pPr>
            <a:endParaRPr lang="tr-TR" dirty="0"/>
          </a:p>
          <a:p>
            <a:pPr marL="0" indent="0" algn="ctr">
              <a:buNone/>
            </a:pPr>
            <a:endParaRPr lang="tr-TR" dirty="0"/>
          </a:p>
          <a:p>
            <a:pPr marL="0" indent="0" algn="ctr">
              <a:buNone/>
            </a:pPr>
            <a:endParaRPr lang="tr-TR" dirty="0"/>
          </a:p>
          <a:p>
            <a:pPr marL="0" indent="0" algn="ctr">
              <a:buNone/>
            </a:pPr>
            <a:endParaRPr lang="tr-TR" dirty="0"/>
          </a:p>
          <a:p>
            <a:pPr marL="0" indent="0" algn="ctr">
              <a:buNone/>
            </a:pPr>
            <a:r>
              <a:rPr lang="tr-TR" dirty="0">
                <a:solidFill>
                  <a:srgbClr val="002060"/>
                </a:solidFill>
              </a:rPr>
              <a:t>P</a:t>
            </a:r>
            <a:r>
              <a:rPr lang="en-US" dirty="0" err="1">
                <a:solidFill>
                  <a:srgbClr val="002060"/>
                </a:solidFill>
              </a:rPr>
              <a:t>ractice</a:t>
            </a:r>
            <a:r>
              <a:rPr lang="en-US" dirty="0">
                <a:solidFill>
                  <a:srgbClr val="002060"/>
                </a:solidFill>
              </a:rPr>
              <a:t> makes perfect. </a:t>
            </a:r>
          </a:p>
        </p:txBody>
      </p:sp>
      <p:pic>
        <p:nvPicPr>
          <p:cNvPr id="1028" name="Picture 4" descr="MuhammadAli">
            <a:extLst>
              <a:ext uri="{FF2B5EF4-FFF2-40B4-BE49-F238E27FC236}">
                <a16:creationId xmlns:a16="http://schemas.microsoft.com/office/drawing/2014/main" id="{EB9D6285-A7BA-86E3-FE93-5D95FDFE3F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8179" y="370114"/>
            <a:ext cx="5102677" cy="5102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288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CDD96-5E5E-24D6-4D68-BED14141FF29}"/>
              </a:ext>
            </a:extLst>
          </p:cNvPr>
          <p:cNvSpPr>
            <a:spLocks noGrp="1"/>
          </p:cNvSpPr>
          <p:nvPr>
            <p:ph idx="1"/>
          </p:nvPr>
        </p:nvSpPr>
        <p:spPr>
          <a:xfrm>
            <a:off x="838200" y="800100"/>
            <a:ext cx="10515600" cy="5376863"/>
          </a:xfrm>
        </p:spPr>
        <p:txBody>
          <a:bodyPr/>
          <a:lstStyle/>
          <a:p>
            <a:pPr marL="0" indent="0">
              <a:buNone/>
            </a:pPr>
            <a:r>
              <a:rPr lang="en-US" dirty="0"/>
              <a:t>2. If a function component should always render the same way given the same props, what is a simple performance optimization available for it? </a:t>
            </a:r>
            <a:endParaRPr lang="tr-TR" dirty="0"/>
          </a:p>
          <a:p>
            <a:endParaRPr lang="tr-TR" dirty="0"/>
          </a:p>
          <a:p>
            <a:pPr marL="514350" indent="-514350">
              <a:buAutoNum type="alphaUcPeriod"/>
            </a:pPr>
            <a:r>
              <a:rPr lang="en-US" dirty="0"/>
              <a:t>Wrap it in the </a:t>
            </a:r>
            <a:r>
              <a:rPr lang="en-US" dirty="0" err="1"/>
              <a:t>React.memo</a:t>
            </a:r>
            <a:r>
              <a:rPr lang="en-US" dirty="0"/>
              <a:t> higher-order component. </a:t>
            </a:r>
            <a:endParaRPr lang="tr-TR" dirty="0"/>
          </a:p>
          <a:p>
            <a:pPr marL="0" indent="0">
              <a:buNone/>
            </a:pPr>
            <a:r>
              <a:rPr lang="en-US" dirty="0"/>
              <a:t>B. Implement the </a:t>
            </a:r>
            <a:r>
              <a:rPr lang="en-US" dirty="0" err="1"/>
              <a:t>useReducer</a:t>
            </a:r>
            <a:r>
              <a:rPr lang="en-US" dirty="0"/>
              <a:t> Hook. </a:t>
            </a:r>
            <a:endParaRPr lang="tr-TR" dirty="0"/>
          </a:p>
          <a:p>
            <a:pPr marL="0" indent="0">
              <a:buNone/>
            </a:pPr>
            <a:r>
              <a:rPr lang="en-US" dirty="0"/>
              <a:t>C. Implement the </a:t>
            </a:r>
            <a:r>
              <a:rPr lang="en-US" dirty="0" err="1"/>
              <a:t>useRouter</a:t>
            </a:r>
            <a:r>
              <a:rPr lang="en-US" dirty="0"/>
              <a:t> Hook. </a:t>
            </a:r>
            <a:endParaRPr lang="tr-TR" dirty="0"/>
          </a:p>
          <a:p>
            <a:pPr marL="0" indent="0">
              <a:buNone/>
            </a:pPr>
            <a:r>
              <a:rPr lang="en-US" dirty="0"/>
              <a:t>D. Implement the </a:t>
            </a:r>
            <a:r>
              <a:rPr lang="en-US" dirty="0" err="1"/>
              <a:t>shouldComponentUpdate</a:t>
            </a:r>
            <a:r>
              <a:rPr lang="en-US" dirty="0"/>
              <a:t> lifecycle method. </a:t>
            </a:r>
          </a:p>
        </p:txBody>
      </p:sp>
      <p:sp>
        <p:nvSpPr>
          <p:cNvPr id="4" name="TextBox 3">
            <a:extLst>
              <a:ext uri="{FF2B5EF4-FFF2-40B4-BE49-F238E27FC236}">
                <a16:creationId xmlns:a16="http://schemas.microsoft.com/office/drawing/2014/main" id="{8A3FC947-818F-3948-8F6A-129B3C9271E4}"/>
              </a:ext>
            </a:extLst>
          </p:cNvPr>
          <p:cNvSpPr txBox="1"/>
          <p:nvPr/>
        </p:nvSpPr>
        <p:spPr>
          <a:xfrm>
            <a:off x="4931229" y="6074229"/>
            <a:ext cx="5372100" cy="800219"/>
          </a:xfrm>
          <a:prstGeom prst="rect">
            <a:avLst/>
          </a:prstGeom>
          <a:noFill/>
        </p:spPr>
        <p:txBody>
          <a:bodyPr wrap="square" rtlCol="0">
            <a:spAutoFit/>
          </a:bodyPr>
          <a:lstStyle/>
          <a:p>
            <a:r>
              <a:rPr lang="en-US" sz="2800" dirty="0">
                <a:solidFill>
                  <a:srgbClr val="FF0000"/>
                </a:solidFill>
              </a:rPr>
              <a:t>Answer: </a:t>
            </a:r>
            <a:r>
              <a:rPr lang="tr-TR" sz="2800" dirty="0">
                <a:solidFill>
                  <a:srgbClr val="FF0000"/>
                </a:solidFill>
              </a:rPr>
              <a:t>A</a:t>
            </a:r>
            <a:endParaRPr lang="en-US" sz="2800" dirty="0">
              <a:solidFill>
                <a:srgbClr val="FF0000"/>
              </a:solidFill>
            </a:endParaRPr>
          </a:p>
          <a:p>
            <a:endParaRPr lang="en-US" dirty="0"/>
          </a:p>
        </p:txBody>
      </p:sp>
    </p:spTree>
    <p:extLst>
      <p:ext uri="{BB962C8B-B14F-4D97-AF65-F5344CB8AC3E}">
        <p14:creationId xmlns:p14="http://schemas.microsoft.com/office/powerpoint/2010/main" val="11957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CDD96-5E5E-24D6-4D68-BED14141FF29}"/>
              </a:ext>
            </a:extLst>
          </p:cNvPr>
          <p:cNvSpPr>
            <a:spLocks noGrp="1"/>
          </p:cNvSpPr>
          <p:nvPr>
            <p:ph idx="1"/>
          </p:nvPr>
        </p:nvSpPr>
        <p:spPr>
          <a:xfrm>
            <a:off x="838200" y="800100"/>
            <a:ext cx="10515600" cy="5376863"/>
          </a:xfrm>
        </p:spPr>
        <p:txBody>
          <a:bodyPr>
            <a:normAutofit/>
          </a:bodyPr>
          <a:lstStyle/>
          <a:p>
            <a:pPr marL="0" indent="0">
              <a:buNone/>
            </a:pPr>
            <a:r>
              <a:rPr lang="en-US" dirty="0"/>
              <a:t>4. What is styled-component styling in React? </a:t>
            </a:r>
            <a:endParaRPr lang="tr-TR" dirty="0"/>
          </a:p>
          <a:p>
            <a:pPr marL="0" indent="0">
              <a:buNone/>
            </a:pPr>
            <a:endParaRPr lang="tr-TR" dirty="0"/>
          </a:p>
          <a:p>
            <a:pPr marL="514350" indent="-514350">
              <a:buAutoNum type="alphaUcPeriod"/>
            </a:pPr>
            <a:r>
              <a:rPr lang="en-US" sz="2400" dirty="0"/>
              <a:t>These styles are written as attributes and are passed to the element. </a:t>
            </a:r>
            <a:endParaRPr lang="tr-TR" sz="2400" dirty="0"/>
          </a:p>
          <a:p>
            <a:pPr marL="514350" indent="-514350">
              <a:buAutoNum type="alphaUcPeriod"/>
            </a:pPr>
            <a:r>
              <a:rPr lang="en-US" sz="2400" dirty="0"/>
              <a:t>B. It is a JavaScript library for styling React applications. It removes the mapping between styles and components, and lets you write actual CSS augmented with JavaScript. </a:t>
            </a:r>
            <a:endParaRPr lang="tr-TR" sz="2400" dirty="0"/>
          </a:p>
          <a:p>
            <a:pPr marL="514350" indent="-514350">
              <a:buAutoNum type="alphaUcPeriod"/>
            </a:pPr>
            <a:r>
              <a:rPr lang="en-US" sz="2400" dirty="0"/>
              <a:t>It is basically a .</a:t>
            </a:r>
            <a:r>
              <a:rPr lang="en-US" sz="2400" dirty="0" err="1"/>
              <a:t>css</a:t>
            </a:r>
            <a:r>
              <a:rPr lang="en-US" sz="2400" dirty="0"/>
              <a:t> file that is compiled. When compiled, it produces two outputs. One is CSS that is a modified version of input CSS with the renamed class names. The other is a JavaScript object that maps the original CSS name with the renamed name. </a:t>
            </a:r>
            <a:endParaRPr lang="tr-TR" sz="2400" dirty="0"/>
          </a:p>
          <a:p>
            <a:pPr marL="514350" indent="-514350">
              <a:buAutoNum type="alphaUcPeriod"/>
            </a:pPr>
            <a:r>
              <a:rPr lang="en-US" sz="2400" dirty="0"/>
              <a:t>It offers a different approach in which no CSS needs to be written to style an application. Instead, It uses utility classes for each CSS property that you can use directly in your HTML or JSX. </a:t>
            </a:r>
          </a:p>
        </p:txBody>
      </p:sp>
      <p:sp>
        <p:nvSpPr>
          <p:cNvPr id="4" name="TextBox 3">
            <a:extLst>
              <a:ext uri="{FF2B5EF4-FFF2-40B4-BE49-F238E27FC236}">
                <a16:creationId xmlns:a16="http://schemas.microsoft.com/office/drawing/2014/main" id="{8A3FC947-818F-3948-8F6A-129B3C9271E4}"/>
              </a:ext>
            </a:extLst>
          </p:cNvPr>
          <p:cNvSpPr txBox="1"/>
          <p:nvPr/>
        </p:nvSpPr>
        <p:spPr>
          <a:xfrm>
            <a:off x="4931229" y="6074229"/>
            <a:ext cx="5372100" cy="800219"/>
          </a:xfrm>
          <a:prstGeom prst="rect">
            <a:avLst/>
          </a:prstGeom>
          <a:noFill/>
        </p:spPr>
        <p:txBody>
          <a:bodyPr wrap="square" rtlCol="0">
            <a:spAutoFit/>
          </a:bodyPr>
          <a:lstStyle/>
          <a:p>
            <a:r>
              <a:rPr lang="en-US" sz="2800" dirty="0">
                <a:solidFill>
                  <a:srgbClr val="FF0000"/>
                </a:solidFill>
              </a:rPr>
              <a:t>Answer: </a:t>
            </a:r>
            <a:r>
              <a:rPr lang="tr-TR" sz="2800" b="1" dirty="0">
                <a:solidFill>
                  <a:srgbClr val="FF0000"/>
                </a:solidFill>
              </a:rPr>
              <a:t>B</a:t>
            </a:r>
            <a:endParaRPr lang="en-US" sz="2800" dirty="0">
              <a:solidFill>
                <a:srgbClr val="FF0000"/>
              </a:solidFill>
            </a:endParaRPr>
          </a:p>
          <a:p>
            <a:endParaRPr lang="en-US" dirty="0"/>
          </a:p>
        </p:txBody>
      </p:sp>
    </p:spTree>
    <p:extLst>
      <p:ext uri="{BB962C8B-B14F-4D97-AF65-F5344CB8AC3E}">
        <p14:creationId xmlns:p14="http://schemas.microsoft.com/office/powerpoint/2010/main" val="365195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CDD96-5E5E-24D6-4D68-BED14141FF29}"/>
              </a:ext>
            </a:extLst>
          </p:cNvPr>
          <p:cNvSpPr>
            <a:spLocks noGrp="1"/>
          </p:cNvSpPr>
          <p:nvPr>
            <p:ph idx="1"/>
          </p:nvPr>
        </p:nvSpPr>
        <p:spPr>
          <a:xfrm>
            <a:off x="838200" y="800100"/>
            <a:ext cx="10515600" cy="5376863"/>
          </a:xfrm>
        </p:spPr>
        <p:txBody>
          <a:bodyPr/>
          <a:lstStyle/>
          <a:p>
            <a:pPr marL="0" indent="0">
              <a:buNone/>
            </a:pPr>
            <a:r>
              <a:rPr lang="tr-TR" dirty="0"/>
              <a:t>5</a:t>
            </a:r>
            <a:r>
              <a:rPr lang="en-US" dirty="0"/>
              <a:t>. What is [e.target.id] called in the following code snippet? </a:t>
            </a:r>
            <a:endParaRPr lang="tr-TR" dirty="0"/>
          </a:p>
          <a:p>
            <a:pPr marL="0" indent="0">
              <a:buNone/>
            </a:pPr>
            <a:endParaRPr lang="tr-TR" dirty="0"/>
          </a:p>
          <a:p>
            <a:pPr marL="0" indent="0">
              <a:buNone/>
            </a:pPr>
            <a:r>
              <a:rPr lang="tr-TR" dirty="0"/>
              <a:t>  </a:t>
            </a:r>
            <a:r>
              <a:rPr lang="en-US" dirty="0" err="1"/>
              <a:t>handleChange</a:t>
            </a:r>
            <a:r>
              <a:rPr lang="en-US" dirty="0"/>
              <a:t>(e) { </a:t>
            </a:r>
            <a:endParaRPr lang="tr-TR" dirty="0"/>
          </a:p>
          <a:p>
            <a:pPr marL="0" indent="0">
              <a:buNone/>
            </a:pPr>
            <a:r>
              <a:rPr lang="tr-TR" dirty="0"/>
              <a:t>	</a:t>
            </a:r>
            <a:r>
              <a:rPr lang="en-US" dirty="0" err="1"/>
              <a:t>this.setState</a:t>
            </a:r>
            <a:r>
              <a:rPr lang="en-US" dirty="0"/>
              <a:t>({ [e.target.id]: </a:t>
            </a:r>
            <a:r>
              <a:rPr lang="en-US" dirty="0" err="1"/>
              <a:t>e.target.value</a:t>
            </a:r>
            <a:r>
              <a:rPr lang="en-US" dirty="0"/>
              <a:t> }) </a:t>
            </a:r>
            <a:endParaRPr lang="tr-TR" dirty="0"/>
          </a:p>
          <a:p>
            <a:pPr marL="0" indent="0">
              <a:buNone/>
            </a:pPr>
            <a:r>
              <a:rPr lang="tr-TR" dirty="0"/>
              <a:t>	</a:t>
            </a:r>
            <a:r>
              <a:rPr lang="en-US" dirty="0"/>
              <a:t>}</a:t>
            </a:r>
            <a:endParaRPr lang="tr-TR" dirty="0"/>
          </a:p>
          <a:p>
            <a:pPr marL="0" indent="0">
              <a:buNone/>
            </a:pPr>
            <a:r>
              <a:rPr lang="en-US" dirty="0"/>
              <a:t>A.</a:t>
            </a:r>
            <a:r>
              <a:rPr lang="tr-TR" dirty="0"/>
              <a:t> </a:t>
            </a:r>
            <a:r>
              <a:rPr lang="en-US" dirty="0"/>
              <a:t>a computed property name </a:t>
            </a:r>
            <a:endParaRPr lang="tr-TR" dirty="0"/>
          </a:p>
          <a:p>
            <a:pPr marL="0" indent="0">
              <a:buNone/>
            </a:pPr>
            <a:r>
              <a:rPr lang="en-US" dirty="0"/>
              <a:t>B.</a:t>
            </a:r>
            <a:r>
              <a:rPr lang="tr-TR" dirty="0"/>
              <a:t> </a:t>
            </a:r>
            <a:r>
              <a:rPr lang="en-US" dirty="0"/>
              <a:t>a set value </a:t>
            </a:r>
            <a:endParaRPr lang="tr-TR" dirty="0"/>
          </a:p>
          <a:p>
            <a:pPr marL="0" indent="0">
              <a:buNone/>
            </a:pPr>
            <a:r>
              <a:rPr lang="en-US" dirty="0"/>
              <a:t>C.</a:t>
            </a:r>
            <a:r>
              <a:rPr lang="tr-TR" dirty="0"/>
              <a:t> </a:t>
            </a:r>
            <a:r>
              <a:rPr lang="en-US" dirty="0"/>
              <a:t>a dynamic key </a:t>
            </a:r>
            <a:endParaRPr lang="tr-TR" dirty="0"/>
          </a:p>
          <a:p>
            <a:pPr marL="0" indent="0">
              <a:buNone/>
            </a:pPr>
            <a:r>
              <a:rPr lang="en-US" dirty="0"/>
              <a:t>D.</a:t>
            </a:r>
            <a:r>
              <a:rPr lang="tr-TR" dirty="0"/>
              <a:t> </a:t>
            </a:r>
            <a:r>
              <a:rPr lang="en-US" dirty="0"/>
              <a:t>a JSX code string </a:t>
            </a:r>
            <a:endParaRPr lang="tr-TR" dirty="0"/>
          </a:p>
        </p:txBody>
      </p:sp>
      <p:sp>
        <p:nvSpPr>
          <p:cNvPr id="4" name="TextBox 3">
            <a:extLst>
              <a:ext uri="{FF2B5EF4-FFF2-40B4-BE49-F238E27FC236}">
                <a16:creationId xmlns:a16="http://schemas.microsoft.com/office/drawing/2014/main" id="{8A3FC947-818F-3948-8F6A-129B3C9271E4}"/>
              </a:ext>
            </a:extLst>
          </p:cNvPr>
          <p:cNvSpPr txBox="1"/>
          <p:nvPr/>
        </p:nvSpPr>
        <p:spPr>
          <a:xfrm>
            <a:off x="4931229" y="6074229"/>
            <a:ext cx="5372100" cy="800219"/>
          </a:xfrm>
          <a:prstGeom prst="rect">
            <a:avLst/>
          </a:prstGeom>
          <a:noFill/>
        </p:spPr>
        <p:txBody>
          <a:bodyPr wrap="square" rtlCol="0">
            <a:spAutoFit/>
          </a:bodyPr>
          <a:lstStyle/>
          <a:p>
            <a:r>
              <a:rPr lang="en-US" sz="2800" dirty="0">
                <a:solidFill>
                  <a:srgbClr val="FF0000"/>
                </a:solidFill>
              </a:rPr>
              <a:t>Answer: </a:t>
            </a:r>
            <a:r>
              <a:rPr lang="tr-TR" sz="2800" dirty="0">
                <a:solidFill>
                  <a:srgbClr val="FF0000"/>
                </a:solidFill>
              </a:rPr>
              <a:t>C</a:t>
            </a:r>
            <a:endParaRPr lang="en-US" sz="2800" dirty="0">
              <a:solidFill>
                <a:srgbClr val="FF0000"/>
              </a:solidFill>
            </a:endParaRPr>
          </a:p>
          <a:p>
            <a:endParaRPr lang="en-US" dirty="0"/>
          </a:p>
        </p:txBody>
      </p:sp>
      <p:sp>
        <p:nvSpPr>
          <p:cNvPr id="5" name="Rectangle 4">
            <a:extLst>
              <a:ext uri="{FF2B5EF4-FFF2-40B4-BE49-F238E27FC236}">
                <a16:creationId xmlns:a16="http://schemas.microsoft.com/office/drawing/2014/main" id="{91F4ABB1-5265-5E83-F2C3-56CB97FC6324}"/>
              </a:ext>
            </a:extLst>
          </p:cNvPr>
          <p:cNvSpPr/>
          <p:nvPr/>
        </p:nvSpPr>
        <p:spPr>
          <a:xfrm>
            <a:off x="838201" y="1845128"/>
            <a:ext cx="8469086" cy="14695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745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CDD96-5E5E-24D6-4D68-BED14141FF29}"/>
              </a:ext>
            </a:extLst>
          </p:cNvPr>
          <p:cNvSpPr>
            <a:spLocks noGrp="1"/>
          </p:cNvSpPr>
          <p:nvPr>
            <p:ph idx="1"/>
          </p:nvPr>
        </p:nvSpPr>
        <p:spPr>
          <a:xfrm>
            <a:off x="838200" y="800100"/>
            <a:ext cx="10515600" cy="5376863"/>
          </a:xfrm>
        </p:spPr>
        <p:txBody>
          <a:bodyPr/>
          <a:lstStyle/>
          <a:p>
            <a:pPr marL="0" indent="0">
              <a:buNone/>
            </a:pPr>
            <a:r>
              <a:rPr lang="en-US" dirty="0"/>
              <a:t>6. What is sent to an </a:t>
            </a:r>
            <a:r>
              <a:rPr lang="en-US" dirty="0" err="1"/>
              <a:t>Array.map</a:t>
            </a:r>
            <a:r>
              <a:rPr lang="en-US" dirty="0"/>
              <a:t>() function? </a:t>
            </a:r>
            <a:endParaRPr lang="tr-TR" dirty="0"/>
          </a:p>
          <a:p>
            <a:pPr marL="0" indent="0">
              <a:buNone/>
            </a:pPr>
            <a:endParaRPr lang="tr-TR" dirty="0"/>
          </a:p>
          <a:p>
            <a:pPr marL="0" indent="0">
              <a:buNone/>
            </a:pPr>
            <a:r>
              <a:rPr lang="en-US" dirty="0"/>
              <a:t>A.</a:t>
            </a:r>
            <a:r>
              <a:rPr lang="tr-TR" dirty="0"/>
              <a:t> </a:t>
            </a:r>
            <a:r>
              <a:rPr lang="en-US" dirty="0"/>
              <a:t>a callback function that is called once for each element in the array</a:t>
            </a:r>
            <a:endParaRPr lang="tr-TR" dirty="0"/>
          </a:p>
          <a:p>
            <a:pPr marL="0" indent="0">
              <a:buNone/>
            </a:pPr>
            <a:endParaRPr lang="tr-TR" dirty="0"/>
          </a:p>
          <a:p>
            <a:pPr marL="0" indent="0">
              <a:buNone/>
            </a:pPr>
            <a:r>
              <a:rPr lang="en-US" dirty="0"/>
              <a:t>B.</a:t>
            </a:r>
            <a:r>
              <a:rPr lang="tr-TR" dirty="0"/>
              <a:t> </a:t>
            </a:r>
            <a:r>
              <a:rPr lang="en-US" dirty="0"/>
              <a:t>the name of another array to iterate over </a:t>
            </a:r>
            <a:endParaRPr lang="tr-TR" dirty="0"/>
          </a:p>
          <a:p>
            <a:pPr marL="0" indent="0">
              <a:buNone/>
            </a:pPr>
            <a:endParaRPr lang="tr-TR" dirty="0"/>
          </a:p>
          <a:p>
            <a:pPr marL="0" indent="0">
              <a:buNone/>
            </a:pPr>
            <a:r>
              <a:rPr lang="en-US" dirty="0"/>
              <a:t>C.</a:t>
            </a:r>
            <a:r>
              <a:rPr lang="tr-TR" dirty="0"/>
              <a:t> </a:t>
            </a:r>
            <a:r>
              <a:rPr lang="en-US" dirty="0"/>
              <a:t>the number of times you want to call the function </a:t>
            </a:r>
            <a:endParaRPr lang="tr-TR" dirty="0"/>
          </a:p>
          <a:p>
            <a:pPr marL="0" indent="0">
              <a:buNone/>
            </a:pPr>
            <a:endParaRPr lang="tr-TR" dirty="0"/>
          </a:p>
          <a:p>
            <a:pPr marL="0" indent="0">
              <a:buNone/>
            </a:pPr>
            <a:r>
              <a:rPr lang="en-US" dirty="0"/>
              <a:t>D.</a:t>
            </a:r>
            <a:r>
              <a:rPr lang="tr-TR" dirty="0"/>
              <a:t> </a:t>
            </a:r>
            <a:r>
              <a:rPr lang="en-US" dirty="0"/>
              <a:t>a string describing what the function should do</a:t>
            </a:r>
          </a:p>
        </p:txBody>
      </p:sp>
      <p:sp>
        <p:nvSpPr>
          <p:cNvPr id="4" name="TextBox 3">
            <a:extLst>
              <a:ext uri="{FF2B5EF4-FFF2-40B4-BE49-F238E27FC236}">
                <a16:creationId xmlns:a16="http://schemas.microsoft.com/office/drawing/2014/main" id="{8A3FC947-818F-3948-8F6A-129B3C9271E4}"/>
              </a:ext>
            </a:extLst>
          </p:cNvPr>
          <p:cNvSpPr txBox="1"/>
          <p:nvPr/>
        </p:nvSpPr>
        <p:spPr>
          <a:xfrm>
            <a:off x="4931229" y="6074229"/>
            <a:ext cx="5372100" cy="800219"/>
          </a:xfrm>
          <a:prstGeom prst="rect">
            <a:avLst/>
          </a:prstGeom>
          <a:noFill/>
        </p:spPr>
        <p:txBody>
          <a:bodyPr wrap="square" rtlCol="0">
            <a:spAutoFit/>
          </a:bodyPr>
          <a:lstStyle/>
          <a:p>
            <a:r>
              <a:rPr lang="en-US" sz="2800" dirty="0">
                <a:solidFill>
                  <a:srgbClr val="FF0000"/>
                </a:solidFill>
              </a:rPr>
              <a:t>Answer: </a:t>
            </a:r>
            <a:r>
              <a:rPr lang="tr-TR" sz="2800" dirty="0">
                <a:solidFill>
                  <a:srgbClr val="FF0000"/>
                </a:solidFill>
              </a:rPr>
              <a:t>A</a:t>
            </a:r>
            <a:endParaRPr lang="en-US" sz="2800" dirty="0">
              <a:solidFill>
                <a:srgbClr val="FF0000"/>
              </a:solidFill>
            </a:endParaRPr>
          </a:p>
          <a:p>
            <a:endParaRPr lang="en-US" dirty="0"/>
          </a:p>
        </p:txBody>
      </p:sp>
    </p:spTree>
    <p:extLst>
      <p:ext uri="{BB962C8B-B14F-4D97-AF65-F5344CB8AC3E}">
        <p14:creationId xmlns:p14="http://schemas.microsoft.com/office/powerpoint/2010/main" val="356586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CDD96-5E5E-24D6-4D68-BED14141FF29}"/>
              </a:ext>
            </a:extLst>
          </p:cNvPr>
          <p:cNvSpPr>
            <a:spLocks noGrp="1"/>
          </p:cNvSpPr>
          <p:nvPr>
            <p:ph idx="1"/>
          </p:nvPr>
        </p:nvSpPr>
        <p:spPr>
          <a:xfrm>
            <a:off x="838200" y="800100"/>
            <a:ext cx="10515600" cy="5376863"/>
          </a:xfrm>
        </p:spPr>
        <p:txBody>
          <a:bodyPr>
            <a:normAutofit/>
          </a:bodyPr>
          <a:lstStyle/>
          <a:p>
            <a:pPr marL="0" indent="0">
              <a:buNone/>
            </a:pPr>
            <a:r>
              <a:rPr lang="en-US" dirty="0"/>
              <a:t>7. What do you need to change about this code to get it to run? </a:t>
            </a:r>
            <a:endParaRPr lang="tr-TR" dirty="0"/>
          </a:p>
          <a:p>
            <a:pPr marL="0" indent="0">
              <a:buNone/>
            </a:pPr>
            <a:r>
              <a:rPr lang="tr-TR" dirty="0"/>
              <a:t>	</a:t>
            </a:r>
            <a:r>
              <a:rPr lang="en-US" dirty="0"/>
              <a:t>class clock extends </a:t>
            </a:r>
            <a:r>
              <a:rPr lang="en-US" dirty="0" err="1"/>
              <a:t>React.Component</a:t>
            </a:r>
            <a:r>
              <a:rPr lang="en-US" dirty="0"/>
              <a:t> { </a:t>
            </a:r>
            <a:endParaRPr lang="tr-TR" dirty="0"/>
          </a:p>
          <a:p>
            <a:pPr marL="0" indent="0">
              <a:buNone/>
            </a:pPr>
            <a:r>
              <a:rPr lang="tr-TR" dirty="0"/>
              <a:t>		</a:t>
            </a:r>
            <a:r>
              <a:rPr lang="en-US" dirty="0"/>
              <a:t>render() { </a:t>
            </a:r>
            <a:endParaRPr lang="tr-TR" dirty="0"/>
          </a:p>
          <a:p>
            <a:pPr marL="0" indent="0">
              <a:buNone/>
            </a:pPr>
            <a:r>
              <a:rPr lang="tr-TR" dirty="0"/>
              <a:t>			</a:t>
            </a:r>
            <a:r>
              <a:rPr lang="en-US" dirty="0"/>
              <a:t>return </a:t>
            </a:r>
            <a:r>
              <a:rPr lang="en-US" b="1" dirty="0"/>
              <a:t>Look at the time: {</a:t>
            </a:r>
            <a:r>
              <a:rPr lang="en-US" b="1" dirty="0" err="1"/>
              <a:t>this.props.time</a:t>
            </a:r>
            <a:r>
              <a:rPr lang="en-US" b="1" dirty="0"/>
              <a:t>}</a:t>
            </a:r>
            <a:r>
              <a:rPr lang="en-US" dirty="0"/>
              <a:t>; </a:t>
            </a:r>
            <a:endParaRPr lang="tr-TR" dirty="0"/>
          </a:p>
          <a:p>
            <a:pPr marL="0" indent="0">
              <a:buNone/>
            </a:pPr>
            <a:r>
              <a:rPr lang="tr-TR" dirty="0"/>
              <a:t>		</a:t>
            </a:r>
            <a:r>
              <a:rPr lang="en-US" dirty="0"/>
              <a:t>} </a:t>
            </a:r>
            <a:endParaRPr lang="tr-TR" dirty="0"/>
          </a:p>
          <a:p>
            <a:pPr marL="0" indent="0">
              <a:buNone/>
            </a:pPr>
            <a:r>
              <a:rPr lang="tr-TR" dirty="0"/>
              <a:t>	</a:t>
            </a:r>
            <a:r>
              <a:rPr lang="en-US" dirty="0"/>
              <a:t>} </a:t>
            </a:r>
            <a:endParaRPr lang="tr-TR" dirty="0"/>
          </a:p>
          <a:p>
            <a:pPr marL="0" indent="0">
              <a:buNone/>
            </a:pPr>
            <a:r>
              <a:rPr lang="en-US" dirty="0"/>
              <a:t>A.</a:t>
            </a:r>
            <a:r>
              <a:rPr lang="tr-TR" dirty="0"/>
              <a:t> </a:t>
            </a:r>
            <a:r>
              <a:rPr lang="en-US" dirty="0"/>
              <a:t>Add quotes around the return value </a:t>
            </a:r>
            <a:endParaRPr lang="tr-TR" dirty="0"/>
          </a:p>
          <a:p>
            <a:pPr marL="0" indent="0">
              <a:buNone/>
            </a:pPr>
            <a:r>
              <a:rPr lang="en-US" dirty="0"/>
              <a:t>B.</a:t>
            </a:r>
            <a:r>
              <a:rPr lang="tr-TR" dirty="0"/>
              <a:t> </a:t>
            </a:r>
            <a:r>
              <a:rPr lang="en-US" dirty="0"/>
              <a:t>Remove this </a:t>
            </a:r>
            <a:endParaRPr lang="tr-TR" dirty="0"/>
          </a:p>
          <a:p>
            <a:pPr marL="0" indent="0">
              <a:buNone/>
            </a:pPr>
            <a:r>
              <a:rPr lang="en-US" dirty="0"/>
              <a:t>C.</a:t>
            </a:r>
            <a:r>
              <a:rPr lang="tr-TR" dirty="0"/>
              <a:t> </a:t>
            </a:r>
            <a:r>
              <a:rPr lang="en-US" dirty="0"/>
              <a:t>Remove the render method </a:t>
            </a:r>
            <a:endParaRPr lang="tr-TR" dirty="0"/>
          </a:p>
          <a:p>
            <a:pPr marL="0" indent="0">
              <a:buNone/>
            </a:pPr>
            <a:r>
              <a:rPr lang="en-US" dirty="0"/>
              <a:t>D.</a:t>
            </a:r>
            <a:r>
              <a:rPr lang="tr-TR" dirty="0"/>
              <a:t> </a:t>
            </a:r>
            <a:r>
              <a:rPr lang="en-US" dirty="0"/>
              <a:t>Capitalize clock</a:t>
            </a:r>
          </a:p>
        </p:txBody>
      </p:sp>
      <p:sp>
        <p:nvSpPr>
          <p:cNvPr id="4" name="TextBox 3">
            <a:extLst>
              <a:ext uri="{FF2B5EF4-FFF2-40B4-BE49-F238E27FC236}">
                <a16:creationId xmlns:a16="http://schemas.microsoft.com/office/drawing/2014/main" id="{8A3FC947-818F-3948-8F6A-129B3C9271E4}"/>
              </a:ext>
            </a:extLst>
          </p:cNvPr>
          <p:cNvSpPr txBox="1"/>
          <p:nvPr/>
        </p:nvSpPr>
        <p:spPr>
          <a:xfrm>
            <a:off x="653142" y="6074229"/>
            <a:ext cx="11054443" cy="523220"/>
          </a:xfrm>
          <a:prstGeom prst="rect">
            <a:avLst/>
          </a:prstGeom>
          <a:noFill/>
        </p:spPr>
        <p:txBody>
          <a:bodyPr wrap="square" rtlCol="0">
            <a:spAutoFit/>
          </a:bodyPr>
          <a:lstStyle/>
          <a:p>
            <a:r>
              <a:rPr lang="en-US" sz="2800" dirty="0">
                <a:solidFill>
                  <a:srgbClr val="FF0000"/>
                </a:solidFill>
              </a:rPr>
              <a:t>Answer: D </a:t>
            </a:r>
            <a:r>
              <a:rPr lang="en-US" sz="2400" dirty="0"/>
              <a:t>Explanation: In JSX, lower-case tag names are considered to be HTML tags. </a:t>
            </a:r>
          </a:p>
        </p:txBody>
      </p:sp>
      <p:sp>
        <p:nvSpPr>
          <p:cNvPr id="5" name="Rectangle 4">
            <a:extLst>
              <a:ext uri="{FF2B5EF4-FFF2-40B4-BE49-F238E27FC236}">
                <a16:creationId xmlns:a16="http://schemas.microsoft.com/office/drawing/2014/main" id="{9A9C5FE2-FD1C-44E8-7E0C-35FCD9AA43A7}"/>
              </a:ext>
            </a:extLst>
          </p:cNvPr>
          <p:cNvSpPr/>
          <p:nvPr/>
        </p:nvSpPr>
        <p:spPr>
          <a:xfrm>
            <a:off x="838201" y="1224643"/>
            <a:ext cx="9595756" cy="2628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89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CDD96-5E5E-24D6-4D68-BED14141FF29}"/>
              </a:ext>
            </a:extLst>
          </p:cNvPr>
          <p:cNvSpPr>
            <a:spLocks noGrp="1"/>
          </p:cNvSpPr>
          <p:nvPr>
            <p:ph idx="1"/>
          </p:nvPr>
        </p:nvSpPr>
        <p:spPr>
          <a:xfrm>
            <a:off x="838200" y="800100"/>
            <a:ext cx="10515600" cy="5376863"/>
          </a:xfrm>
        </p:spPr>
        <p:txBody>
          <a:bodyPr/>
          <a:lstStyle/>
          <a:p>
            <a:pPr marL="0" indent="0">
              <a:buNone/>
            </a:pPr>
            <a:r>
              <a:rPr lang="en-US" dirty="0"/>
              <a:t>8. How do you invoke </a:t>
            </a:r>
            <a:r>
              <a:rPr lang="en-US" dirty="0" err="1"/>
              <a:t>setDone</a:t>
            </a:r>
            <a:r>
              <a:rPr lang="en-US" dirty="0"/>
              <a:t> only when component mounts, using hooks?</a:t>
            </a:r>
            <a:endParaRPr lang="tr-TR" dirty="0"/>
          </a:p>
          <a:p>
            <a:pPr marL="0" indent="0">
              <a:buNone/>
            </a:pPr>
            <a:r>
              <a:rPr lang="en-US" dirty="0"/>
              <a:t>function </a:t>
            </a:r>
            <a:r>
              <a:rPr lang="en-US" dirty="0" err="1"/>
              <a:t>MyComponent</a:t>
            </a:r>
            <a:r>
              <a:rPr lang="en-US" dirty="0"/>
              <a:t>(props) { </a:t>
            </a:r>
            <a:endParaRPr lang="tr-TR" dirty="0"/>
          </a:p>
          <a:p>
            <a:pPr marL="0" indent="0">
              <a:buNone/>
            </a:pPr>
            <a:r>
              <a:rPr lang="tr-TR" dirty="0"/>
              <a:t>	</a:t>
            </a:r>
            <a:r>
              <a:rPr lang="en-US" dirty="0"/>
              <a:t>const [done, </a:t>
            </a:r>
            <a:r>
              <a:rPr lang="en-US" dirty="0" err="1"/>
              <a:t>setDone</a:t>
            </a:r>
            <a:r>
              <a:rPr lang="en-US" dirty="0"/>
              <a:t>] = </a:t>
            </a:r>
            <a:r>
              <a:rPr lang="en-US" dirty="0" err="1"/>
              <a:t>useState</a:t>
            </a:r>
            <a:r>
              <a:rPr lang="en-US" dirty="0"/>
              <a:t>(false); </a:t>
            </a:r>
            <a:endParaRPr lang="tr-TR" dirty="0"/>
          </a:p>
          <a:p>
            <a:pPr marL="0" indent="0">
              <a:buNone/>
            </a:pPr>
            <a:r>
              <a:rPr lang="tr-TR" dirty="0"/>
              <a:t>	</a:t>
            </a:r>
            <a:r>
              <a:rPr lang="en-US" dirty="0"/>
              <a:t>return</a:t>
            </a:r>
            <a:r>
              <a:rPr lang="tr-TR" dirty="0">
                <a:solidFill>
                  <a:srgbClr val="FF0000"/>
                </a:solidFill>
              </a:rPr>
              <a:t>&lt;h1&gt;</a:t>
            </a:r>
            <a:r>
              <a:rPr lang="en-US" b="1" dirty="0"/>
              <a:t>Done: {done}</a:t>
            </a:r>
            <a:r>
              <a:rPr lang="tr-TR" b="1" dirty="0">
                <a:solidFill>
                  <a:srgbClr val="FF0000"/>
                </a:solidFill>
              </a:rPr>
              <a:t>&lt;h1/&gt;</a:t>
            </a:r>
            <a:r>
              <a:rPr lang="en-US" dirty="0"/>
              <a:t>; }</a:t>
            </a:r>
            <a:endParaRPr lang="tr-TR" dirty="0"/>
          </a:p>
          <a:p>
            <a:pPr marL="0" indent="0">
              <a:buNone/>
            </a:pPr>
            <a:endParaRPr lang="tr-TR" dirty="0"/>
          </a:p>
          <a:p>
            <a:pPr marL="514350" indent="-514350">
              <a:buAutoNum type="alphaUcPeriod"/>
            </a:pPr>
            <a:r>
              <a:rPr lang="en-US" dirty="0" err="1"/>
              <a:t>useEffect</a:t>
            </a:r>
            <a:r>
              <a:rPr lang="en-US" dirty="0"/>
              <a:t>(() =&gt; { </a:t>
            </a:r>
            <a:r>
              <a:rPr lang="en-US" dirty="0" err="1"/>
              <a:t>setDone</a:t>
            </a:r>
            <a:r>
              <a:rPr lang="en-US" dirty="0"/>
              <a:t>(true); }); </a:t>
            </a:r>
            <a:endParaRPr lang="tr-TR" dirty="0"/>
          </a:p>
          <a:p>
            <a:pPr marL="514350" indent="-514350">
              <a:buAutoNum type="alphaUcPeriod"/>
            </a:pPr>
            <a:r>
              <a:rPr lang="en-US" dirty="0" err="1"/>
              <a:t>useEffect</a:t>
            </a:r>
            <a:r>
              <a:rPr lang="en-US" dirty="0"/>
              <a:t>(() =&gt; { </a:t>
            </a:r>
            <a:r>
              <a:rPr lang="en-US" dirty="0" err="1"/>
              <a:t>setDone</a:t>
            </a:r>
            <a:r>
              <a:rPr lang="en-US" dirty="0"/>
              <a:t>(true); }, []); </a:t>
            </a:r>
            <a:endParaRPr lang="tr-TR" dirty="0"/>
          </a:p>
          <a:p>
            <a:pPr marL="514350" indent="-514350">
              <a:buAutoNum type="alphaUcPeriod"/>
            </a:pPr>
            <a:r>
              <a:rPr lang="en-US" dirty="0" err="1"/>
              <a:t>useEffect</a:t>
            </a:r>
            <a:r>
              <a:rPr lang="en-US" dirty="0"/>
              <a:t>(() =&gt; { </a:t>
            </a:r>
            <a:r>
              <a:rPr lang="en-US" dirty="0" err="1"/>
              <a:t>setDone</a:t>
            </a:r>
            <a:r>
              <a:rPr lang="en-US" dirty="0"/>
              <a:t>(true); }, [</a:t>
            </a:r>
            <a:r>
              <a:rPr lang="en-US" dirty="0" err="1"/>
              <a:t>setDone</a:t>
            </a:r>
            <a:r>
              <a:rPr lang="en-US" dirty="0"/>
              <a:t>]); </a:t>
            </a:r>
            <a:endParaRPr lang="tr-TR" dirty="0"/>
          </a:p>
          <a:p>
            <a:pPr marL="514350" indent="-514350">
              <a:buAutoNum type="alphaUcPeriod"/>
            </a:pPr>
            <a:r>
              <a:rPr lang="en-US" dirty="0"/>
              <a:t> </a:t>
            </a:r>
            <a:r>
              <a:rPr lang="en-US" dirty="0" err="1"/>
              <a:t>useEffect</a:t>
            </a:r>
            <a:r>
              <a:rPr lang="en-US" dirty="0"/>
              <a:t>(() =&gt; { </a:t>
            </a:r>
            <a:r>
              <a:rPr lang="en-US" dirty="0" err="1"/>
              <a:t>setDone</a:t>
            </a:r>
            <a:r>
              <a:rPr lang="en-US" dirty="0"/>
              <a:t>(true); }, [done, </a:t>
            </a:r>
            <a:r>
              <a:rPr lang="en-US" dirty="0" err="1"/>
              <a:t>setDone</a:t>
            </a:r>
            <a:r>
              <a:rPr lang="en-US" dirty="0"/>
              <a:t>]); </a:t>
            </a:r>
            <a:endParaRPr lang="tr-TR" dirty="0"/>
          </a:p>
        </p:txBody>
      </p:sp>
      <p:sp>
        <p:nvSpPr>
          <p:cNvPr id="4" name="TextBox 3">
            <a:extLst>
              <a:ext uri="{FF2B5EF4-FFF2-40B4-BE49-F238E27FC236}">
                <a16:creationId xmlns:a16="http://schemas.microsoft.com/office/drawing/2014/main" id="{8A3FC947-818F-3948-8F6A-129B3C9271E4}"/>
              </a:ext>
            </a:extLst>
          </p:cNvPr>
          <p:cNvSpPr txBox="1"/>
          <p:nvPr/>
        </p:nvSpPr>
        <p:spPr>
          <a:xfrm>
            <a:off x="4931229" y="6074229"/>
            <a:ext cx="5372100" cy="800219"/>
          </a:xfrm>
          <a:prstGeom prst="rect">
            <a:avLst/>
          </a:prstGeom>
          <a:noFill/>
        </p:spPr>
        <p:txBody>
          <a:bodyPr wrap="square" rtlCol="0">
            <a:spAutoFit/>
          </a:bodyPr>
          <a:lstStyle/>
          <a:p>
            <a:r>
              <a:rPr lang="en-US" sz="2800" dirty="0">
                <a:solidFill>
                  <a:srgbClr val="FF0000"/>
                </a:solidFill>
              </a:rPr>
              <a:t>Answer: </a:t>
            </a:r>
            <a:r>
              <a:rPr lang="tr-TR" sz="2800" dirty="0">
                <a:solidFill>
                  <a:srgbClr val="FF0000"/>
                </a:solidFill>
              </a:rPr>
              <a:t>B</a:t>
            </a:r>
            <a:endParaRPr lang="en-US" sz="2800" dirty="0">
              <a:solidFill>
                <a:srgbClr val="FF0000"/>
              </a:solidFill>
            </a:endParaRPr>
          </a:p>
          <a:p>
            <a:endParaRPr lang="en-US" dirty="0"/>
          </a:p>
        </p:txBody>
      </p:sp>
      <p:sp>
        <p:nvSpPr>
          <p:cNvPr id="5" name="Rectangle 4">
            <a:extLst>
              <a:ext uri="{FF2B5EF4-FFF2-40B4-BE49-F238E27FC236}">
                <a16:creationId xmlns:a16="http://schemas.microsoft.com/office/drawing/2014/main" id="{D607FD7E-721F-A95F-7657-C3AAE6363ECA}"/>
              </a:ext>
            </a:extLst>
          </p:cNvPr>
          <p:cNvSpPr/>
          <p:nvPr/>
        </p:nvSpPr>
        <p:spPr>
          <a:xfrm>
            <a:off x="838201" y="1665514"/>
            <a:ext cx="8632370" cy="17634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35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CDD96-5E5E-24D6-4D68-BED14141FF29}"/>
              </a:ext>
            </a:extLst>
          </p:cNvPr>
          <p:cNvSpPr>
            <a:spLocks noGrp="1"/>
          </p:cNvSpPr>
          <p:nvPr>
            <p:ph idx="1"/>
          </p:nvPr>
        </p:nvSpPr>
        <p:spPr>
          <a:xfrm>
            <a:off x="838200" y="800100"/>
            <a:ext cx="10515600" cy="5376863"/>
          </a:xfrm>
        </p:spPr>
        <p:txBody>
          <a:bodyPr>
            <a:normAutofit fontScale="92500" lnSpcReduction="20000"/>
          </a:bodyPr>
          <a:lstStyle/>
          <a:p>
            <a:pPr marL="0" indent="0">
              <a:buNone/>
            </a:pPr>
            <a:r>
              <a:rPr lang="en-US" dirty="0"/>
              <a:t>9. You have created a new method in a class component called </a:t>
            </a:r>
            <a:r>
              <a:rPr lang="en-US" dirty="0" err="1"/>
              <a:t>handleClick</a:t>
            </a:r>
            <a:r>
              <a:rPr lang="en-US" dirty="0"/>
              <a:t>, but it is not working. Which code is missing? </a:t>
            </a:r>
            <a:endParaRPr lang="tr-TR" dirty="0"/>
          </a:p>
          <a:p>
            <a:pPr marL="0" indent="0">
              <a:buNone/>
            </a:pPr>
            <a:r>
              <a:rPr lang="en-US" dirty="0"/>
              <a:t>class Button extends </a:t>
            </a:r>
            <a:r>
              <a:rPr lang="en-US" dirty="0" err="1"/>
              <a:t>React.Component</a:t>
            </a:r>
            <a:r>
              <a:rPr lang="en-US" dirty="0"/>
              <a:t>{</a:t>
            </a:r>
            <a:endParaRPr lang="tr-TR" dirty="0"/>
          </a:p>
          <a:p>
            <a:pPr marL="0" indent="0">
              <a:buNone/>
            </a:pPr>
            <a:r>
              <a:rPr lang="tr-TR" dirty="0"/>
              <a:t>	</a:t>
            </a:r>
            <a:r>
              <a:rPr lang="en-US" dirty="0"/>
              <a:t> constructor(props) { </a:t>
            </a:r>
            <a:endParaRPr lang="tr-TR" dirty="0"/>
          </a:p>
          <a:p>
            <a:pPr marL="0" indent="0">
              <a:buNone/>
            </a:pPr>
            <a:r>
              <a:rPr lang="tr-TR" dirty="0"/>
              <a:t>	</a:t>
            </a:r>
            <a:r>
              <a:rPr lang="en-US" dirty="0"/>
              <a:t>super(props); </a:t>
            </a:r>
            <a:endParaRPr lang="tr-TR" dirty="0"/>
          </a:p>
          <a:p>
            <a:pPr marL="0" indent="0">
              <a:buNone/>
            </a:pPr>
            <a:r>
              <a:rPr lang="tr-TR" dirty="0"/>
              <a:t>	</a:t>
            </a:r>
            <a:r>
              <a:rPr lang="en-US" dirty="0"/>
              <a:t>// Missing line </a:t>
            </a:r>
            <a:endParaRPr lang="tr-TR" dirty="0"/>
          </a:p>
          <a:p>
            <a:pPr marL="0" indent="0">
              <a:buNone/>
            </a:pPr>
            <a:r>
              <a:rPr lang="tr-TR" dirty="0"/>
              <a:t>	</a:t>
            </a:r>
            <a:r>
              <a:rPr lang="en-US" dirty="0"/>
              <a:t>} </a:t>
            </a:r>
            <a:endParaRPr lang="tr-TR" dirty="0"/>
          </a:p>
          <a:p>
            <a:pPr marL="0" indent="0">
              <a:buNone/>
            </a:pPr>
            <a:r>
              <a:rPr lang="tr-TR" dirty="0"/>
              <a:t>	</a:t>
            </a:r>
            <a:r>
              <a:rPr lang="en-US" dirty="0" err="1"/>
              <a:t>handleClick</a:t>
            </a:r>
            <a:r>
              <a:rPr lang="en-US" dirty="0"/>
              <a:t>() {...} </a:t>
            </a:r>
            <a:endParaRPr lang="tr-TR" dirty="0"/>
          </a:p>
          <a:p>
            <a:pPr marL="0" indent="0">
              <a:buNone/>
            </a:pPr>
            <a:r>
              <a:rPr lang="en-US" dirty="0"/>
              <a:t>}</a:t>
            </a:r>
            <a:endParaRPr lang="tr-TR" dirty="0"/>
          </a:p>
          <a:p>
            <a:pPr marL="514350" indent="-514350">
              <a:buAutoNum type="alphaUcPeriod"/>
            </a:pPr>
            <a:r>
              <a:rPr lang="en-US" dirty="0" err="1"/>
              <a:t>this.handleClick.bind</a:t>
            </a:r>
            <a:r>
              <a:rPr lang="en-US" dirty="0"/>
              <a:t>(this); </a:t>
            </a:r>
            <a:endParaRPr lang="tr-TR" dirty="0"/>
          </a:p>
          <a:p>
            <a:pPr marL="0" indent="0">
              <a:buNone/>
            </a:pPr>
            <a:r>
              <a:rPr lang="en-US" dirty="0"/>
              <a:t>B. </a:t>
            </a:r>
            <a:r>
              <a:rPr lang="en-US" dirty="0" err="1"/>
              <a:t>props.bind</a:t>
            </a:r>
            <a:r>
              <a:rPr lang="en-US" dirty="0"/>
              <a:t>(</a:t>
            </a:r>
            <a:r>
              <a:rPr lang="en-US" dirty="0" err="1"/>
              <a:t>handleClick</a:t>
            </a:r>
            <a:r>
              <a:rPr lang="en-US" dirty="0"/>
              <a:t>); </a:t>
            </a:r>
            <a:endParaRPr lang="tr-TR" dirty="0"/>
          </a:p>
          <a:p>
            <a:pPr marL="0" indent="0">
              <a:buNone/>
            </a:pPr>
            <a:r>
              <a:rPr lang="en-US" dirty="0"/>
              <a:t>C. </a:t>
            </a:r>
            <a:r>
              <a:rPr lang="en-US" dirty="0" err="1"/>
              <a:t>this.handleClick.bind</a:t>
            </a:r>
            <a:r>
              <a:rPr lang="en-US" dirty="0"/>
              <a:t>(); </a:t>
            </a:r>
            <a:endParaRPr lang="tr-TR" dirty="0"/>
          </a:p>
          <a:p>
            <a:pPr marL="0" indent="0">
              <a:buNone/>
            </a:pPr>
            <a:r>
              <a:rPr lang="en-US" dirty="0"/>
              <a:t>D. </a:t>
            </a:r>
            <a:r>
              <a:rPr lang="en-US" dirty="0" err="1"/>
              <a:t>this.handleClick</a:t>
            </a:r>
            <a:r>
              <a:rPr lang="en-US" dirty="0"/>
              <a:t> = </a:t>
            </a:r>
            <a:r>
              <a:rPr lang="en-US" dirty="0" err="1"/>
              <a:t>this.handleClick.bind</a:t>
            </a:r>
            <a:r>
              <a:rPr lang="en-US" dirty="0"/>
              <a:t>(this);</a:t>
            </a:r>
            <a:endParaRPr lang="tr-TR" dirty="0"/>
          </a:p>
        </p:txBody>
      </p:sp>
      <p:sp>
        <p:nvSpPr>
          <p:cNvPr id="4" name="TextBox 3">
            <a:extLst>
              <a:ext uri="{FF2B5EF4-FFF2-40B4-BE49-F238E27FC236}">
                <a16:creationId xmlns:a16="http://schemas.microsoft.com/office/drawing/2014/main" id="{8A3FC947-818F-3948-8F6A-129B3C9271E4}"/>
              </a:ext>
            </a:extLst>
          </p:cNvPr>
          <p:cNvSpPr txBox="1"/>
          <p:nvPr/>
        </p:nvSpPr>
        <p:spPr>
          <a:xfrm>
            <a:off x="4931229" y="6074229"/>
            <a:ext cx="5372100" cy="800219"/>
          </a:xfrm>
          <a:prstGeom prst="rect">
            <a:avLst/>
          </a:prstGeom>
          <a:noFill/>
        </p:spPr>
        <p:txBody>
          <a:bodyPr wrap="square" rtlCol="0">
            <a:spAutoFit/>
          </a:bodyPr>
          <a:lstStyle/>
          <a:p>
            <a:r>
              <a:rPr lang="en-US" sz="2800" dirty="0">
                <a:solidFill>
                  <a:srgbClr val="FF0000"/>
                </a:solidFill>
              </a:rPr>
              <a:t>Answer: </a:t>
            </a:r>
            <a:r>
              <a:rPr lang="tr-TR" sz="2800" dirty="0">
                <a:solidFill>
                  <a:srgbClr val="FF0000"/>
                </a:solidFill>
              </a:rPr>
              <a:t>D</a:t>
            </a:r>
            <a:endParaRPr lang="en-US" sz="2800" dirty="0">
              <a:solidFill>
                <a:srgbClr val="FF0000"/>
              </a:solidFill>
            </a:endParaRPr>
          </a:p>
          <a:p>
            <a:endParaRPr lang="en-US" dirty="0"/>
          </a:p>
        </p:txBody>
      </p:sp>
      <p:sp>
        <p:nvSpPr>
          <p:cNvPr id="5" name="Rectangle 4">
            <a:extLst>
              <a:ext uri="{FF2B5EF4-FFF2-40B4-BE49-F238E27FC236}">
                <a16:creationId xmlns:a16="http://schemas.microsoft.com/office/drawing/2014/main" id="{BCCB13D1-59A0-FA9A-C91C-B56F4712BC93}"/>
              </a:ext>
            </a:extLst>
          </p:cNvPr>
          <p:cNvSpPr/>
          <p:nvPr/>
        </p:nvSpPr>
        <p:spPr>
          <a:xfrm>
            <a:off x="702129" y="1387928"/>
            <a:ext cx="8605157" cy="29064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335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1273</Words>
  <Application>Microsoft Office PowerPoint</Application>
  <PresentationFormat>Widescreen</PresentationFormat>
  <Paragraphs>156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Interview Questions</vt:lpstr>
      <vt:lpstr>Answer:</vt:lpstr>
      <vt:lpstr>Interview Questions</vt:lpstr>
      <vt:lpstr>Answer:</vt:lpstr>
      <vt:lpstr>Interview Questions</vt:lpstr>
      <vt:lpstr>Answer:</vt:lpstr>
      <vt:lpstr>Interview Questions</vt:lpstr>
      <vt:lpstr>Answer:</vt:lpstr>
      <vt:lpstr>PowerPoint Presentation</vt:lpstr>
      <vt:lpstr>Interview Questions</vt:lpstr>
      <vt:lpstr>Answer: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ketenrustu@gmail.com</dc:creator>
  <cp:lastModifiedBy>ketenrustu@gmail.com</cp:lastModifiedBy>
  <cp:revision>1</cp:revision>
  <dcterms:created xsi:type="dcterms:W3CDTF">2022-06-30T14:46:05Z</dcterms:created>
  <dcterms:modified xsi:type="dcterms:W3CDTF">2022-06-30T20:34:05Z</dcterms:modified>
</cp:coreProperties>
</file>