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6EB"/>
    <a:srgbClr val="C1CDD8"/>
    <a:srgbClr val="97ADC1"/>
    <a:srgbClr val="FFFFFF"/>
    <a:srgbClr val="9794AD"/>
    <a:srgbClr val="F0ADC1"/>
    <a:srgbClr val="F0F8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329BD-8FBC-43E1-AFC1-696D2B524232}" v="1" dt="2025-03-31T03:46:17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14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875-758A-4FF7-9F5C-2A7EE3A0B31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547-C894-46E4-B257-E6976D24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1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875-758A-4FF7-9F5C-2A7EE3A0B31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547-C894-46E4-B257-E6976D24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4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875-758A-4FF7-9F5C-2A7EE3A0B31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547-C894-46E4-B257-E6976D24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875-758A-4FF7-9F5C-2A7EE3A0B31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547-C894-46E4-B257-E6976D24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3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875-758A-4FF7-9F5C-2A7EE3A0B31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547-C894-46E4-B257-E6976D24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0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875-758A-4FF7-9F5C-2A7EE3A0B31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547-C894-46E4-B257-E6976D24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875-758A-4FF7-9F5C-2A7EE3A0B31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547-C894-46E4-B257-E6976D24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875-758A-4FF7-9F5C-2A7EE3A0B31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547-C894-46E4-B257-E6976D24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2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875-758A-4FF7-9F5C-2A7EE3A0B31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547-C894-46E4-B257-E6976D24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875-758A-4FF7-9F5C-2A7EE3A0B31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547-C894-46E4-B257-E6976D24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A875-758A-4FF7-9F5C-2A7EE3A0B31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CD547-C894-46E4-B257-E6976D24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CA875-758A-4FF7-9F5C-2A7EE3A0B31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CD547-C894-46E4-B257-E6976D244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9FEDE9-CBDA-6F5A-7E70-ADC5C0E4FE10}"/>
              </a:ext>
            </a:extLst>
          </p:cNvPr>
          <p:cNvSpPr/>
          <p:nvPr/>
        </p:nvSpPr>
        <p:spPr>
          <a:xfrm>
            <a:off x="2177142" y="1403670"/>
            <a:ext cx="28477029" cy="18974387"/>
          </a:xfrm>
          <a:prstGeom prst="roundRect">
            <a:avLst>
              <a:gd name="adj" fmla="val 35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0AF26A-B92D-E039-40E9-71B8331D76AA}"/>
              </a:ext>
            </a:extLst>
          </p:cNvPr>
          <p:cNvCxnSpPr>
            <a:cxnSpLocks/>
          </p:cNvCxnSpPr>
          <p:nvPr/>
        </p:nvCxnSpPr>
        <p:spPr>
          <a:xfrm>
            <a:off x="2177141" y="11451771"/>
            <a:ext cx="54864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2D4899F-9826-3BCF-A85E-35EE062FB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99352"/>
              </p:ext>
            </p:extLst>
          </p:nvPr>
        </p:nvGraphicFramePr>
        <p:xfrm>
          <a:off x="2220686" y="3657598"/>
          <a:ext cx="5442858" cy="7700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58">
                  <a:extLst>
                    <a:ext uri="{9D8B030D-6E8A-4147-A177-3AD203B41FA5}">
                      <a16:colId xmlns:a16="http://schemas.microsoft.com/office/drawing/2014/main" val="2690491288"/>
                    </a:ext>
                  </a:extLst>
                </a:gridCol>
              </a:tblGrid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9507089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1938972"/>
                  </a:ext>
                </a:extLst>
              </a:tr>
              <a:tr h="1929526">
                <a:tc>
                  <a:txBody>
                    <a:bodyPr/>
                    <a:lstStyle/>
                    <a:p>
                      <a:r>
                        <a:rPr lang="en-US" dirty="0"/>
                        <a:t>Account 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7517328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56860938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243544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B75B36-160F-BB76-7AB2-1591408CECF4}"/>
              </a:ext>
            </a:extLst>
          </p:cNvPr>
          <p:cNvSpPr/>
          <p:nvPr/>
        </p:nvSpPr>
        <p:spPr>
          <a:xfrm>
            <a:off x="2778318" y="1927599"/>
            <a:ext cx="4579019" cy="11957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ser Profile Placeholder Vector Images (over 1,400)">
            <a:extLst>
              <a:ext uri="{FF2B5EF4-FFF2-40B4-BE49-F238E27FC236}">
                <a16:creationId xmlns:a16="http://schemas.microsoft.com/office/drawing/2014/main" id="{AC291863-702B-0F97-5AA0-308070646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48" y="1823653"/>
            <a:ext cx="1393367" cy="13933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91C886-2C3A-D443-23EA-E6529129868A}"/>
              </a:ext>
            </a:extLst>
          </p:cNvPr>
          <p:cNvSpPr txBox="1"/>
          <p:nvPr/>
        </p:nvSpPr>
        <p:spPr>
          <a:xfrm>
            <a:off x="3963802" y="2243337"/>
            <a:ext cx="2507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Username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1CD9AB-6A4F-1AE1-F99B-F5F635B53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70649"/>
              </p:ext>
            </p:extLst>
          </p:nvPr>
        </p:nvGraphicFramePr>
        <p:xfrm>
          <a:off x="2220686" y="11479190"/>
          <a:ext cx="5486401" cy="6693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1">
                  <a:extLst>
                    <a:ext uri="{9D8B030D-6E8A-4147-A177-3AD203B41FA5}">
                      <a16:colId xmlns:a16="http://schemas.microsoft.com/office/drawing/2014/main" val="4009563265"/>
                    </a:ext>
                  </a:extLst>
                </a:gridCol>
              </a:tblGrid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9846041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41410099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78549564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Wallet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52325364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Notifications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3240448"/>
                  </a:ext>
                </a:extLst>
              </a:tr>
              <a:tr h="1686714">
                <a:tc>
                  <a:txBody>
                    <a:bodyPr/>
                    <a:lstStyle/>
                    <a:p>
                      <a:r>
                        <a:rPr lang="en-US" dirty="0"/>
                        <a:t>Payment settings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99444403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197D84-EE85-8629-68E3-E3CE17DD2967}"/>
              </a:ext>
            </a:extLst>
          </p:cNvPr>
          <p:cNvCxnSpPr/>
          <p:nvPr/>
        </p:nvCxnSpPr>
        <p:spPr>
          <a:xfrm>
            <a:off x="24629806" y="1403670"/>
            <a:ext cx="0" cy="18974387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F6A3CD-E0C7-2E4D-A4A3-F12187D24335}"/>
              </a:ext>
            </a:extLst>
          </p:cNvPr>
          <p:cNvCxnSpPr/>
          <p:nvPr/>
        </p:nvCxnSpPr>
        <p:spPr>
          <a:xfrm>
            <a:off x="7663543" y="1436914"/>
            <a:ext cx="0" cy="18941143"/>
          </a:xfrm>
          <a:prstGeom prst="line">
            <a:avLst/>
          </a:prstGeom>
          <a:ln w="635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1D6307A-4F22-E3D5-2EE7-2A477419F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9027" y="1823653"/>
            <a:ext cx="5526025" cy="26675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C749C1-E48D-D841-B150-59CDB6253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9806" y="10091057"/>
            <a:ext cx="5948117" cy="10287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1D04E45-B848-E41D-0D77-0E2ABF2FF5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" r="-1" b="4200"/>
          <a:stretch/>
        </p:blipFill>
        <p:spPr>
          <a:xfrm>
            <a:off x="7357337" y="2922910"/>
            <a:ext cx="17551689" cy="60578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BC72A1F-1A81-FDAF-9758-5F3F0EA61D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098" y="1887757"/>
            <a:ext cx="4580473" cy="7443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CC3B30-ECC6-1E6A-267F-AE965DC74A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962" y="9643735"/>
            <a:ext cx="14896179" cy="104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2000">
              <a:schemeClr val="accent1">
                <a:lumMod val="5000"/>
                <a:lumOff val="95000"/>
              </a:schemeClr>
            </a:gs>
            <a:gs pos="21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100D59-CCD3-823A-96D3-B50036DA0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BD15E7-966A-5D99-4B7A-AAD813B1C48A}"/>
              </a:ext>
            </a:extLst>
          </p:cNvPr>
          <p:cNvSpPr/>
          <p:nvPr/>
        </p:nvSpPr>
        <p:spPr>
          <a:xfrm>
            <a:off x="2177142" y="1403670"/>
            <a:ext cx="28477029" cy="18974387"/>
          </a:xfrm>
          <a:prstGeom prst="roundRect">
            <a:avLst>
              <a:gd name="adj" fmla="val 35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A113FB-AAB9-DDE2-B028-A98EC6F3FF53}"/>
              </a:ext>
            </a:extLst>
          </p:cNvPr>
          <p:cNvCxnSpPr>
            <a:cxnSpLocks/>
          </p:cNvCxnSpPr>
          <p:nvPr/>
        </p:nvCxnSpPr>
        <p:spPr>
          <a:xfrm>
            <a:off x="2177141" y="11451771"/>
            <a:ext cx="54864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48B2E6-E949-B3B5-181F-118070027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98886"/>
              </p:ext>
            </p:extLst>
          </p:nvPr>
        </p:nvGraphicFramePr>
        <p:xfrm>
          <a:off x="2220686" y="3657598"/>
          <a:ext cx="5442858" cy="7700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58">
                  <a:extLst>
                    <a:ext uri="{9D8B030D-6E8A-4147-A177-3AD203B41FA5}">
                      <a16:colId xmlns:a16="http://schemas.microsoft.com/office/drawing/2014/main" val="2690491288"/>
                    </a:ext>
                  </a:extLst>
                </a:gridCol>
              </a:tblGrid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>
                    <a:gradFill flip="none" rotWithShape="1">
                      <a:gsLst>
                        <a:gs pos="50000">
                          <a:srgbClr val="C1CDD8"/>
                        </a:gs>
                        <a:gs pos="0">
                          <a:srgbClr val="97ADC1"/>
                        </a:gs>
                        <a:gs pos="100000">
                          <a:srgbClr val="E1E6EB"/>
                        </a:gs>
                      </a:gsLst>
                      <a:lin ang="27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9507089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1938972"/>
                  </a:ext>
                </a:extLst>
              </a:tr>
              <a:tr h="1929526">
                <a:tc>
                  <a:txBody>
                    <a:bodyPr/>
                    <a:lstStyle/>
                    <a:p>
                      <a:r>
                        <a:rPr lang="en-US" dirty="0"/>
                        <a:t>Account 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97ADC1"/>
                        </a:gs>
                        <a:gs pos="50000">
                          <a:srgbClr val="C1CDD8"/>
                        </a:gs>
                        <a:gs pos="100000">
                          <a:srgbClr val="E1E6EB"/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7517328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56860938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243544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244CB4-C010-D91E-051D-6A99F69279CE}"/>
              </a:ext>
            </a:extLst>
          </p:cNvPr>
          <p:cNvSpPr/>
          <p:nvPr/>
        </p:nvSpPr>
        <p:spPr>
          <a:xfrm>
            <a:off x="2778318" y="1927599"/>
            <a:ext cx="4579019" cy="11957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6" name="Picture 2" descr="User Profile Placeholder Vector Images (over 1,400)">
            <a:extLst>
              <a:ext uri="{FF2B5EF4-FFF2-40B4-BE49-F238E27FC236}">
                <a16:creationId xmlns:a16="http://schemas.microsoft.com/office/drawing/2014/main" id="{4B6D8FBB-F9B0-1EBC-D6E3-5DB5B8C5B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48" y="1823653"/>
            <a:ext cx="1393367" cy="13933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5AC932-F197-A393-4470-E47384D2E61F}"/>
              </a:ext>
            </a:extLst>
          </p:cNvPr>
          <p:cNvSpPr txBox="1"/>
          <p:nvPr/>
        </p:nvSpPr>
        <p:spPr>
          <a:xfrm>
            <a:off x="3963802" y="2243337"/>
            <a:ext cx="2507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Username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824DE5C-84B9-5CCD-4B45-EF576C223A76}"/>
              </a:ext>
            </a:extLst>
          </p:cNvPr>
          <p:cNvGraphicFramePr>
            <a:graphicFrameLocks noGrp="1"/>
          </p:cNvGraphicFramePr>
          <p:nvPr/>
        </p:nvGraphicFramePr>
        <p:xfrm>
          <a:off x="2220686" y="11479190"/>
          <a:ext cx="5486401" cy="6693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1">
                  <a:extLst>
                    <a:ext uri="{9D8B030D-6E8A-4147-A177-3AD203B41FA5}">
                      <a16:colId xmlns:a16="http://schemas.microsoft.com/office/drawing/2014/main" val="4009563265"/>
                    </a:ext>
                  </a:extLst>
                </a:gridCol>
              </a:tblGrid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9846041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41410099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78549564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Wallet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52325364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Notifications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3240448"/>
                  </a:ext>
                </a:extLst>
              </a:tr>
              <a:tr h="1686714">
                <a:tc>
                  <a:txBody>
                    <a:bodyPr/>
                    <a:lstStyle/>
                    <a:p>
                      <a:r>
                        <a:rPr lang="en-US" dirty="0"/>
                        <a:t>Payment settings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99444403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6D9F48-36DB-9EBA-DA5A-36F33472BB57}"/>
              </a:ext>
            </a:extLst>
          </p:cNvPr>
          <p:cNvCxnSpPr/>
          <p:nvPr/>
        </p:nvCxnSpPr>
        <p:spPr>
          <a:xfrm>
            <a:off x="24629806" y="1403670"/>
            <a:ext cx="0" cy="18974387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BA43A4-B2E4-3D8A-0D82-0C2067FBEB80}"/>
              </a:ext>
            </a:extLst>
          </p:cNvPr>
          <p:cNvCxnSpPr/>
          <p:nvPr/>
        </p:nvCxnSpPr>
        <p:spPr>
          <a:xfrm>
            <a:off x="7663543" y="1436914"/>
            <a:ext cx="0" cy="18941143"/>
          </a:xfrm>
          <a:prstGeom prst="line">
            <a:avLst/>
          </a:prstGeom>
          <a:ln w="635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53CA3E2-28C6-DEC2-3AE9-F0F22910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807" y="10972800"/>
            <a:ext cx="5643364" cy="8878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10252D-6BC1-A769-ED1A-FA15BFF0E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632" y="10091056"/>
            <a:ext cx="16879174" cy="10286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003205-3BB6-07F1-7578-203EB6F1C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540" y="1403669"/>
            <a:ext cx="16879171" cy="261315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AAF3C2E-36EB-F185-963C-EB8BCF326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085012"/>
              </p:ext>
            </p:extLst>
          </p:nvPr>
        </p:nvGraphicFramePr>
        <p:xfrm>
          <a:off x="7750632" y="4016826"/>
          <a:ext cx="5900054" cy="6074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0054">
                  <a:extLst>
                    <a:ext uri="{9D8B030D-6E8A-4147-A177-3AD203B41FA5}">
                      <a16:colId xmlns:a16="http://schemas.microsoft.com/office/drawing/2014/main" val="2596183180"/>
                    </a:ext>
                  </a:extLst>
                </a:gridCol>
              </a:tblGrid>
              <a:tr h="1214846">
                <a:tc>
                  <a:txBody>
                    <a:bodyPr/>
                    <a:lstStyle/>
                    <a:p>
                      <a:r>
                        <a:rPr lang="en-US" dirty="0"/>
                        <a:t>New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14793"/>
                  </a:ext>
                </a:extLst>
              </a:tr>
              <a:tr h="1214846">
                <a:tc>
                  <a:txBody>
                    <a:bodyPr/>
                    <a:lstStyle/>
                    <a:p>
                      <a:r>
                        <a:rPr lang="en-US" dirty="0"/>
                        <a:t>Transaction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768762"/>
                  </a:ext>
                </a:extLst>
              </a:tr>
              <a:tr h="1214846">
                <a:tc>
                  <a:txBody>
                    <a:bodyPr/>
                    <a:lstStyle/>
                    <a:p>
                      <a:r>
                        <a:rPr lang="en-US" sz="576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239706"/>
                  </a:ext>
                </a:extLst>
              </a:tr>
              <a:tr h="1214846">
                <a:tc>
                  <a:txBody>
                    <a:bodyPr/>
                    <a:lstStyle/>
                    <a:p>
                      <a:r>
                        <a:rPr lang="en-US" dirty="0"/>
                        <a:t>Deposits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02765"/>
                  </a:ext>
                </a:extLst>
              </a:tr>
              <a:tr h="1214846">
                <a:tc>
                  <a:txBody>
                    <a:bodyPr/>
                    <a:lstStyle/>
                    <a:p>
                      <a:r>
                        <a:rPr lang="en-US" dirty="0"/>
                        <a:t>transfers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34804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130AE09A-AD9F-BB97-8B57-751E72877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7146" y="1882620"/>
            <a:ext cx="5526025" cy="26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08450-8958-A652-B571-45E1A3380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C928E1-3257-2530-9C08-F8FA653C87E8}"/>
              </a:ext>
            </a:extLst>
          </p:cNvPr>
          <p:cNvSpPr/>
          <p:nvPr/>
        </p:nvSpPr>
        <p:spPr>
          <a:xfrm>
            <a:off x="2177142" y="1403670"/>
            <a:ext cx="28477029" cy="18974387"/>
          </a:xfrm>
          <a:prstGeom prst="roundRect">
            <a:avLst>
              <a:gd name="adj" fmla="val 35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9BEA52-C23F-5BB9-1C6F-9DD24250CF6F}"/>
              </a:ext>
            </a:extLst>
          </p:cNvPr>
          <p:cNvCxnSpPr>
            <a:cxnSpLocks/>
          </p:cNvCxnSpPr>
          <p:nvPr/>
        </p:nvCxnSpPr>
        <p:spPr>
          <a:xfrm>
            <a:off x="2177141" y="11451771"/>
            <a:ext cx="54864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88716A-D245-5619-4A7A-5CAB12B58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91310"/>
              </p:ext>
            </p:extLst>
          </p:nvPr>
        </p:nvGraphicFramePr>
        <p:xfrm>
          <a:off x="2220686" y="3657598"/>
          <a:ext cx="5442858" cy="7700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58">
                  <a:extLst>
                    <a:ext uri="{9D8B030D-6E8A-4147-A177-3AD203B41FA5}">
                      <a16:colId xmlns:a16="http://schemas.microsoft.com/office/drawing/2014/main" val="2690491288"/>
                    </a:ext>
                  </a:extLst>
                </a:gridCol>
              </a:tblGrid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>
                    <a:gradFill flip="none" rotWithShape="1">
                      <a:gsLst>
                        <a:gs pos="50000">
                          <a:srgbClr val="C1CDD8"/>
                        </a:gs>
                        <a:gs pos="0">
                          <a:srgbClr val="97ADC1"/>
                        </a:gs>
                        <a:gs pos="100000">
                          <a:srgbClr val="E1E6EB"/>
                        </a:gs>
                      </a:gsLst>
                      <a:lin ang="27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9507089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76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</a:p>
                  </a:txBody>
                  <a:tcPr>
                    <a:gradFill flip="none" rotWithShape="0">
                      <a:gsLst>
                        <a:gs pos="0">
                          <a:srgbClr val="97ADC1"/>
                        </a:gs>
                        <a:gs pos="50000">
                          <a:srgbClr val="C1CDD8"/>
                        </a:gs>
                        <a:gs pos="100000">
                          <a:srgbClr val="E1E6EB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1938972"/>
                  </a:ext>
                </a:extLst>
              </a:tr>
              <a:tr h="1929526">
                <a:tc>
                  <a:txBody>
                    <a:bodyPr/>
                    <a:lstStyle/>
                    <a:p>
                      <a:r>
                        <a:rPr lang="en-US" dirty="0"/>
                        <a:t>Account 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7517328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97ADC1"/>
                        </a:gs>
                        <a:gs pos="50000">
                          <a:srgbClr val="C1CDD8"/>
                        </a:gs>
                        <a:gs pos="100000">
                          <a:srgbClr val="E1E6EB"/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56860938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243544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3B1464-F614-9E78-05DB-7FE07D421552}"/>
              </a:ext>
            </a:extLst>
          </p:cNvPr>
          <p:cNvSpPr/>
          <p:nvPr/>
        </p:nvSpPr>
        <p:spPr>
          <a:xfrm>
            <a:off x="2778318" y="1927599"/>
            <a:ext cx="4579019" cy="11957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6" name="Picture 2" descr="User Profile Placeholder Vector Images (over 1,400)">
            <a:extLst>
              <a:ext uri="{FF2B5EF4-FFF2-40B4-BE49-F238E27FC236}">
                <a16:creationId xmlns:a16="http://schemas.microsoft.com/office/drawing/2014/main" id="{37E0063C-5090-9180-4024-27B58E59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48" y="1823653"/>
            <a:ext cx="1393367" cy="13933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7DC20D-E48A-224E-7F49-4A47FE6EDCEE}"/>
              </a:ext>
            </a:extLst>
          </p:cNvPr>
          <p:cNvSpPr txBox="1"/>
          <p:nvPr/>
        </p:nvSpPr>
        <p:spPr>
          <a:xfrm>
            <a:off x="3963802" y="2243337"/>
            <a:ext cx="2507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Username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33AA80C-65CD-21A3-E3AB-51C342F4032B}"/>
              </a:ext>
            </a:extLst>
          </p:cNvPr>
          <p:cNvGraphicFramePr>
            <a:graphicFrameLocks noGrp="1"/>
          </p:cNvGraphicFramePr>
          <p:nvPr/>
        </p:nvGraphicFramePr>
        <p:xfrm>
          <a:off x="2220686" y="11479190"/>
          <a:ext cx="5486401" cy="6693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1">
                  <a:extLst>
                    <a:ext uri="{9D8B030D-6E8A-4147-A177-3AD203B41FA5}">
                      <a16:colId xmlns:a16="http://schemas.microsoft.com/office/drawing/2014/main" val="4009563265"/>
                    </a:ext>
                  </a:extLst>
                </a:gridCol>
              </a:tblGrid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9846041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41410099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78549564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Wallet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52325364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Notifications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3240448"/>
                  </a:ext>
                </a:extLst>
              </a:tr>
              <a:tr h="1686714">
                <a:tc>
                  <a:txBody>
                    <a:bodyPr/>
                    <a:lstStyle/>
                    <a:p>
                      <a:r>
                        <a:rPr lang="en-US" dirty="0"/>
                        <a:t>Payment settings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99444403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E0E3F1-B9F2-9EA1-726A-C5A9C084F0AF}"/>
              </a:ext>
            </a:extLst>
          </p:cNvPr>
          <p:cNvCxnSpPr/>
          <p:nvPr/>
        </p:nvCxnSpPr>
        <p:spPr>
          <a:xfrm>
            <a:off x="24629806" y="1403670"/>
            <a:ext cx="0" cy="18974387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ACFF6B-14BA-1B7E-1E82-9546AC8B603C}"/>
              </a:ext>
            </a:extLst>
          </p:cNvPr>
          <p:cNvCxnSpPr/>
          <p:nvPr/>
        </p:nvCxnSpPr>
        <p:spPr>
          <a:xfrm>
            <a:off x="7663543" y="1436914"/>
            <a:ext cx="0" cy="18941143"/>
          </a:xfrm>
          <a:prstGeom prst="line">
            <a:avLst/>
          </a:prstGeom>
          <a:ln w="635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9784632-2490-C5AE-607E-1258ED92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3349" y="11479189"/>
            <a:ext cx="5730452" cy="85977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0A198A-239E-1E3B-7DC4-C18426583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9027" y="1823653"/>
            <a:ext cx="5526025" cy="266755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E00CD9-9001-5C37-BF58-1AD21C6AE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80605"/>
              </p:ext>
            </p:extLst>
          </p:nvPr>
        </p:nvGraphicFramePr>
        <p:xfrm>
          <a:off x="8381999" y="2829992"/>
          <a:ext cx="15485802" cy="9999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5802">
                  <a:extLst>
                    <a:ext uri="{9D8B030D-6E8A-4147-A177-3AD203B41FA5}">
                      <a16:colId xmlns:a16="http://schemas.microsoft.com/office/drawing/2014/main" val="3325821244"/>
                    </a:ext>
                  </a:extLst>
                </a:gridCol>
              </a:tblGrid>
              <a:tr h="1666606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96846"/>
                  </a:ext>
                </a:extLst>
              </a:tr>
              <a:tr h="1666606">
                <a:tc>
                  <a:txBody>
                    <a:bodyPr/>
                    <a:lstStyle/>
                    <a:p>
                      <a:r>
                        <a:rPr lang="en-US" dirty="0"/>
                        <a:t>Phone: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965135"/>
                  </a:ext>
                </a:extLst>
              </a:tr>
              <a:tr h="1666606">
                <a:tc>
                  <a:txBody>
                    <a:bodyPr/>
                    <a:lstStyle/>
                    <a:p>
                      <a:r>
                        <a:rPr lang="en-US" dirty="0"/>
                        <a:t>Email(s):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69920"/>
                  </a:ext>
                </a:extLst>
              </a:tr>
              <a:tr h="1666606">
                <a:tc>
                  <a:txBody>
                    <a:bodyPr/>
                    <a:lstStyle/>
                    <a:p>
                      <a:r>
                        <a:rPr lang="en-US" dirty="0"/>
                        <a:t>Image: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171134"/>
                  </a:ext>
                </a:extLst>
              </a:tr>
              <a:tr h="1666606">
                <a:tc>
                  <a:txBody>
                    <a:bodyPr/>
                    <a:lstStyle/>
                    <a:p>
                      <a:r>
                        <a:rPr lang="en-US" dirty="0"/>
                        <a:t>SSN: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8109"/>
                  </a:ext>
                </a:extLst>
              </a:tr>
              <a:tr h="1666606">
                <a:tc>
                  <a:txBody>
                    <a:bodyPr/>
                    <a:lstStyle/>
                    <a:p>
                      <a:r>
                        <a:rPr lang="en-US" dirty="0"/>
                        <a:t>Card: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172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F39CD7A-57B2-900E-E3FF-7ADEC4F8F120}"/>
              </a:ext>
            </a:extLst>
          </p:cNvPr>
          <p:cNvSpPr txBox="1"/>
          <p:nvPr/>
        </p:nvSpPr>
        <p:spPr>
          <a:xfrm>
            <a:off x="10850251" y="8262257"/>
            <a:ext cx="200578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/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28452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E3C74-A239-B1A1-B0DB-3CB4222C7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201518-DFC5-8CA3-ADB0-61E48CD4DC57}"/>
              </a:ext>
            </a:extLst>
          </p:cNvPr>
          <p:cNvSpPr/>
          <p:nvPr/>
        </p:nvSpPr>
        <p:spPr>
          <a:xfrm>
            <a:off x="2177142" y="1403670"/>
            <a:ext cx="28477029" cy="18974387"/>
          </a:xfrm>
          <a:prstGeom prst="roundRect">
            <a:avLst>
              <a:gd name="adj" fmla="val 35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7CACAE-157E-D144-3FAD-29B54128FCE3}"/>
              </a:ext>
            </a:extLst>
          </p:cNvPr>
          <p:cNvCxnSpPr>
            <a:cxnSpLocks/>
          </p:cNvCxnSpPr>
          <p:nvPr/>
        </p:nvCxnSpPr>
        <p:spPr>
          <a:xfrm>
            <a:off x="2177141" y="11451771"/>
            <a:ext cx="54864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E1B569-0C6C-5DF9-A23E-672DB7EC6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10107"/>
              </p:ext>
            </p:extLst>
          </p:nvPr>
        </p:nvGraphicFramePr>
        <p:xfrm>
          <a:off x="2220686" y="3657598"/>
          <a:ext cx="5442858" cy="7700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58">
                  <a:extLst>
                    <a:ext uri="{9D8B030D-6E8A-4147-A177-3AD203B41FA5}">
                      <a16:colId xmlns:a16="http://schemas.microsoft.com/office/drawing/2014/main" val="2690491288"/>
                    </a:ext>
                  </a:extLst>
                </a:gridCol>
              </a:tblGrid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>
                    <a:gradFill flip="none" rotWithShape="1">
                      <a:gsLst>
                        <a:gs pos="50000">
                          <a:srgbClr val="C1CDD8"/>
                        </a:gs>
                        <a:gs pos="0">
                          <a:srgbClr val="97ADC1"/>
                        </a:gs>
                        <a:gs pos="100000">
                          <a:srgbClr val="E1E6EB"/>
                        </a:gs>
                      </a:gsLst>
                      <a:lin ang="27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9507089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76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</a:p>
                  </a:txBody>
                  <a:tcPr>
                    <a:gradFill flip="none" rotWithShape="0">
                      <a:gsLst>
                        <a:gs pos="0">
                          <a:srgbClr val="97ADC1"/>
                        </a:gs>
                        <a:gs pos="50000">
                          <a:srgbClr val="C1CDD8"/>
                        </a:gs>
                        <a:gs pos="100000">
                          <a:srgbClr val="E1E6EB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1938972"/>
                  </a:ext>
                </a:extLst>
              </a:tr>
              <a:tr h="1929526">
                <a:tc>
                  <a:txBody>
                    <a:bodyPr/>
                    <a:lstStyle/>
                    <a:p>
                      <a:r>
                        <a:rPr lang="en-US" dirty="0"/>
                        <a:t>Account 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97ADC1"/>
                        </a:gs>
                        <a:gs pos="50000">
                          <a:srgbClr val="C1CDD8"/>
                        </a:gs>
                        <a:gs pos="100000">
                          <a:srgbClr val="E1E6EB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7517328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56860938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97ADC1"/>
                        </a:gs>
                        <a:gs pos="50000">
                          <a:srgbClr val="C1CDD8"/>
                        </a:gs>
                        <a:gs pos="100000">
                          <a:srgbClr val="E1E6EB"/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243544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DDF5EB-DC69-B533-DC4C-94C98A5788DD}"/>
              </a:ext>
            </a:extLst>
          </p:cNvPr>
          <p:cNvSpPr/>
          <p:nvPr/>
        </p:nvSpPr>
        <p:spPr>
          <a:xfrm>
            <a:off x="2778318" y="1927599"/>
            <a:ext cx="4579019" cy="11957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6" name="Picture 2" descr="User Profile Placeholder Vector Images (over 1,400)">
            <a:extLst>
              <a:ext uri="{FF2B5EF4-FFF2-40B4-BE49-F238E27FC236}">
                <a16:creationId xmlns:a16="http://schemas.microsoft.com/office/drawing/2014/main" id="{0AD0D801-A703-AE09-328F-AF5DF2D99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48" y="1823653"/>
            <a:ext cx="1393367" cy="13933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93C0C0-F141-26C8-1704-E1E3368F66C5}"/>
              </a:ext>
            </a:extLst>
          </p:cNvPr>
          <p:cNvSpPr txBox="1"/>
          <p:nvPr/>
        </p:nvSpPr>
        <p:spPr>
          <a:xfrm>
            <a:off x="3963802" y="2243337"/>
            <a:ext cx="2507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Username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E368EE9-9F58-765A-27F3-60FB5B7B3090}"/>
              </a:ext>
            </a:extLst>
          </p:cNvPr>
          <p:cNvGraphicFramePr>
            <a:graphicFrameLocks noGrp="1"/>
          </p:cNvGraphicFramePr>
          <p:nvPr/>
        </p:nvGraphicFramePr>
        <p:xfrm>
          <a:off x="2220686" y="11479190"/>
          <a:ext cx="5486401" cy="6693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1">
                  <a:extLst>
                    <a:ext uri="{9D8B030D-6E8A-4147-A177-3AD203B41FA5}">
                      <a16:colId xmlns:a16="http://schemas.microsoft.com/office/drawing/2014/main" val="4009563265"/>
                    </a:ext>
                  </a:extLst>
                </a:gridCol>
              </a:tblGrid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9846041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41410099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78549564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Wallet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52325364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Notifications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3240448"/>
                  </a:ext>
                </a:extLst>
              </a:tr>
              <a:tr h="1686714">
                <a:tc>
                  <a:txBody>
                    <a:bodyPr/>
                    <a:lstStyle/>
                    <a:p>
                      <a:r>
                        <a:rPr lang="en-US" dirty="0"/>
                        <a:t>Payment settings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99444403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04CFC3-9451-2A67-3AB1-2D8A2B9CEFB7}"/>
              </a:ext>
            </a:extLst>
          </p:cNvPr>
          <p:cNvCxnSpPr/>
          <p:nvPr/>
        </p:nvCxnSpPr>
        <p:spPr>
          <a:xfrm>
            <a:off x="24629806" y="1403670"/>
            <a:ext cx="0" cy="18974387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3AA073-30B2-8D86-3D86-E22E55EC29AC}"/>
              </a:ext>
            </a:extLst>
          </p:cNvPr>
          <p:cNvCxnSpPr/>
          <p:nvPr/>
        </p:nvCxnSpPr>
        <p:spPr>
          <a:xfrm>
            <a:off x="7663543" y="1436914"/>
            <a:ext cx="0" cy="18941143"/>
          </a:xfrm>
          <a:prstGeom prst="line">
            <a:avLst/>
          </a:prstGeom>
          <a:ln w="635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0A24283-2282-C642-BB6F-90C52A1C3E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26"/>
          <a:stretch/>
        </p:blipFill>
        <p:spPr>
          <a:xfrm>
            <a:off x="7707083" y="1427115"/>
            <a:ext cx="16909120" cy="103184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44F356E-FFFF-5C93-9FBB-523A98834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3349" y="11479189"/>
            <a:ext cx="5730452" cy="85977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B62951F-8854-660B-C56F-7B557505F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9027" y="1823653"/>
            <a:ext cx="5526025" cy="2667559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14C289-6C75-F16B-9DC4-3EAF3B77F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518855"/>
              </p:ext>
            </p:extLst>
          </p:nvPr>
        </p:nvGraphicFramePr>
        <p:xfrm>
          <a:off x="7750629" y="11657583"/>
          <a:ext cx="8534401" cy="8720474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8534401">
                  <a:extLst>
                    <a:ext uri="{9D8B030D-6E8A-4147-A177-3AD203B41FA5}">
                      <a16:colId xmlns:a16="http://schemas.microsoft.com/office/drawing/2014/main" val="242087805"/>
                    </a:ext>
                  </a:extLst>
                </a:gridCol>
              </a:tblGrid>
              <a:tr h="992207">
                <a:tc>
                  <a:txBody>
                    <a:bodyPr/>
                    <a:lstStyle/>
                    <a:p>
                      <a:r>
                        <a:rPr lang="en-US" sz="5760" b="1" kern="1200" dirty="0">
                          <a:solidFill>
                            <a:schemeClr val="lt1"/>
                          </a:solidFill>
                          <a:effectLst/>
                        </a:rPr>
                        <a:t>Graphs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564734"/>
                  </a:ext>
                </a:extLst>
              </a:tr>
              <a:tr h="992207">
                <a:tc>
                  <a:txBody>
                    <a:bodyPr/>
                    <a:lstStyle/>
                    <a:p>
                      <a:r>
                        <a:rPr lang="en-US" sz="5760" b="1" kern="1200" dirty="0">
                          <a:solidFill>
                            <a:schemeClr val="lt1"/>
                          </a:solidFill>
                          <a:effectLst/>
                        </a:rPr>
                        <a:t>Pie charts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57258"/>
                  </a:ext>
                </a:extLst>
              </a:tr>
              <a:tr h="992207">
                <a:tc>
                  <a:txBody>
                    <a:bodyPr/>
                    <a:lstStyle/>
                    <a:p>
                      <a:r>
                        <a:rPr lang="en-US" sz="5760" b="1" kern="1200" dirty="0">
                          <a:solidFill>
                            <a:schemeClr val="lt1"/>
                          </a:solidFill>
                          <a:effectLst/>
                        </a:rPr>
                        <a:t>Bar graphs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60736"/>
                  </a:ext>
                </a:extLst>
              </a:tr>
              <a:tr h="992207">
                <a:tc>
                  <a:txBody>
                    <a:bodyPr/>
                    <a:lstStyle/>
                    <a:p>
                      <a:r>
                        <a:rPr lang="en-US" sz="5760" b="1" kern="1200" dirty="0">
                          <a:solidFill>
                            <a:schemeClr val="lt1"/>
                          </a:solidFill>
                          <a:effectLst/>
                        </a:rPr>
                        <a:t>Scatter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617807"/>
                  </a:ext>
                </a:extLst>
              </a:tr>
              <a:tr h="1935294">
                <a:tc>
                  <a:txBody>
                    <a:bodyPr/>
                    <a:lstStyle/>
                    <a:p>
                      <a:r>
                        <a:rPr lang="en-US" sz="5760" b="1" kern="1200" dirty="0">
                          <a:solidFill>
                            <a:schemeClr val="lt1"/>
                          </a:solidFill>
                          <a:effectLst/>
                        </a:rPr>
                        <a:t>Account Audit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91904"/>
                  </a:ext>
                </a:extLst>
              </a:tr>
              <a:tr h="1456614">
                <a:tc>
                  <a:txBody>
                    <a:bodyPr/>
                    <a:lstStyle/>
                    <a:p>
                      <a:r>
                        <a:rPr lang="en-US" sz="5760" b="1" kern="1200" dirty="0">
                          <a:solidFill>
                            <a:schemeClr val="lt1"/>
                          </a:solidFill>
                          <a:effectLst/>
                        </a:rPr>
                        <a:t>Recipient percentages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68182"/>
                  </a:ext>
                </a:extLst>
              </a:tr>
              <a:tr h="764362">
                <a:tc>
                  <a:txBody>
                    <a:bodyPr/>
                    <a:lstStyle/>
                    <a:p>
                      <a:r>
                        <a:rPr lang="en-US" sz="5760" b="1" kern="1200" dirty="0">
                          <a:solidFill>
                            <a:schemeClr val="lt1"/>
                          </a:solidFill>
                          <a:effectLst/>
                        </a:rPr>
                        <a:t>Yearly Spending</a:t>
                      </a:r>
                      <a:endParaRPr lang="en-US" sz="576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2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20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F01B9-AF84-8D41-1019-4F7CF2130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ED553-22C0-0BAD-0BA1-6395E4CC392E}"/>
              </a:ext>
            </a:extLst>
          </p:cNvPr>
          <p:cNvSpPr/>
          <p:nvPr/>
        </p:nvSpPr>
        <p:spPr>
          <a:xfrm>
            <a:off x="2177142" y="1403670"/>
            <a:ext cx="28477029" cy="18974387"/>
          </a:xfrm>
          <a:prstGeom prst="roundRect">
            <a:avLst>
              <a:gd name="adj" fmla="val 35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E07B1E-588F-886B-E182-A7DC144B969B}"/>
              </a:ext>
            </a:extLst>
          </p:cNvPr>
          <p:cNvCxnSpPr>
            <a:cxnSpLocks/>
          </p:cNvCxnSpPr>
          <p:nvPr/>
        </p:nvCxnSpPr>
        <p:spPr>
          <a:xfrm>
            <a:off x="2177141" y="11451771"/>
            <a:ext cx="5486400" cy="0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7D9944-618E-B23D-2D3F-023182E55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83121"/>
              </p:ext>
            </p:extLst>
          </p:nvPr>
        </p:nvGraphicFramePr>
        <p:xfrm>
          <a:off x="2220686" y="3657598"/>
          <a:ext cx="5442858" cy="7700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2858">
                  <a:extLst>
                    <a:ext uri="{9D8B030D-6E8A-4147-A177-3AD203B41FA5}">
                      <a16:colId xmlns:a16="http://schemas.microsoft.com/office/drawing/2014/main" val="2690491288"/>
                    </a:ext>
                  </a:extLst>
                </a:gridCol>
              </a:tblGrid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</a:p>
                  </a:txBody>
                  <a:tcPr>
                    <a:gradFill flip="none" rotWithShape="1">
                      <a:gsLst>
                        <a:gs pos="50000">
                          <a:srgbClr val="C1CDD8"/>
                        </a:gs>
                        <a:gs pos="0">
                          <a:srgbClr val="97ADC1"/>
                        </a:gs>
                        <a:gs pos="100000">
                          <a:srgbClr val="E1E6EB"/>
                        </a:gs>
                      </a:gsLst>
                      <a:lin ang="2700000" scaled="0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9507089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pPr marL="0" marR="0" lvl="0" indent="0" algn="l" defTabSz="29260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576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Transactions</a:t>
                      </a:r>
                    </a:p>
                  </a:txBody>
                  <a:tcPr>
                    <a:gradFill flip="none" rotWithShape="0">
                      <a:gsLst>
                        <a:gs pos="0">
                          <a:srgbClr val="97ADC1"/>
                        </a:gs>
                        <a:gs pos="50000">
                          <a:srgbClr val="C1CDD8"/>
                        </a:gs>
                        <a:gs pos="100000">
                          <a:srgbClr val="E1E6EB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1938972"/>
                  </a:ext>
                </a:extLst>
              </a:tr>
              <a:tr h="1929526">
                <a:tc>
                  <a:txBody>
                    <a:bodyPr/>
                    <a:lstStyle/>
                    <a:p>
                      <a:r>
                        <a:rPr lang="en-US" dirty="0"/>
                        <a:t>Account </a:t>
                      </a:r>
                    </a:p>
                    <a:p>
                      <a:r>
                        <a:rPr lang="en-US" dirty="0"/>
                        <a:t>Information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97ADC1"/>
                        </a:gs>
                        <a:gs pos="50000">
                          <a:srgbClr val="C1CDD8"/>
                        </a:gs>
                        <a:gs pos="100000">
                          <a:srgbClr val="E1E6EB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47517328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Statistics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97ADC1"/>
                        </a:gs>
                        <a:gs pos="50000">
                          <a:srgbClr val="C1CDD8"/>
                        </a:gs>
                        <a:gs pos="100000">
                          <a:srgbClr val="E1E6EB"/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56860938"/>
                  </a:ext>
                </a:extLst>
              </a:tr>
              <a:tr h="1442749">
                <a:tc>
                  <a:txBody>
                    <a:bodyPr/>
                    <a:lstStyle/>
                    <a:p>
                      <a:r>
                        <a:rPr lang="en-US" dirty="0"/>
                        <a:t>Calendar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6243544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B04CD38-522F-9980-9DB3-2D4500F2A852}"/>
              </a:ext>
            </a:extLst>
          </p:cNvPr>
          <p:cNvSpPr/>
          <p:nvPr/>
        </p:nvSpPr>
        <p:spPr>
          <a:xfrm>
            <a:off x="2778318" y="1927599"/>
            <a:ext cx="4579019" cy="119577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6" name="Picture 2" descr="User Profile Placeholder Vector Images (over 1,400)">
            <a:extLst>
              <a:ext uri="{FF2B5EF4-FFF2-40B4-BE49-F238E27FC236}">
                <a16:creationId xmlns:a16="http://schemas.microsoft.com/office/drawing/2014/main" id="{B38BBFB3-0907-4CC8-B09D-3446225F1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348" y="1823653"/>
            <a:ext cx="1393367" cy="13933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8B76D7-BDFA-E0FC-56B6-0B89A12E4629}"/>
              </a:ext>
            </a:extLst>
          </p:cNvPr>
          <p:cNvSpPr txBox="1"/>
          <p:nvPr/>
        </p:nvSpPr>
        <p:spPr>
          <a:xfrm>
            <a:off x="3963802" y="2243337"/>
            <a:ext cx="25072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Username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C639393-6C7F-717C-A168-9276004393BB}"/>
              </a:ext>
            </a:extLst>
          </p:cNvPr>
          <p:cNvGraphicFramePr>
            <a:graphicFrameLocks noGrp="1"/>
          </p:cNvGraphicFramePr>
          <p:nvPr/>
        </p:nvGraphicFramePr>
        <p:xfrm>
          <a:off x="2220686" y="11479190"/>
          <a:ext cx="5486401" cy="6693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1">
                  <a:extLst>
                    <a:ext uri="{9D8B030D-6E8A-4147-A177-3AD203B41FA5}">
                      <a16:colId xmlns:a16="http://schemas.microsoft.com/office/drawing/2014/main" val="4009563265"/>
                    </a:ext>
                  </a:extLst>
                </a:gridCol>
              </a:tblGrid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Settings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39846041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Profile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41410099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78549564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Wallet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52325364"/>
                  </a:ext>
                </a:extLst>
              </a:tr>
              <a:tr h="885107">
                <a:tc>
                  <a:txBody>
                    <a:bodyPr/>
                    <a:lstStyle/>
                    <a:p>
                      <a:r>
                        <a:rPr lang="en-US" dirty="0"/>
                        <a:t>Notifications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3240448"/>
                  </a:ext>
                </a:extLst>
              </a:tr>
              <a:tr h="1686714">
                <a:tc>
                  <a:txBody>
                    <a:bodyPr/>
                    <a:lstStyle/>
                    <a:p>
                      <a:r>
                        <a:rPr lang="en-US" dirty="0"/>
                        <a:t>Payment settings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99444403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72D307-59CA-84C7-5DA6-338803910A4A}"/>
              </a:ext>
            </a:extLst>
          </p:cNvPr>
          <p:cNvCxnSpPr/>
          <p:nvPr/>
        </p:nvCxnSpPr>
        <p:spPr>
          <a:xfrm>
            <a:off x="24629806" y="1403670"/>
            <a:ext cx="0" cy="18974387"/>
          </a:xfrm>
          <a:prstGeom prst="line">
            <a:avLst/>
          </a:prstGeom>
          <a:ln w="635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24C69F-7324-153E-C5F7-24D45AB5FC95}"/>
              </a:ext>
            </a:extLst>
          </p:cNvPr>
          <p:cNvCxnSpPr/>
          <p:nvPr/>
        </p:nvCxnSpPr>
        <p:spPr>
          <a:xfrm>
            <a:off x="7663543" y="1436914"/>
            <a:ext cx="0" cy="18941143"/>
          </a:xfrm>
          <a:prstGeom prst="line">
            <a:avLst/>
          </a:prstGeom>
          <a:ln w="635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7B5B5EC-0340-AC3A-301E-2BD3D2E1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3349" y="11479189"/>
            <a:ext cx="5730452" cy="859772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B73AF0-0520-AF37-D710-A59E1A186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9027" y="1823653"/>
            <a:ext cx="5526025" cy="2667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41FD0-46CA-6BD8-212A-5CE19D268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629" y="5388429"/>
            <a:ext cx="16835630" cy="1498962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4B620C-13F4-A2B7-EB10-7900B9A19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63659"/>
              </p:ext>
            </p:extLst>
          </p:nvPr>
        </p:nvGraphicFramePr>
        <p:xfrm>
          <a:off x="7772401" y="3657598"/>
          <a:ext cx="16835631" cy="13182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877">
                  <a:extLst>
                    <a:ext uri="{9D8B030D-6E8A-4147-A177-3AD203B41FA5}">
                      <a16:colId xmlns:a16="http://schemas.microsoft.com/office/drawing/2014/main" val="1753248651"/>
                    </a:ext>
                  </a:extLst>
                </a:gridCol>
                <a:gridCol w="5611877">
                  <a:extLst>
                    <a:ext uri="{9D8B030D-6E8A-4147-A177-3AD203B41FA5}">
                      <a16:colId xmlns:a16="http://schemas.microsoft.com/office/drawing/2014/main" val="1060137577"/>
                    </a:ext>
                  </a:extLst>
                </a:gridCol>
                <a:gridCol w="5611877">
                  <a:extLst>
                    <a:ext uri="{9D8B030D-6E8A-4147-A177-3AD203B41FA5}">
                      <a16:colId xmlns:a16="http://schemas.microsoft.com/office/drawing/2014/main" val="4052599815"/>
                    </a:ext>
                  </a:extLst>
                </a:gridCol>
              </a:tblGrid>
              <a:tr h="1318246">
                <a:tc>
                  <a:txBody>
                    <a:bodyPr/>
                    <a:lstStyle/>
                    <a:p>
                      <a:r>
                        <a:rPr lang="en-US" dirty="0"/>
                        <a:t>Appointments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 Plans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01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59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108</Words>
  <Application>Microsoft Office PowerPoint</Application>
  <PresentationFormat>Custom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Turner Miles Peeples</dc:creator>
  <cp:lastModifiedBy>Turner Miles Peeples</cp:lastModifiedBy>
  <cp:revision>2</cp:revision>
  <dcterms:created xsi:type="dcterms:W3CDTF">2025-03-30T22:17:26Z</dcterms:created>
  <dcterms:modified xsi:type="dcterms:W3CDTF">2025-04-12T17:06:36Z</dcterms:modified>
</cp:coreProperties>
</file>