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6E0F-0FA1-4EB3-B731-55C1FED61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65296-E929-47D1-9894-DF187237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A774-B4B0-41FD-84B8-43B7CCD5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E223-72DB-4B82-88E3-18F7346A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4DAB-B37F-44B9-B02F-8F191040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9A6F-0417-41D4-87F5-358BA185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0541-6692-4080-B37C-0A380857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046D-78FB-4D7C-B802-3F6985E2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5DA4-9AC9-486B-B872-52601929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310F1-7EFC-4CEB-9B98-6F1251E9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12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4CB4D-7273-41A3-8496-B643A0157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2C7B-A6C4-409F-A75A-0451F5468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42BA-AC60-40C0-8E12-EEBB2191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14-792A-422F-8FF5-50B9BF36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40A55-66F7-4D18-B3A5-B293ECB6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0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4109-B26A-455A-9B8B-875A84F3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F449-5AD1-44C6-90BE-0A965069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9CCB-5D70-487B-BDA5-10D6C3D4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72EE-1F14-4B78-ACEF-7EA7E100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CF4C-CFC3-4B3F-B0A9-AABBE3AA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073B-2D66-4B4A-A1C1-AAFC89E4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E6A64-A626-417B-8BDD-FDAB09D0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8D29-45F6-47C6-8F5A-EAE236B2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360B-7DAB-47C8-A3BA-438EE65C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EBC6-A204-4044-9590-00666ACE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C644-ACED-431B-9044-9B03B62D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E7FC-8B0B-457A-A1DE-C8864C79F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A510-4802-4108-8618-E1367FD4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48BB-DB31-4B41-87DB-64805D23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5B86-5BD8-4F02-A61C-6537CDBF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798D6-EAD8-446C-BDAF-3B54D3AE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A61-21DD-4D7F-84B9-5E771C0C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62160-C5AF-4E36-A026-2CBACA3D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8E129-29BC-446E-8832-E2E61B3C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E540A-D8A8-4720-A49E-5AB110C0A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987EE-95B3-4A81-AD91-BEDE19E8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CE304-9A75-4351-871C-E3DC7A27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17E7-F8C8-45BB-BBB5-FFBAE6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B70AB-B9D7-40FA-B0E1-35321E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8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AD4F-F298-4730-9A4C-D167060B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4C988-2ECC-4E04-B0BF-95418784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7E14B-B932-4CF5-A06B-DB4FE507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64C42-DB05-40A4-9525-12613C72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7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F28AA-AD7C-4CC8-AC70-11E7ECDB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6DA50-7562-4B7C-902D-2EB8C5A0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E93B-E22F-4DA0-ABDE-BB9B3191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6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B2F-8CAE-4C2C-B660-1CDC0347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F38A-CA81-4F52-84AE-9F1657B1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69E7-3C2A-4961-A038-7858D8FE4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988C7-CA4B-47D2-9066-8DC1AF4A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282D-F055-469E-92AB-84EFF9F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5DEB1-E794-4A5E-8A06-60428419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D106-C6CC-4107-8485-9650609B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4F770-DF28-4E68-9CCA-A998CD94F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50365-3C81-4F96-BEA5-A0FF01A6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4731B-A2B7-44D0-90B6-977EF436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6A4C-C1E1-4F1E-9249-B84D2192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E72A-05C8-45AA-8DCF-5618C786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1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8A94D-8F8F-4AB8-A2D0-EE5177E8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E050-B26D-4E9B-9809-6546C50D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0FC0-6119-4DDD-8160-F5C698DD9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F1544-5A4F-43CE-B221-1D10BAD5071F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AA9D-2543-4EF9-AB45-11AA1AA5D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D10C-2D2B-41AA-BFE5-4FA1B9B4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2496-D48A-4587-B8EE-C691817E7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2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90D9A-946C-44DE-94DA-2DECFD616D9D}"/>
              </a:ext>
            </a:extLst>
          </p:cNvPr>
          <p:cNvSpPr/>
          <p:nvPr/>
        </p:nvSpPr>
        <p:spPr>
          <a:xfrm>
            <a:off x="4738607" y="325465"/>
            <a:ext cx="1483962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Decision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CC00C-73BC-4EF6-8322-F9E339E4E503}"/>
              </a:ext>
            </a:extLst>
          </p:cNvPr>
          <p:cNvSpPr/>
          <p:nvPr/>
        </p:nvSpPr>
        <p:spPr>
          <a:xfrm>
            <a:off x="1748719" y="1547250"/>
            <a:ext cx="1483962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Take No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629FE-3477-4594-AB09-910C43D4C40F}"/>
              </a:ext>
            </a:extLst>
          </p:cNvPr>
          <p:cNvSpPr/>
          <p:nvPr/>
        </p:nvSpPr>
        <p:spPr>
          <a:xfrm>
            <a:off x="7461143" y="1547249"/>
            <a:ext cx="1483962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Take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76A77-E556-45F3-9CA2-8EAAE9F6C247}"/>
              </a:ext>
            </a:extLst>
          </p:cNvPr>
          <p:cNvSpPr/>
          <p:nvPr/>
        </p:nvSpPr>
        <p:spPr>
          <a:xfrm>
            <a:off x="291144" y="3837764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£0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E7C1A-BCD3-4681-9D04-413C8202FBFF}"/>
              </a:ext>
            </a:extLst>
          </p:cNvPr>
          <p:cNvSpPr/>
          <p:nvPr/>
        </p:nvSpPr>
        <p:spPr>
          <a:xfrm>
            <a:off x="5481230" y="2684433"/>
            <a:ext cx="1483962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Awareness Campaign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5F722-345E-477F-9ECE-E4637AF81286}"/>
              </a:ext>
            </a:extLst>
          </p:cNvPr>
          <p:cNvSpPr/>
          <p:nvPr/>
        </p:nvSpPr>
        <p:spPr>
          <a:xfrm>
            <a:off x="8945105" y="2684433"/>
            <a:ext cx="1483962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Engine Retrofit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E32084-571F-4C24-B4E1-DC54BF1E4EF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6809246" y="1290554"/>
            <a:ext cx="807845" cy="1979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CDE50D3-FAC2-43C4-AFB8-27DB104622E8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16200000" flipH="1">
            <a:off x="8541183" y="1538529"/>
            <a:ext cx="807845" cy="1483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404ADF-FA44-4C12-B84D-507E7BA5BB0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39421" y="-393917"/>
            <a:ext cx="892446" cy="2989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7F23032-51EC-4AE4-94C5-BBF83EED781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395634" y="-260242"/>
            <a:ext cx="892445" cy="2722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29C2B6-A2B0-4593-B260-78596055BBDA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5424160" y="3038713"/>
            <a:ext cx="823992" cy="774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B6C229C-63B9-4351-8724-2C94D1FE19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2204" y="3061241"/>
            <a:ext cx="823995" cy="741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1E678A0-388F-4D9F-BD4F-E21EE20D7B77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8651733" y="2802401"/>
            <a:ext cx="823983" cy="1246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1CEB6DC-9A2D-4EA0-8C09-A714FE2A289E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 rot="16200000" flipH="1">
            <a:off x="9385756" y="3315102"/>
            <a:ext cx="831106" cy="228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65F0A2-8AB4-4DE2-81B8-1433696856F1}"/>
              </a:ext>
            </a:extLst>
          </p:cNvPr>
          <p:cNvSpPr/>
          <p:nvPr/>
        </p:nvSpPr>
        <p:spPr>
          <a:xfrm>
            <a:off x="1989420" y="3837756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-£10m/year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24AB8F-797D-4211-B800-B1B11429F42C}"/>
              </a:ext>
            </a:extLst>
          </p:cNvPr>
          <p:cNvSpPr/>
          <p:nvPr/>
        </p:nvSpPr>
        <p:spPr>
          <a:xfrm>
            <a:off x="3557197" y="3837764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-£10m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BBA14D-C334-4C35-B3D1-3FB8EA3E74E4}"/>
              </a:ext>
            </a:extLst>
          </p:cNvPr>
          <p:cNvSpPr/>
          <p:nvPr/>
        </p:nvSpPr>
        <p:spPr>
          <a:xfrm>
            <a:off x="4947822" y="3837764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-£10m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332F49-EBA5-4430-96AF-D9D02C8BB38C}"/>
              </a:ext>
            </a:extLst>
          </p:cNvPr>
          <p:cNvSpPr/>
          <p:nvPr/>
        </p:nvSpPr>
        <p:spPr>
          <a:xfrm>
            <a:off x="10930345" y="3844229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-£32m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635CC0-FD69-44A8-AA98-105369318682}"/>
              </a:ext>
            </a:extLst>
          </p:cNvPr>
          <p:cNvSpPr/>
          <p:nvPr/>
        </p:nvSpPr>
        <p:spPr>
          <a:xfrm>
            <a:off x="9414253" y="3844878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-£32m &amp; </a:t>
            </a:r>
          </a:p>
          <a:p>
            <a:pPr algn="ctr"/>
            <a:r>
              <a:rPr lang="en-GB" sz="1200" dirty="0"/>
              <a:t>-£10m/year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89FFA0-257C-4099-9D42-C5F8C2A6B9A7}"/>
              </a:ext>
            </a:extLst>
          </p:cNvPr>
          <p:cNvSpPr/>
          <p:nvPr/>
        </p:nvSpPr>
        <p:spPr>
          <a:xfrm>
            <a:off x="7939083" y="3837755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-£32m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748703-0249-4B3E-8841-A916623B1346}"/>
              </a:ext>
            </a:extLst>
          </p:cNvPr>
          <p:cNvSpPr/>
          <p:nvPr/>
        </p:nvSpPr>
        <p:spPr>
          <a:xfrm>
            <a:off x="6463913" y="3837763"/>
            <a:ext cx="1002557" cy="32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-£10m &amp; </a:t>
            </a:r>
          </a:p>
          <a:p>
            <a:pPr algn="ctr"/>
            <a:r>
              <a:rPr lang="en-GB" sz="1200" dirty="0"/>
              <a:t>-£10m/year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1E0F0AF-B82C-407A-BDE5-488A57AA9BD9}"/>
              </a:ext>
            </a:extLst>
          </p:cNvPr>
          <p:cNvCxnSpPr>
            <a:stCxn id="15" idx="3"/>
            <a:endCxn id="46" idx="0"/>
          </p:cNvCxnSpPr>
          <p:nvPr/>
        </p:nvCxnSpPr>
        <p:spPr>
          <a:xfrm>
            <a:off x="10429067" y="2849103"/>
            <a:ext cx="1002557" cy="995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F397F42-AC46-4669-91B9-CAEAE0E57404}"/>
              </a:ext>
            </a:extLst>
          </p:cNvPr>
          <p:cNvCxnSpPr>
            <a:stCxn id="14" idx="1"/>
            <a:endCxn id="44" idx="0"/>
          </p:cNvCxnSpPr>
          <p:nvPr/>
        </p:nvCxnSpPr>
        <p:spPr>
          <a:xfrm rot="10800000" flipV="1">
            <a:off x="4058476" y="2849102"/>
            <a:ext cx="1422754" cy="988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B3C44E-16AD-4075-BD03-5932F966DE96}"/>
              </a:ext>
            </a:extLst>
          </p:cNvPr>
          <p:cNvCxnSpPr>
            <a:stCxn id="5" idx="2"/>
            <a:endCxn id="41" idx="0"/>
          </p:cNvCxnSpPr>
          <p:nvPr/>
        </p:nvCxnSpPr>
        <p:spPr>
          <a:xfrm flipH="1">
            <a:off x="2490699" y="1876589"/>
            <a:ext cx="1" cy="196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C8EA396-271A-4BCF-91C7-E75A11C47EA0}"/>
              </a:ext>
            </a:extLst>
          </p:cNvPr>
          <p:cNvCxnSpPr>
            <a:stCxn id="5" idx="1"/>
            <a:endCxn id="8" idx="0"/>
          </p:cNvCxnSpPr>
          <p:nvPr/>
        </p:nvCxnSpPr>
        <p:spPr>
          <a:xfrm rot="10800000" flipV="1">
            <a:off x="792423" y="1711920"/>
            <a:ext cx="956296" cy="2125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483811-EDB4-4C6C-B285-978FEFDB9D95}"/>
              </a:ext>
            </a:extLst>
          </p:cNvPr>
          <p:cNvCxnSpPr>
            <a:cxnSpLocks/>
          </p:cNvCxnSpPr>
          <p:nvPr/>
        </p:nvCxnSpPr>
        <p:spPr>
          <a:xfrm>
            <a:off x="3289515" y="2316997"/>
            <a:ext cx="0" cy="304541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27155A-887F-48B1-B28C-8CCB388F9490}"/>
              </a:ext>
            </a:extLst>
          </p:cNvPr>
          <p:cNvCxnSpPr>
            <a:cxnSpLocks/>
          </p:cNvCxnSpPr>
          <p:nvPr/>
        </p:nvCxnSpPr>
        <p:spPr>
          <a:xfrm>
            <a:off x="7703948" y="2684433"/>
            <a:ext cx="0" cy="26779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8AE476D-8208-45B9-8EA7-9F1AAEADFF91}"/>
              </a:ext>
            </a:extLst>
          </p:cNvPr>
          <p:cNvSpPr txBox="1"/>
          <p:nvPr/>
        </p:nvSpPr>
        <p:spPr>
          <a:xfrm>
            <a:off x="753267" y="1347194"/>
            <a:ext cx="79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does not pass</a:t>
            </a:r>
          </a:p>
          <a:p>
            <a:r>
              <a:rPr lang="en-GB" sz="1000" dirty="0"/>
              <a:t>(30%)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4EDB69-080B-4046-A7B6-C458D5579BF0}"/>
              </a:ext>
            </a:extLst>
          </p:cNvPr>
          <p:cNvSpPr txBox="1"/>
          <p:nvPr/>
        </p:nvSpPr>
        <p:spPr>
          <a:xfrm>
            <a:off x="10741614" y="2497843"/>
            <a:ext cx="79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does not pass</a:t>
            </a:r>
          </a:p>
          <a:p>
            <a:r>
              <a:rPr lang="en-GB" sz="1000" dirty="0"/>
              <a:t>(30%)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B06494-49EB-4B29-AABC-9528BB899329}"/>
              </a:ext>
            </a:extLst>
          </p:cNvPr>
          <p:cNvSpPr txBox="1"/>
          <p:nvPr/>
        </p:nvSpPr>
        <p:spPr>
          <a:xfrm>
            <a:off x="4096672" y="2496936"/>
            <a:ext cx="790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does not pass</a:t>
            </a:r>
          </a:p>
          <a:p>
            <a:r>
              <a:rPr lang="en-GB" sz="1000" dirty="0"/>
              <a:t>(30%)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56344E-5DC8-421F-9AAD-540F7566C70D}"/>
              </a:ext>
            </a:extLst>
          </p:cNvPr>
          <p:cNvSpPr txBox="1"/>
          <p:nvPr/>
        </p:nvSpPr>
        <p:spPr>
          <a:xfrm>
            <a:off x="2180737" y="1876587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passes</a:t>
            </a:r>
          </a:p>
          <a:p>
            <a:r>
              <a:rPr lang="en-GB" sz="1000" dirty="0"/>
              <a:t>        (70%)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B39F19-E1DA-4EBE-A5C3-486299BB4FB0}"/>
              </a:ext>
            </a:extLst>
          </p:cNvPr>
          <p:cNvSpPr txBox="1"/>
          <p:nvPr/>
        </p:nvSpPr>
        <p:spPr>
          <a:xfrm>
            <a:off x="5913586" y="2992085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passes</a:t>
            </a:r>
          </a:p>
          <a:p>
            <a:r>
              <a:rPr lang="en-GB" sz="1000" dirty="0"/>
              <a:t>        (70%)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6A6B6F-1943-43D9-BCA3-C5D45593A395}"/>
              </a:ext>
            </a:extLst>
          </p:cNvPr>
          <p:cNvSpPr txBox="1"/>
          <p:nvPr/>
        </p:nvSpPr>
        <p:spPr>
          <a:xfrm>
            <a:off x="9377831" y="2966250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Law passes</a:t>
            </a:r>
          </a:p>
          <a:p>
            <a:r>
              <a:rPr lang="en-GB" sz="1000" dirty="0"/>
              <a:t>        (70%)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3851D6-F51B-401A-A2C8-1D3140ED38DB}"/>
              </a:ext>
            </a:extLst>
          </p:cNvPr>
          <p:cNvSpPr txBox="1"/>
          <p:nvPr/>
        </p:nvSpPr>
        <p:spPr>
          <a:xfrm>
            <a:off x="4925391" y="3392195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Success</a:t>
            </a:r>
          </a:p>
          <a:p>
            <a:r>
              <a:rPr lang="en-GB" sz="1000" dirty="0"/>
              <a:t>(21%)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BD2199-C7F7-401C-BACD-ABCBFF813572}"/>
              </a:ext>
            </a:extLst>
          </p:cNvPr>
          <p:cNvSpPr txBox="1"/>
          <p:nvPr/>
        </p:nvSpPr>
        <p:spPr>
          <a:xfrm>
            <a:off x="7911300" y="3366360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Success</a:t>
            </a:r>
          </a:p>
          <a:p>
            <a:r>
              <a:rPr lang="en-GB" sz="1000" dirty="0"/>
              <a:t>(42%)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FD288C-2218-43FB-B11E-464EA53A8DA5}"/>
              </a:ext>
            </a:extLst>
          </p:cNvPr>
          <p:cNvSpPr txBox="1"/>
          <p:nvPr/>
        </p:nvSpPr>
        <p:spPr>
          <a:xfrm>
            <a:off x="6655567" y="3366360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Failure</a:t>
            </a:r>
          </a:p>
          <a:p>
            <a:pPr algn="r"/>
            <a:r>
              <a:rPr lang="en-GB" sz="1000" dirty="0"/>
              <a:t>(49%)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367CD9-F78E-42E4-8F33-69A170A88B32}"/>
              </a:ext>
            </a:extLst>
          </p:cNvPr>
          <p:cNvSpPr txBox="1"/>
          <p:nvPr/>
        </p:nvSpPr>
        <p:spPr>
          <a:xfrm>
            <a:off x="9619897" y="3360185"/>
            <a:ext cx="79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Failure</a:t>
            </a:r>
          </a:p>
          <a:p>
            <a:pPr algn="r"/>
            <a:r>
              <a:rPr lang="en-GB" sz="1000" dirty="0"/>
              <a:t>(28%)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ED5714-29E8-498F-A492-DC16AC3FA9EF}"/>
              </a:ext>
            </a:extLst>
          </p:cNvPr>
          <p:cNvSpPr txBox="1"/>
          <p:nvPr/>
        </p:nvSpPr>
        <p:spPr>
          <a:xfrm>
            <a:off x="304366" y="4293164"/>
            <a:ext cx="2666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No action</a:t>
            </a:r>
          </a:p>
          <a:p>
            <a:endParaRPr lang="en-GB" sz="1000" dirty="0"/>
          </a:p>
          <a:p>
            <a:r>
              <a:rPr lang="en-GB" sz="1000" dirty="0"/>
              <a:t>Taking no action will lead to a 70% chance of London incurring yearly fines of £10m.</a:t>
            </a:r>
          </a:p>
          <a:p>
            <a:endParaRPr lang="en-GB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C80D79-A65E-4840-8B32-8F7B2944AF1F}"/>
              </a:ext>
            </a:extLst>
          </p:cNvPr>
          <p:cNvSpPr txBox="1"/>
          <p:nvPr/>
        </p:nvSpPr>
        <p:spPr>
          <a:xfrm>
            <a:off x="3633433" y="4268799"/>
            <a:ext cx="3571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Awareness campaign</a:t>
            </a:r>
          </a:p>
          <a:p>
            <a:endParaRPr lang="en-GB" sz="1000" dirty="0"/>
          </a:p>
          <a:p>
            <a:r>
              <a:rPr lang="en-GB" sz="1000" dirty="0"/>
              <a:t>This campaign will cost £10m independent of outcome. </a:t>
            </a:r>
          </a:p>
          <a:p>
            <a:r>
              <a:rPr lang="en-GB" sz="1000" dirty="0"/>
              <a:t>There is a 30% chance of the law not coming into effect, and 21% chance of the campaign succeeding both of which will only cost the campaign amount. There is a 49% chance of failure with the law in place which will incur the initial £10m cost and yearly fines.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0FC95F-1116-49C9-9772-C27B81935E2C}"/>
              </a:ext>
            </a:extLst>
          </p:cNvPr>
          <p:cNvSpPr txBox="1"/>
          <p:nvPr/>
        </p:nvSpPr>
        <p:spPr>
          <a:xfrm>
            <a:off x="8028800" y="4308399"/>
            <a:ext cx="3571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Engine Retrofit</a:t>
            </a:r>
          </a:p>
          <a:p>
            <a:endParaRPr lang="en-GB" sz="1000" dirty="0"/>
          </a:p>
          <a:p>
            <a:r>
              <a:rPr lang="en-GB" sz="1000" dirty="0"/>
              <a:t>Retrofitting taxis will cost £32m independent of outcome. </a:t>
            </a:r>
          </a:p>
          <a:p>
            <a:r>
              <a:rPr lang="en-GB" sz="1000" dirty="0"/>
              <a:t>There is a 30% chance of the law not coming into effect, and 42% chance of reducing emissions both of which will only cost £32m. There is a 28% chance of failure with the law in place which will incur the initial £32m cost and yearly fines.</a:t>
            </a:r>
          </a:p>
        </p:txBody>
      </p:sp>
    </p:spTree>
    <p:extLst>
      <p:ext uri="{BB962C8B-B14F-4D97-AF65-F5344CB8AC3E}">
        <p14:creationId xmlns:p14="http://schemas.microsoft.com/office/powerpoint/2010/main" val="23127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Plunkett</dc:creator>
  <cp:lastModifiedBy>Russell Plunkett</cp:lastModifiedBy>
  <cp:revision>7</cp:revision>
  <dcterms:created xsi:type="dcterms:W3CDTF">2020-04-15T07:07:44Z</dcterms:created>
  <dcterms:modified xsi:type="dcterms:W3CDTF">2020-04-15T08:36:31Z</dcterms:modified>
</cp:coreProperties>
</file>