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74" r:id="rId3"/>
    <p:sldId id="275" r:id="rId4"/>
    <p:sldId id="259" r:id="rId5"/>
    <p:sldId id="270" r:id="rId6"/>
    <p:sldId id="272" r:id="rId7"/>
    <p:sldId id="277" r:id="rId8"/>
    <p:sldId id="278" r:id="rId9"/>
    <p:sldId id="279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26" autoAdjust="0"/>
  </p:normalViewPr>
  <p:slideViewPr>
    <p:cSldViewPr snapToGrid="0">
      <p:cViewPr varScale="1">
        <p:scale>
          <a:sx n="114" d="100"/>
          <a:sy n="114" d="100"/>
        </p:scale>
        <p:origin x="15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7205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0424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0788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4314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2184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0514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3656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Сборки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Пространства имен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550160"/>
            <a:ext cx="81813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Пространство имен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 своего рода контейнер в который заключены все определяемые классы и структуры.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Пространство имен определяется с помощью ключевого слова namespace, после которого идет название.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Чтобы задействовать классы из других пространств имен, эти пространства надо подключить с помощью директивы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using.</a:t>
            </a:r>
            <a:endParaRPr lang="en-US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6291911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Псевдонимы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550160"/>
            <a:ext cx="8181300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C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помощью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псевдонимов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можно также подключить и класс. Для этого необходимо использовать вместе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using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псевдонимы следующим образом: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77406E-80AE-47FB-8342-EACC93609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86" y="3907145"/>
            <a:ext cx="7829550" cy="209550"/>
          </a:xfrm>
          <a:prstGeom prst="rect">
            <a:avLst/>
          </a:prstGeom>
        </p:spPr>
      </p:pic>
      <p:sp>
        <p:nvSpPr>
          <p:cNvPr id="9" name="Shape 163">
            <a:extLst>
              <a:ext uri="{FF2B5EF4-FFF2-40B4-BE49-F238E27FC236}">
                <a16:creationId xmlns:a16="http://schemas.microsoft.com/office/drawing/2014/main" id="{C3D5FA71-EDFB-4786-9D46-48CBD06F8A6C}"/>
              </a:ext>
            </a:extLst>
          </p:cNvPr>
          <p:cNvSpPr txBox="1"/>
          <p:nvPr/>
        </p:nvSpPr>
        <p:spPr>
          <a:xfrm>
            <a:off x="443176" y="4344026"/>
            <a:ext cx="8181300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Также возможно подключить функционал статического класса с помощью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using static:</a:t>
            </a:r>
            <a:endParaRPr lang="ru-RU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3E55D4-4CD8-454D-BC16-D5FC2A9CDA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524" y="5433050"/>
            <a:ext cx="68961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4052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Что такое сборка?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550160"/>
            <a:ext cx="81813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Сборка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является базовой структурной единицей в .NET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т.е. минимальным набором кода, который может быть запущен средой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Сборка представляет собой коллекцию типов и ресурсов, собранных для совместной работы и образующих логическую функциональную единицу.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Сборки создаются в виде исполняемого файла (EXE) или файла библиотеки динамической компоновки (DLL) и являются стандартными блоками приложений .NET.  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22992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Процесс сборки в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Компиляция инструкций IL и метаданных">
            <a:extLst>
              <a:ext uri="{FF2B5EF4-FFF2-40B4-BE49-F238E27FC236}">
                <a16:creationId xmlns:a16="http://schemas.microsoft.com/office/drawing/2014/main" id="{AF5B6CA8-13E4-4544-8D3E-EB476EB7D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132" y="2322632"/>
            <a:ext cx="6430936" cy="424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97247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848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Директивы препроцессора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53700" y="2261992"/>
            <a:ext cx="8181300" cy="429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C# определен ряд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директив препроцессора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оказывающих влияние на интерпретацию исходного кода программы компилятором. 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Термин директива препроцессора появился в связи с тем, что подобные инструкции по традиции обрабатывались на отдельной стадии компиляции, называемой препроцессором.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Все директивы препроцессора начинаются со знака #. Кроме того, каждая директива препроцессора должна быть выделена в отдельную строку кода.</a:t>
            </a:r>
          </a:p>
        </p:txBody>
      </p:sp>
    </p:spTree>
    <p:extLst>
      <p:ext uri="{BB962C8B-B14F-4D97-AF65-F5344CB8AC3E}">
        <p14:creationId xmlns:p14="http://schemas.microsoft.com/office/powerpoint/2010/main" val="415180526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72720" y="1370975"/>
            <a:ext cx="8717280" cy="848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Основные директивы препроцессора: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420515"/>
            <a:ext cx="8181300" cy="429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ctr" anchorCtr="0">
            <a:noAutofit/>
          </a:bodyPr>
          <a:lstStyle/>
          <a:p>
            <a:pPr lvl="0">
              <a:lnSpc>
                <a:spcPct val="200000"/>
              </a:lnSpc>
              <a:spcAft>
                <a:spcPts val="300"/>
              </a:spcAft>
              <a:buSzPts val="2000"/>
            </a:pPr>
            <a:r>
              <a:rPr lang="en-US" sz="18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#if</a:t>
            </a:r>
          </a:p>
          <a:p>
            <a:pPr lvl="0">
              <a:lnSpc>
                <a:spcPct val="200000"/>
              </a:lnSpc>
              <a:spcAft>
                <a:spcPts val="300"/>
              </a:spcAft>
              <a:buSzPts val="2000"/>
            </a:pPr>
            <a:r>
              <a:rPr lang="en-US" sz="18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#else</a:t>
            </a:r>
          </a:p>
          <a:p>
            <a:pPr lvl="0">
              <a:lnSpc>
                <a:spcPct val="200000"/>
              </a:lnSpc>
              <a:spcAft>
                <a:spcPts val="300"/>
              </a:spcAft>
              <a:buSzPts val="2000"/>
            </a:pPr>
            <a:r>
              <a:rPr lang="en-US" sz="18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</a:t>
            </a:r>
            <a:r>
              <a:rPr lang="en-US" sz="18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elif</a:t>
            </a:r>
            <a:endParaRPr lang="en-US" sz="18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200000"/>
              </a:lnSpc>
              <a:spcAft>
                <a:spcPts val="300"/>
              </a:spcAft>
              <a:buSzPts val="2000"/>
            </a:pPr>
            <a:r>
              <a:rPr lang="en-US" sz="18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#endif</a:t>
            </a:r>
          </a:p>
          <a:p>
            <a:pPr lvl="0">
              <a:lnSpc>
                <a:spcPct val="200000"/>
              </a:lnSpc>
              <a:spcAft>
                <a:spcPts val="300"/>
              </a:spcAft>
              <a:buSzPts val="2000"/>
            </a:pPr>
            <a:r>
              <a:rPr lang="en-US" sz="18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#define</a:t>
            </a:r>
          </a:p>
          <a:p>
            <a:pPr lvl="0">
              <a:lnSpc>
                <a:spcPct val="200000"/>
              </a:lnSpc>
              <a:spcAft>
                <a:spcPts val="300"/>
              </a:spcAft>
              <a:buSzPts val="2000"/>
            </a:pPr>
            <a:r>
              <a:rPr lang="en-US" sz="18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</a:t>
            </a:r>
            <a:r>
              <a:rPr lang="en-US" sz="18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undef</a:t>
            </a:r>
            <a:endParaRPr lang="en-US" sz="18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200000"/>
              </a:lnSpc>
              <a:spcAft>
                <a:spcPts val="300"/>
              </a:spcAft>
              <a:buSzPts val="2000"/>
            </a:pPr>
            <a:r>
              <a:rPr lang="en-US" sz="18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#warning</a:t>
            </a:r>
          </a:p>
          <a:p>
            <a:pPr lvl="0">
              <a:lnSpc>
                <a:spcPct val="200000"/>
              </a:lnSpc>
              <a:spcAft>
                <a:spcPts val="300"/>
              </a:spcAft>
              <a:buSzPts val="2000"/>
            </a:pPr>
            <a:r>
              <a:rPr lang="en-US" sz="18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#error</a:t>
            </a:r>
          </a:p>
          <a:p>
            <a:pPr lvl="0">
              <a:lnSpc>
                <a:spcPct val="200000"/>
              </a:lnSpc>
              <a:spcAft>
                <a:spcPts val="300"/>
              </a:spcAft>
              <a:buSzPts val="2000"/>
            </a:pPr>
            <a:r>
              <a:rPr lang="en-US" sz="18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#line</a:t>
            </a:r>
          </a:p>
          <a:p>
            <a:pPr lvl="0">
              <a:lnSpc>
                <a:spcPct val="200000"/>
              </a:lnSpc>
              <a:spcAft>
                <a:spcPts val="300"/>
              </a:spcAft>
              <a:buSzPts val="2000"/>
            </a:pPr>
            <a:r>
              <a:rPr lang="en-US" sz="18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#region</a:t>
            </a:r>
          </a:p>
          <a:p>
            <a:pPr lvl="0">
              <a:lnSpc>
                <a:spcPct val="200000"/>
              </a:lnSpc>
              <a:spcAft>
                <a:spcPts val="300"/>
              </a:spcAft>
              <a:buSzPts val="2000"/>
            </a:pPr>
            <a:r>
              <a:rPr lang="en-US" sz="18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</a:t>
            </a:r>
            <a:r>
              <a:rPr lang="en-US" sz="18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endregion</a:t>
            </a:r>
            <a:endParaRPr lang="en-US" sz="18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200000"/>
              </a:lnSpc>
              <a:spcAft>
                <a:spcPts val="300"/>
              </a:spcAft>
              <a:buSzPts val="2000"/>
            </a:pPr>
            <a:r>
              <a:rPr lang="en-US" sz="18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#pragma</a:t>
            </a:r>
          </a:p>
          <a:p>
            <a:pPr lvl="0">
              <a:lnSpc>
                <a:spcPct val="200000"/>
              </a:lnSpc>
              <a:spcAft>
                <a:spcPts val="300"/>
              </a:spcAft>
              <a:buSzPts val="2000"/>
            </a:pPr>
            <a:r>
              <a:rPr lang="en-US" sz="18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#pragma warning</a:t>
            </a:r>
          </a:p>
          <a:p>
            <a:pPr lvl="0">
              <a:lnSpc>
                <a:spcPct val="200000"/>
              </a:lnSpc>
              <a:spcAft>
                <a:spcPts val="300"/>
              </a:spcAft>
              <a:buSzPts val="2000"/>
            </a:pPr>
            <a:r>
              <a:rPr lang="en-US" sz="18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#pragma checksum</a:t>
            </a:r>
            <a:endParaRPr lang="ru-RU" sz="18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1280819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43162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Рефлексия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57200" y="2464038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Рефлексия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представляет собой процесс выявления типов во время выполнения приложения. 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buSzPts val="2000"/>
              <a:buFont typeface="Noto Sans Symbols"/>
              <a:buChar char="▪"/>
            </a:pPr>
            <a:endParaRPr lang="en-US" sz="2000" b="0" i="0" u="none" strike="noStrike" cap="none" dirty="0">
              <a:latin typeface="Roboto"/>
              <a:ea typeface="Roboto"/>
              <a:cs typeface="Calibri"/>
              <a:sym typeface="Roboto"/>
            </a:endParaRPr>
          </a:p>
          <a:p>
            <a:pPr lvl="0" indent="-12700">
              <a:buSzPts val="2000"/>
              <a:buFont typeface="Noto Sans Symbols"/>
              <a:buChar char="▪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sym typeface="Calibri"/>
              </a:rPr>
              <a:t>Основной функционал рефлексии сосредоточен в пространстве имен </a:t>
            </a:r>
            <a:r>
              <a:rPr lang="ru-RU" sz="2000" b="1" dirty="0">
                <a:latin typeface="Roboto"/>
                <a:ea typeface="Roboto"/>
                <a:sym typeface="Calibri"/>
              </a:rPr>
              <a:t>System.Reflection</a:t>
            </a:r>
            <a:r>
              <a:rPr lang="ru-RU" sz="2000" dirty="0">
                <a:latin typeface="Roboto"/>
                <a:ea typeface="Roboto"/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487700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53700" y="1167462"/>
            <a:ext cx="8333100" cy="82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Основные классы </a:t>
            </a:r>
            <a:r>
              <a:rPr lang="en-US" sz="36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System.Reflection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53700" y="2174240"/>
            <a:ext cx="8181300" cy="4153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dirty="0">
                <a:latin typeface="Roboto"/>
                <a:ea typeface="Roboto"/>
                <a:sym typeface="Calibri"/>
              </a:rPr>
              <a:t> </a:t>
            </a:r>
            <a:r>
              <a:rPr lang="ru-RU" sz="2000" b="1" dirty="0">
                <a:latin typeface="Roboto"/>
                <a:ea typeface="Roboto"/>
                <a:sym typeface="Calibri"/>
              </a:rPr>
              <a:t>Assembly</a:t>
            </a:r>
            <a:r>
              <a:rPr lang="ru-RU" sz="2000" dirty="0">
                <a:latin typeface="Roboto"/>
                <a:ea typeface="Roboto"/>
                <a:sym typeface="Calibri"/>
              </a:rPr>
              <a:t>: класс, представляющий сборку</a:t>
            </a:r>
            <a:endParaRPr lang="en-US" sz="2000" dirty="0">
              <a:latin typeface="Roboto"/>
              <a:ea typeface="Roboto"/>
              <a:sym typeface="Calibri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en-US" sz="2000" b="1" dirty="0">
                <a:latin typeface="Roboto"/>
                <a:ea typeface="Roboto"/>
                <a:sym typeface="Calibri"/>
              </a:rPr>
              <a:t>Type</a:t>
            </a:r>
            <a:r>
              <a:rPr lang="en-US" sz="2000" dirty="0">
                <a:latin typeface="Roboto"/>
                <a:ea typeface="Roboto"/>
                <a:sym typeface="Calibri"/>
              </a:rPr>
              <a:t>:  </a:t>
            </a:r>
            <a:r>
              <a:rPr lang="ru-RU" sz="2000" dirty="0">
                <a:latin typeface="Roboto"/>
                <a:ea typeface="Roboto"/>
                <a:sym typeface="Calibri"/>
              </a:rPr>
              <a:t>класс преставляющий тип.</a:t>
            </a:r>
            <a:endParaRPr lang="en-US" sz="2000" dirty="0">
              <a:latin typeface="Roboto"/>
              <a:ea typeface="Roboto"/>
              <a:sym typeface="Calibri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latin typeface="Roboto"/>
                <a:ea typeface="Roboto"/>
                <a:sym typeface="Calibri"/>
              </a:rPr>
              <a:t> MemberInfo</a:t>
            </a:r>
            <a:r>
              <a:rPr lang="ru-RU" sz="2000" dirty="0">
                <a:latin typeface="Roboto"/>
                <a:ea typeface="Roboto"/>
                <a:sym typeface="Calibri"/>
              </a:rPr>
              <a:t>: класс</a:t>
            </a: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sym typeface="Calibri"/>
              </a:rPr>
              <a:t>для получения информации о всех членах типа. Также выступает базовым классом для MethodInfo и PropertyInfo</a:t>
            </a:r>
            <a:r>
              <a:rPr lang="en-US" sz="2000" dirty="0">
                <a:latin typeface="Roboto"/>
                <a:ea typeface="Roboto"/>
                <a:sym typeface="Calibri"/>
              </a:rPr>
              <a:t>, </a:t>
            </a:r>
            <a:r>
              <a:rPr lang="en-US" sz="2000" dirty="0" err="1">
                <a:latin typeface="Roboto"/>
                <a:ea typeface="Roboto"/>
                <a:sym typeface="Calibri"/>
              </a:rPr>
              <a:t>FieldInfo</a:t>
            </a: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sym typeface="Calibri"/>
              </a:rPr>
              <a:t>и </a:t>
            </a:r>
            <a:r>
              <a:rPr lang="en-US" sz="2000" dirty="0" err="1">
                <a:latin typeface="Roboto"/>
                <a:ea typeface="Roboto"/>
                <a:sym typeface="Calibri"/>
              </a:rPr>
              <a:t>EventInfo</a:t>
            </a:r>
            <a:r>
              <a:rPr lang="ru-RU" sz="2000" dirty="0">
                <a:latin typeface="Roboto"/>
                <a:ea typeface="Roboto"/>
                <a:sym typeface="Calibri"/>
              </a:rPr>
              <a:t>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latin typeface="Roboto"/>
                <a:ea typeface="Roboto"/>
                <a:sym typeface="Calibri"/>
              </a:rPr>
              <a:t> ConstructorInfo</a:t>
            </a:r>
            <a:r>
              <a:rPr lang="ru-RU" sz="2000" dirty="0">
                <a:latin typeface="Roboto"/>
                <a:ea typeface="Roboto"/>
                <a:sym typeface="Calibri"/>
              </a:rPr>
              <a:t>: класс, представляющий конструктор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latin typeface="Roboto"/>
                <a:ea typeface="Roboto"/>
                <a:sym typeface="Calibri"/>
              </a:rPr>
              <a:t> ParameterInfo</a:t>
            </a:r>
            <a:r>
              <a:rPr lang="ru-RU" sz="2000" dirty="0">
                <a:latin typeface="Roboto"/>
                <a:ea typeface="Roboto"/>
                <a:sym typeface="Calibri"/>
              </a:rPr>
              <a:t>: класс, хранящий информацию о параметре метода</a:t>
            </a:r>
          </a:p>
        </p:txBody>
      </p:sp>
    </p:spTree>
    <p:extLst>
      <p:ext uri="{BB962C8B-B14F-4D97-AF65-F5344CB8AC3E}">
        <p14:creationId xmlns:p14="http://schemas.microsoft.com/office/powerpoint/2010/main" val="70813670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424</Words>
  <Application>Microsoft Office PowerPoint</Application>
  <PresentationFormat>On-screen Show (4:3)</PresentationFormat>
  <Paragraphs>72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Roboto</vt:lpstr>
      <vt:lpstr>Arial</vt:lpstr>
      <vt:lpstr>Noto Sans Symbols</vt:lpstr>
      <vt:lpstr>Calibri</vt:lpstr>
      <vt:lpstr>Тема Office</vt:lpstr>
      <vt:lpstr>PowerPoint Presentation</vt:lpstr>
      <vt:lpstr>Пространства имен</vt:lpstr>
      <vt:lpstr>Псевдонимы</vt:lpstr>
      <vt:lpstr>Что такое сборка?</vt:lpstr>
      <vt:lpstr>Процесс сборки в .NET</vt:lpstr>
      <vt:lpstr>Директивы препроцессора</vt:lpstr>
      <vt:lpstr>Основные директивы препроцессора:</vt:lpstr>
      <vt:lpstr>Рефлексия</vt:lpstr>
      <vt:lpstr>Основные классы System.Reflection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37</cp:revision>
  <dcterms:modified xsi:type="dcterms:W3CDTF">2021-02-18T10:43:34Z</dcterms:modified>
</cp:coreProperties>
</file>