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9" r:id="rId3"/>
    <p:sldId id="269" r:id="rId4"/>
    <p:sldId id="270" r:id="rId5"/>
    <p:sldId id="276" r:id="rId6"/>
    <p:sldId id="274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544" autoAdjust="0"/>
  </p:normalViewPr>
  <p:slideViewPr>
    <p:cSldViewPr snapToGrid="0">
      <p:cViewPr varScale="1">
        <p:scale>
          <a:sx n="100" d="100"/>
          <a:sy n="100" d="100"/>
        </p:scale>
        <p:origin x="19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6572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00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18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подключаем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пакет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рассмматриваем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включаем миграции в проекте, который мы создали на уроке.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04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24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87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11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6567" y="16471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sym typeface="Roboto"/>
              </a:rPr>
              <a:t>Способы подгрузки зависимых в </a:t>
            </a:r>
            <a:r>
              <a:rPr lang="en-US" sz="4100" b="1" dirty="0">
                <a:latin typeface="Roboto"/>
                <a:ea typeface="Roboto"/>
                <a:sym typeface="Roboto"/>
              </a:rPr>
              <a:t>EF Core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25549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endParaRPr lang="en-US" sz="2400" dirty="0">
              <a:latin typeface="Roboto"/>
              <a:ea typeface="Roboto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Eager loading </a:t>
            </a:r>
            <a:r>
              <a:rPr lang="en-US" sz="2400" dirty="0">
                <a:latin typeface="Roboto"/>
                <a:ea typeface="Roboto"/>
              </a:rPr>
              <a:t>- </a:t>
            </a:r>
            <a:r>
              <a:rPr lang="ru-RU" sz="2400" dirty="0">
                <a:latin typeface="Roboto"/>
                <a:ea typeface="Roboto"/>
              </a:rPr>
              <a:t>это тип загрузки, при котором зависимые данные подгружаются вместе с загрузкой основных данных.</a:t>
            </a: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</a:rPr>
              <a:t> </a:t>
            </a:r>
            <a:r>
              <a:rPr lang="en-US" sz="2400" b="1" dirty="0">
                <a:latin typeface="Roboto"/>
                <a:ea typeface="Roboto"/>
              </a:rPr>
              <a:t>Lazy loading</a:t>
            </a:r>
            <a:r>
              <a:rPr lang="ru-RU" sz="2400" dirty="0">
                <a:latin typeface="Roboto"/>
                <a:ea typeface="Roboto"/>
              </a:rPr>
              <a:t> – это тип загрузки, при котором зависимые данные подгружаются в тот момент когда они необходимы.</a:t>
            </a:r>
            <a:r>
              <a:rPr lang="en-US" sz="2400" dirty="0">
                <a:latin typeface="Roboto"/>
                <a:ea typeface="Roboto"/>
              </a:rPr>
              <a:t> </a:t>
            </a:r>
            <a:endParaRPr lang="ru-RU" sz="2400" dirty="0">
              <a:latin typeface="Roboto"/>
              <a:ea typeface="Roboto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4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42958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931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аттрибуты аннотации данных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959101"/>
            <a:ext cx="8475974" cy="291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en-US" sz="1800" b="1" dirty="0">
                <a:latin typeface="Roboto"/>
                <a:ea typeface="Roboto"/>
                <a:sym typeface="Roboto"/>
              </a:rPr>
              <a:t>[Table(“</a:t>
            </a:r>
            <a:r>
              <a:rPr lang="en-US" sz="1800" b="1" dirty="0" err="1">
                <a:latin typeface="Roboto"/>
                <a:ea typeface="Roboto"/>
                <a:sym typeface="Roboto"/>
              </a:rPr>
              <a:t>table_name</a:t>
            </a:r>
            <a:r>
              <a:rPr lang="en-US" sz="1800" b="1" dirty="0">
                <a:latin typeface="Roboto"/>
                <a:ea typeface="Roboto"/>
                <a:sym typeface="Roboto"/>
              </a:rPr>
              <a:t>”)] </a:t>
            </a:r>
            <a:r>
              <a:rPr lang="en-US" sz="1800" dirty="0">
                <a:latin typeface="Roboto"/>
                <a:ea typeface="Roboto"/>
                <a:sym typeface="Roboto"/>
              </a:rPr>
              <a:t>– </a:t>
            </a:r>
            <a:r>
              <a:rPr lang="ru-RU" sz="1800" dirty="0">
                <a:latin typeface="Roboto"/>
                <a:ea typeface="Roboto"/>
                <a:sym typeface="Roboto"/>
              </a:rPr>
              <a:t>Указание имени таблицы для сущности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1800" dirty="0">
                <a:latin typeface="Roboto"/>
                <a:ea typeface="Roboto"/>
                <a:sym typeface="Roboto"/>
              </a:rPr>
              <a:t> </a:t>
            </a:r>
            <a:r>
              <a:rPr lang="en-US" sz="1800" b="1" dirty="0">
                <a:latin typeface="Roboto"/>
                <a:ea typeface="Roboto"/>
                <a:sym typeface="Roboto"/>
              </a:rPr>
              <a:t>[Column(“</a:t>
            </a:r>
            <a:r>
              <a:rPr lang="en-US" sz="1800" b="1" dirty="0" err="1">
                <a:latin typeface="Roboto"/>
                <a:ea typeface="Roboto"/>
                <a:sym typeface="Roboto"/>
              </a:rPr>
              <a:t>column_name</a:t>
            </a:r>
            <a:r>
              <a:rPr lang="en-US" sz="1800" b="1" dirty="0">
                <a:latin typeface="Roboto"/>
                <a:ea typeface="Roboto"/>
                <a:sym typeface="Roboto"/>
              </a:rPr>
              <a:t>”)]</a:t>
            </a:r>
            <a:r>
              <a:rPr lang="en-US" sz="1800" dirty="0">
                <a:latin typeface="Roboto"/>
                <a:ea typeface="Roboto"/>
                <a:sym typeface="Roboto"/>
              </a:rPr>
              <a:t> </a:t>
            </a:r>
            <a:r>
              <a:rPr lang="ru-RU" sz="1800" dirty="0">
                <a:latin typeface="Roboto"/>
                <a:ea typeface="Roboto"/>
                <a:sym typeface="Roboto"/>
              </a:rPr>
              <a:t>–Указание имени поля для свойства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1800" b="1" dirty="0">
                <a:latin typeface="Roboto"/>
                <a:ea typeface="Roboto"/>
                <a:sym typeface="Roboto"/>
              </a:rPr>
              <a:t> </a:t>
            </a:r>
            <a:r>
              <a:rPr lang="en-US" sz="1800" b="1" dirty="0">
                <a:latin typeface="Roboto"/>
                <a:ea typeface="Roboto"/>
                <a:sym typeface="Roboto"/>
              </a:rPr>
              <a:t>[</a:t>
            </a:r>
            <a:r>
              <a:rPr lang="en-US" sz="1800" b="1" dirty="0" err="1">
                <a:latin typeface="Roboto"/>
                <a:ea typeface="Roboto"/>
                <a:sym typeface="Roboto"/>
              </a:rPr>
              <a:t>ForeignKey</a:t>
            </a:r>
            <a:r>
              <a:rPr lang="en-US" sz="1800" b="1" dirty="0">
                <a:latin typeface="Roboto"/>
                <a:ea typeface="Roboto"/>
                <a:sym typeface="Roboto"/>
              </a:rPr>
              <a:t>(“</a:t>
            </a:r>
            <a:r>
              <a:rPr lang="en-US" sz="1800" b="1" dirty="0" err="1">
                <a:latin typeface="Roboto"/>
                <a:ea typeface="Roboto"/>
                <a:sym typeface="Roboto"/>
              </a:rPr>
              <a:t>key_name</a:t>
            </a:r>
            <a:r>
              <a:rPr lang="en-US" sz="1800" b="1" dirty="0">
                <a:latin typeface="Roboto"/>
                <a:ea typeface="Roboto"/>
                <a:sym typeface="Roboto"/>
              </a:rPr>
              <a:t>”)] </a:t>
            </a:r>
            <a:r>
              <a:rPr lang="en-US" sz="1800" dirty="0">
                <a:latin typeface="Roboto"/>
                <a:ea typeface="Roboto"/>
                <a:sym typeface="Roboto"/>
              </a:rPr>
              <a:t>–</a:t>
            </a:r>
            <a:r>
              <a:rPr lang="ru-RU" sz="1800" dirty="0">
                <a:latin typeface="Roboto"/>
                <a:ea typeface="Roboto"/>
                <a:sym typeface="Roboto"/>
              </a:rPr>
              <a:t>Определение ссылочного ключа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18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1800" dirty="0">
                <a:latin typeface="Roboto"/>
                <a:ea typeface="Roboto"/>
                <a:sym typeface="Roboto"/>
              </a:rPr>
              <a:t> </a:t>
            </a:r>
            <a:r>
              <a:rPr lang="en-US" sz="1800" b="1" dirty="0">
                <a:latin typeface="Roboto"/>
                <a:ea typeface="Roboto"/>
                <a:sym typeface="Roboto"/>
              </a:rPr>
              <a:t>[Key] </a:t>
            </a:r>
            <a:r>
              <a:rPr lang="en-US" sz="1800" dirty="0">
                <a:latin typeface="Roboto"/>
                <a:ea typeface="Roboto"/>
                <a:sym typeface="Roboto"/>
              </a:rPr>
              <a:t>–</a:t>
            </a:r>
            <a:r>
              <a:rPr lang="ru-RU" sz="1800" dirty="0">
                <a:latin typeface="Roboto"/>
                <a:ea typeface="Roboto"/>
                <a:sym typeface="Roboto"/>
              </a:rPr>
              <a:t> Определение первичного ключа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1800" dirty="0">
                <a:latin typeface="Roboto"/>
                <a:ea typeface="Roboto"/>
                <a:sym typeface="Roboto"/>
              </a:rPr>
              <a:t> </a:t>
            </a:r>
            <a:r>
              <a:rPr lang="en-US" sz="1800" b="1" dirty="0">
                <a:latin typeface="Roboto"/>
                <a:ea typeface="Roboto"/>
                <a:sym typeface="Roboto"/>
              </a:rPr>
              <a:t>[Required] </a:t>
            </a:r>
            <a:r>
              <a:rPr lang="en-US" sz="1800" dirty="0">
                <a:latin typeface="Roboto"/>
                <a:ea typeface="Roboto"/>
                <a:sym typeface="Roboto"/>
              </a:rPr>
              <a:t>– </a:t>
            </a:r>
            <a:r>
              <a:rPr lang="ru-RU" sz="1800" dirty="0">
                <a:latin typeface="Roboto"/>
                <a:ea typeface="Roboto"/>
                <a:sym typeface="Roboto"/>
              </a:rPr>
              <a:t>Указывает что поле в БД </a:t>
            </a:r>
            <a:r>
              <a:rPr lang="en-US" sz="1800" dirty="0">
                <a:latin typeface="Roboto"/>
                <a:ea typeface="Roboto"/>
                <a:sym typeface="Roboto"/>
              </a:rPr>
              <a:t>not null</a:t>
            </a:r>
            <a:endParaRPr sz="18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16942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4931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Fluent API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E6CF8CC7-A36B-4B46-BBD1-37B8F800965D}"/>
              </a:ext>
            </a:extLst>
          </p:cNvPr>
          <p:cNvSpPr txBox="1"/>
          <p:nvPr/>
        </p:nvSpPr>
        <p:spPr>
          <a:xfrm>
            <a:off x="457200" y="2568374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000"/>
            </a:pPr>
            <a:endParaRPr lang="en-US" sz="2400" dirty="0">
              <a:latin typeface="Roboto"/>
              <a:ea typeface="Roboto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  <a:sym typeface="Roboto"/>
              </a:rPr>
              <a:t> </a:t>
            </a:r>
            <a:r>
              <a:rPr lang="en-US" sz="2400" b="1" dirty="0">
                <a:latin typeface="Roboto"/>
                <a:ea typeface="Roboto"/>
                <a:sym typeface="Roboto"/>
              </a:rPr>
              <a:t>Fluent API </a:t>
            </a:r>
            <a:r>
              <a:rPr lang="en-US" sz="2400" dirty="0">
                <a:latin typeface="Roboto"/>
                <a:ea typeface="Roboto"/>
                <a:sym typeface="Roboto"/>
              </a:rPr>
              <a:t>– </a:t>
            </a:r>
            <a:r>
              <a:rPr lang="ru-RU" sz="2400" dirty="0">
                <a:latin typeface="Roboto"/>
                <a:ea typeface="Roboto"/>
                <a:sym typeface="Roboto"/>
              </a:rPr>
              <a:t>это средство конфигурации модели в </a:t>
            </a:r>
            <a:r>
              <a:rPr lang="en-US" sz="2400" dirty="0">
                <a:latin typeface="Roboto"/>
                <a:ea typeface="Roboto"/>
                <a:sym typeface="Roboto"/>
              </a:rPr>
              <a:t>EF Core, </a:t>
            </a:r>
            <a:r>
              <a:rPr lang="ru-RU" sz="2400" dirty="0">
                <a:latin typeface="Roboto"/>
                <a:ea typeface="Roboto"/>
                <a:sym typeface="Roboto"/>
              </a:rPr>
              <a:t>которое предоставляет более широкий набор функционала чем аннотация данных. Оба подхода могут использоваться вместе.</a:t>
            </a:r>
          </a:p>
          <a:p>
            <a:pPr indent="-12700">
              <a:buSzPts val="2000"/>
              <a:buFont typeface="Noto Sans Symbols"/>
              <a:buChar char="▪"/>
            </a:pPr>
            <a:endParaRPr lang="en-US" sz="2400" dirty="0">
              <a:latin typeface="Roboto"/>
              <a:ea typeface="Roboto"/>
              <a:sym typeface="Calibri"/>
            </a:endParaRPr>
          </a:p>
          <a:p>
            <a:pPr indent="-12700">
              <a:buSzPts val="2000"/>
              <a:buFont typeface="Noto Sans Symbols"/>
              <a:buChar char="▪"/>
            </a:pPr>
            <a:r>
              <a:rPr lang="en-US" sz="2400" dirty="0">
                <a:latin typeface="Roboto"/>
                <a:ea typeface="Roboto"/>
              </a:rPr>
              <a:t> </a:t>
            </a:r>
            <a:r>
              <a:rPr lang="ru-RU" sz="2400" dirty="0">
                <a:latin typeface="Roboto"/>
                <a:ea typeface="Roboto"/>
              </a:rPr>
              <a:t>Конфигурация </a:t>
            </a:r>
            <a:r>
              <a:rPr lang="en-US" sz="2400" dirty="0">
                <a:latin typeface="Roboto"/>
                <a:ea typeface="Roboto"/>
              </a:rPr>
              <a:t>Fluent API </a:t>
            </a:r>
            <a:r>
              <a:rPr lang="ru-RU" sz="2400" dirty="0">
                <a:latin typeface="Roboto"/>
                <a:ea typeface="Roboto"/>
              </a:rPr>
              <a:t>описывается в методе </a:t>
            </a:r>
            <a:r>
              <a:rPr lang="en-US" sz="2400" dirty="0" err="1">
                <a:latin typeface="Roboto"/>
                <a:ea typeface="Roboto"/>
              </a:rPr>
              <a:t>OnModelCreating</a:t>
            </a:r>
            <a:r>
              <a:rPr lang="en-US" sz="2400" dirty="0">
                <a:latin typeface="Roboto"/>
                <a:ea typeface="Roboto"/>
              </a:rPr>
              <a:t>()</a:t>
            </a:r>
            <a:r>
              <a:rPr lang="ru-RU" sz="2400" dirty="0">
                <a:latin typeface="Roboto"/>
                <a:ea typeface="Roboto"/>
              </a:rPr>
              <a:t>.</a:t>
            </a:r>
            <a:r>
              <a:rPr lang="en-US" sz="2400" dirty="0">
                <a:latin typeface="Roboto"/>
                <a:ea typeface="Roboto"/>
              </a:rPr>
              <a:t> </a:t>
            </a:r>
            <a:endParaRPr lang="ru-RU" sz="2400" dirty="0">
              <a:latin typeface="Roboto"/>
              <a:ea typeface="Roboto"/>
              <a:sym typeface="Calibri"/>
            </a:endParaRPr>
          </a:p>
          <a:p>
            <a:pPr lvl="0" indent="-12700">
              <a:buSzPts val="2000"/>
              <a:buFont typeface="Noto Sans Symbols"/>
              <a:buChar char="▪"/>
            </a:pPr>
            <a:endParaRPr sz="2400" dirty="0"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665009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инструмент .NET платформы с помощью которого разработчики могут создавать, обмениваться и использовать полезный код.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NuGet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пакет это архив с рассширением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nupkg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который содержит одну или несколько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DLL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сборок, файл с описанием пакета( например файл содержит версию пакета ) и прочие файлы относящиеся к коду.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058931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450202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417847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D99DF26E-E3E2-451D-AC03-591E52582F24}"/>
              </a:ext>
            </a:extLst>
          </p:cNvPr>
          <p:cNvSpPr/>
          <p:nvPr/>
        </p:nvSpPr>
        <p:spPr>
          <a:xfrm>
            <a:off x="524675" y="292226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CC17D30F-6756-4655-9C50-7FB0D6355A7A}"/>
              </a:ext>
            </a:extLst>
          </p:cNvPr>
          <p:cNvSpPr txBox="1"/>
          <p:nvPr/>
        </p:nvSpPr>
        <p:spPr>
          <a:xfrm>
            <a:off x="1165523" y="260096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DbContextOptions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устанавливает параметры подключения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TEntity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представляет сущности проецируемые на БД</a:t>
            </a:r>
            <a:endParaRPr lang="en-US"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712634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определеяет контекст взаимодействия с БД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основном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Microsoft.EntityFrameworkCore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923743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 – это механизм, позволяющий вносить изменения в базу данных при изменении моделей и контекста данных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Для того чтоб включить миграции необходимо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 Manager Console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ввести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enable-migrations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(включено по умолчанию для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создать новую виграцию с последними изменениями контекста необходмо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add-migration “&lt;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имя миграции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&gt;”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применить изменения на базе данных необходимо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update-database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1365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4077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комманды миграций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09858" y="2683777"/>
            <a:ext cx="8181300" cy="291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Calibri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Add-Migration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Создание миграции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Применить миграцию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424C53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Update-Database {Name} </a:t>
            </a:r>
            <a:r>
              <a:rPr lang="en-US" sz="2000" dirty="0">
                <a:latin typeface="Roboto"/>
                <a:ea typeface="Roboto"/>
                <a:sym typeface="Roboto"/>
              </a:rPr>
              <a:t>– </a:t>
            </a:r>
            <a:r>
              <a:rPr lang="ru-RU" sz="2000" dirty="0">
                <a:latin typeface="Roboto"/>
                <a:ea typeface="Roboto"/>
                <a:sym typeface="Roboto"/>
              </a:rPr>
              <a:t>Указывая имя миграции можно </a:t>
            </a:r>
            <a:endParaRPr lang="en-US" sz="2000" dirty="0">
              <a:latin typeface="Roboto"/>
              <a:ea typeface="Roboto"/>
              <a:sym typeface="Roboto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en-US" sz="2000" b="1" dirty="0">
                <a:latin typeface="Roboto"/>
                <a:ea typeface="Roboto"/>
                <a:sym typeface="Roboto"/>
              </a:rPr>
              <a:t>Remove-Migration</a:t>
            </a:r>
            <a:r>
              <a:rPr lang="en-US" sz="2000" dirty="0"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sym typeface="Roboto"/>
              </a:rPr>
              <a:t>– Удалить текущую миграцию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54340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навигационного свойства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Навигационным свойством считается свойство, тип которого не подпадает не под один из стандартных типов БД.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Можно это воспринимать так: если вы хотите создать навигационное свойство для опреденной сущности, это свойство должно быть типа этой сущности или быть типа коллекции, элементы которой совпадают с типом этой сущности. 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491599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67326" y="16612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Определение ссылочного ключа в 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80428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Ссылочным ключом считается свойство, которое подпадает под следующие правила именования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indent="-12700">
              <a:spcBef>
                <a:spcPts val="360"/>
              </a:spcBef>
              <a:buSzPts val="2000"/>
              <a:buFont typeface="Noto Sans Symbols"/>
              <a:buChar char="▪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&lt;navigation property name&gt;Id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name&gt;&lt;principal key property name&gt;</a:t>
            </a:r>
          </a:p>
          <a:p>
            <a:pPr lvl="0">
              <a:spcBef>
                <a:spcPts val="360"/>
              </a:spcBef>
              <a:buSzPts val="2000"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&lt;principal entity name&gt;Id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09417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717</Words>
  <Application>Microsoft Office PowerPoint</Application>
  <PresentationFormat>On-screen Show (4:3)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Noto Sans Symbols</vt:lpstr>
      <vt:lpstr>Roboto</vt:lpstr>
      <vt:lpstr>Calibri</vt:lpstr>
      <vt:lpstr>Тема Office</vt:lpstr>
      <vt:lpstr>PowerPoint Presentation</vt:lpstr>
      <vt:lpstr>Что такое Entity Framework?</vt:lpstr>
      <vt:lpstr>Что такое NuGet?</vt:lpstr>
      <vt:lpstr>Способы взаимодейстия с БД</vt:lpstr>
      <vt:lpstr>Основные классы Entity Framework</vt:lpstr>
      <vt:lpstr>Миграции</vt:lpstr>
      <vt:lpstr>Основные комманды миграций</vt:lpstr>
      <vt:lpstr>Определение навигационного свойства в EF Core</vt:lpstr>
      <vt:lpstr>Определение ссылочного ключа в EF Core</vt:lpstr>
      <vt:lpstr>Способы подгрузки зависимых в EF Core</vt:lpstr>
      <vt:lpstr>Основные аттрибуты аннотации данных</vt:lpstr>
      <vt:lpstr>Fluent API в EF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37</cp:revision>
  <dcterms:modified xsi:type="dcterms:W3CDTF">2021-02-16T12:48:47Z</dcterms:modified>
</cp:coreProperties>
</file>