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8"/>
  </p:notes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8" r:id="rId9"/>
    <p:sldId id="279" r:id="rId10"/>
    <p:sldId id="280" r:id="rId11"/>
    <p:sldId id="281" r:id="rId12"/>
    <p:sldId id="282" r:id="rId13"/>
    <p:sldId id="274" r:id="rId14"/>
    <p:sldId id="259" r:id="rId15"/>
    <p:sldId id="276" r:id="rId16"/>
    <p:sldId id="277" r:id="rId1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Robot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045" autoAdjust="0"/>
  </p:normalViewPr>
  <p:slideViewPr>
    <p:cSldViewPr snapToGrid="0">
      <p:cViewPr varScale="1">
        <p:scale>
          <a:sx n="96" d="100"/>
          <a:sy n="96" d="100"/>
        </p:scale>
        <p:origin x="20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3363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9398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6585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4568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Смотрим комманды в файле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CreateDB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CreateTable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Смотрим комманды в файле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InsertData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3214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 смотрим никакие команды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7859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7665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7805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4450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1914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Посмотрим структуру в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SSMS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5631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5159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9635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2251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Заголовок раздела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Database Essentials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59656" y="1169795"/>
            <a:ext cx="81906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Связи между таблицами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493744" y="2061710"/>
            <a:ext cx="7278656" cy="100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Один к одному (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One-to-One</a:t>
            </a:r>
            <a:r>
              <a:rPr lang="ru-RU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lang="en-US" sz="2000" b="1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При этом виде связи запись из таблицы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Employee</a:t>
            </a:r>
            <a:r>
              <a:rPr lang="en-US" sz="200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имеет только одну соответствующую запись в таблице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Pay</a:t>
            </a:r>
            <a:endParaRPr sz="2000" b="1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2042430-0572-4C96-98D7-FEFCAB025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004" y="3758475"/>
            <a:ext cx="4539991" cy="1300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27157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59656" y="1169795"/>
            <a:ext cx="81906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Связи между таблицами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493744" y="2061710"/>
            <a:ext cx="7278656" cy="100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Один к многим (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One-to-Many</a:t>
            </a:r>
            <a:r>
              <a:rPr lang="ru-RU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lang="en-US" sz="2000" b="1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При этом виде связи запись из таблицы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City</a:t>
            </a:r>
            <a:r>
              <a:rPr lang="en-US" sz="200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может иметь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множество </a:t>
            </a:r>
            <a:r>
              <a:rPr lang="ru-RU" sz="200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соответствующих записей в таблице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Customer</a:t>
            </a:r>
            <a:endParaRPr sz="2000" b="1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50" name="Picture 2" descr="Diagram of one-to-many relationship">
            <a:extLst>
              <a:ext uri="{FF2B5EF4-FFF2-40B4-BE49-F238E27FC236}">
                <a16:creationId xmlns:a16="http://schemas.microsoft.com/office/drawing/2014/main" id="{D320B5EE-6FF6-4C1F-A8E8-93C13A243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026" y="3758475"/>
            <a:ext cx="4388870" cy="168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08610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59656" y="1130039"/>
            <a:ext cx="81906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Связи между таблицами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493744" y="2021954"/>
            <a:ext cx="8053908" cy="1526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Многие</a:t>
            </a:r>
            <a:r>
              <a:rPr lang="ru-RU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к многим (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Many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-to-Many</a:t>
            </a:r>
            <a:r>
              <a:rPr lang="ru-RU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lang="en-US" sz="2000" b="1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buClr>
                <a:srgbClr val="262626"/>
              </a:buClr>
              <a:buSzPts val="2000"/>
            </a:pPr>
            <a:r>
              <a:rPr lang="ru-RU" sz="200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При этом виде связи запись из таблицы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Customers</a:t>
            </a:r>
            <a:r>
              <a:rPr lang="en-US" sz="200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может иметь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множество </a:t>
            </a:r>
            <a:r>
              <a:rPr lang="ru-RU" sz="200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соответствующих записей в таблице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Prod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ucts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а запись из таблицы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Products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может иметь множество записей из таблицы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Customers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74" name="Picture 2" descr="Screenshot of a many-to-many relationship in the Relationships tab.">
            <a:extLst>
              <a:ext uri="{FF2B5EF4-FFF2-40B4-BE49-F238E27FC236}">
                <a16:creationId xmlns:a16="http://schemas.microsoft.com/office/drawing/2014/main" id="{9F2BCCF9-5FB3-4205-865F-83190E381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05" y="3736728"/>
            <a:ext cx="6849989" cy="224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43665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Составляющие языка </a:t>
            </a:r>
            <a:r>
              <a:rPr lang="en-US" sz="41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SQL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997716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5213131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676416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Data Manipulation Language (DML)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– предназначен для управления данными. Например добавление/модификация/удаление записей в таблицах.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891831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Data Control Language (DCL)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– предназначен для управления доступом к базам данных. 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74950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Data Definition Language (DDL)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–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предназначен для управления структурами баз данных. Например создание/удаление таблиц.</a:t>
            </a:r>
            <a:endParaRPr sz="20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28602956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6298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Основные команды </a:t>
            </a: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DDL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547950" y="2961458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CREATE</a:t>
            </a:r>
            <a:r>
              <a:rPr lang="en-US" sz="2000" b="0" i="0" u="none" strike="noStrike" cap="none" dirty="0">
                <a:solidFill>
                  <a:srgbClr val="424C53"/>
                </a:solidFill>
                <a:latin typeface="Roboto"/>
                <a:ea typeface="Roboto"/>
                <a:cs typeface="Calibri"/>
                <a:sym typeface="Roboto"/>
              </a:rPr>
              <a:t> –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создание баз данных и других обьектов</a:t>
            </a:r>
            <a:endParaRPr sz="2000" dirty="0">
              <a:latin typeface="Roboto"/>
              <a:ea typeface="Roboto"/>
              <a:cs typeface="Calibri"/>
              <a:sym typeface="Calibri"/>
            </a:endParaRPr>
          </a:p>
          <a:p>
            <a:pPr marL="0" marR="0" lvl="0" indent="-127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b="1" i="0" u="none" strike="noStrike" cap="none" dirty="0">
                <a:latin typeface="Roboto"/>
                <a:ea typeface="Roboto"/>
                <a:cs typeface="Calibri"/>
                <a:sym typeface="Roboto"/>
              </a:rPr>
              <a:t>DROP</a:t>
            </a:r>
            <a:r>
              <a:rPr lang="en-US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 –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удаление обьектов БД</a:t>
            </a:r>
            <a:endParaRPr sz="20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b="1" i="0" u="none" strike="noStrike" cap="none" dirty="0">
                <a:latin typeface="Roboto"/>
                <a:ea typeface="Roboto"/>
                <a:cs typeface="Calibri"/>
                <a:sym typeface="Roboto"/>
              </a:rPr>
              <a:t>ALTER</a:t>
            </a:r>
            <a:r>
              <a:rPr lang="en-US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 –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изменение структуры обьектов БД</a:t>
            </a:r>
          </a:p>
          <a:p>
            <a:pPr marL="0" marR="0" lvl="0" indent="-127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6298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Основные команды </a:t>
            </a: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DML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547950" y="2895469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INSERT</a:t>
            </a:r>
            <a:r>
              <a:rPr lang="en-US" sz="2000" b="0" i="0" u="none" strike="noStrike" cap="none" dirty="0">
                <a:solidFill>
                  <a:srgbClr val="424C53"/>
                </a:solidFill>
                <a:latin typeface="Roboto"/>
                <a:ea typeface="Roboto"/>
                <a:cs typeface="Calibri"/>
                <a:sym typeface="Roboto"/>
              </a:rPr>
              <a:t> –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добавление записей в таблицы</a:t>
            </a:r>
            <a:endParaRPr sz="2000" dirty="0">
              <a:latin typeface="Roboto"/>
              <a:ea typeface="Roboto"/>
              <a:cs typeface="Calibri"/>
              <a:sym typeface="Calibri"/>
            </a:endParaRPr>
          </a:p>
          <a:p>
            <a:pPr marL="0" marR="0" lvl="0" indent="-127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b="1" i="0" u="none" strike="noStrike" cap="none" dirty="0">
                <a:latin typeface="Roboto"/>
                <a:ea typeface="Roboto"/>
                <a:cs typeface="Calibri"/>
                <a:sym typeface="Roboto"/>
              </a:rPr>
              <a:t>UPDATE</a:t>
            </a:r>
            <a:r>
              <a:rPr lang="en-US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 – </a:t>
            </a:r>
            <a:r>
              <a:rPr lang="ru-RU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изменение записей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 в </a:t>
            </a:r>
            <a:r>
              <a:rPr lang="ru-RU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таблице</a:t>
            </a:r>
            <a:endParaRPr sz="20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DELETE</a:t>
            </a:r>
            <a:r>
              <a:rPr lang="en-US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 – </a:t>
            </a:r>
            <a:r>
              <a:rPr lang="ru-RU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удаление записей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в таблице</a:t>
            </a:r>
          </a:p>
          <a:p>
            <a:pPr marL="0" marR="0" lvl="0" indent="-127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SELECT 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–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отображение записей таблицы</a:t>
            </a: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3760830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6298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Основные команды </a:t>
            </a: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</a:t>
            </a: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L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11867" y="2857762"/>
            <a:ext cx="8453466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GRANT</a:t>
            </a:r>
            <a:r>
              <a:rPr lang="en-US" sz="2000" b="0" i="0" u="none" strike="noStrike" cap="none" dirty="0">
                <a:solidFill>
                  <a:srgbClr val="424C53"/>
                </a:solidFill>
                <a:latin typeface="Roboto"/>
                <a:ea typeface="Roboto"/>
                <a:cs typeface="Calibri"/>
                <a:sym typeface="Roboto"/>
              </a:rPr>
              <a:t> –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предоставляет пользователю определенные права к БД</a:t>
            </a:r>
            <a:endParaRPr sz="2000" dirty="0">
              <a:latin typeface="Roboto"/>
              <a:ea typeface="Roboto"/>
              <a:cs typeface="Calibri"/>
              <a:sym typeface="Calibri"/>
            </a:endParaRPr>
          </a:p>
          <a:p>
            <a:pPr marL="0" marR="0" lvl="0" indent="-127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REVOKE</a:t>
            </a:r>
            <a:r>
              <a:rPr lang="en-US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 –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забирает права выданые с помощью 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GRANT</a:t>
            </a: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3304331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24925" y="1755413"/>
            <a:ext cx="77724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dirty="0">
                <a:latin typeface="Roboto"/>
                <a:ea typeface="Roboto"/>
                <a:cs typeface="Roboto"/>
                <a:sym typeface="Roboto"/>
              </a:rPr>
              <a:t>Что такое база данных?</a:t>
            </a:r>
            <a:endParaRPr sz="410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51325" y="2942775"/>
            <a:ext cx="7719600" cy="2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</a:pPr>
            <a:r>
              <a:rPr lang="ru-RU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База данных (БД)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— это организованная структура, предназначенная для хранения, изменения и обработки взаимосвязанной информации, преимущественно больших объемов.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</a:pPr>
            <a:endParaRPr lang="ru-RU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Для управления БД используються Системы управления базами данных (</a:t>
            </a:r>
            <a:r>
              <a:rPr lang="ru-RU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СУБД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Shape 187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Shape 188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9246455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24925" y="1755413"/>
            <a:ext cx="77724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dirty="0">
                <a:latin typeface="Roboto"/>
                <a:ea typeface="Roboto"/>
                <a:cs typeface="Roboto"/>
                <a:sym typeface="Roboto"/>
              </a:rPr>
              <a:t>Что такое СУБД?</a:t>
            </a:r>
            <a:endParaRPr sz="410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51325" y="2942775"/>
            <a:ext cx="7719600" cy="2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</a:pPr>
            <a:r>
              <a:rPr lang="ru-RU" b="1" dirty="0">
                <a:solidFill>
                  <a:schemeClr val="tx1"/>
                </a:solidFill>
              </a:rPr>
              <a:t>Система управления базами данных (СУБД) </a:t>
            </a:r>
            <a:r>
              <a:rPr lang="ru-RU" dirty="0">
                <a:solidFill>
                  <a:schemeClr val="tx1"/>
                </a:solidFill>
              </a:rPr>
              <a:t>- это совокупность языковых и программных средств, которая осуществляет доступ к данным, позволяет их создавать, менять и удалять, обеспечивает безопасность данных и т.д. В общем СУБД - это система, позволяющая создавать базы данных и манипулировать сведениями из них. А осуществляет этот доступ к данным СУБД посредством специального языка - </a:t>
            </a:r>
            <a:r>
              <a:rPr lang="ru-RU" b="1" dirty="0">
                <a:solidFill>
                  <a:schemeClr val="tx1"/>
                </a:solidFill>
              </a:rPr>
              <a:t>SQL</a:t>
            </a:r>
            <a:r>
              <a:rPr lang="ru-RU" dirty="0">
                <a:solidFill>
                  <a:schemeClr val="tx1"/>
                </a:solidFill>
              </a:rPr>
              <a:t>.</a:t>
            </a:r>
            <a:endParaRPr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Shape 187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Shape 188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9927137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24925" y="1755413"/>
            <a:ext cx="77724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dirty="0">
                <a:latin typeface="Roboto"/>
                <a:ea typeface="Roboto"/>
                <a:cs typeface="Roboto"/>
                <a:sym typeface="Roboto"/>
              </a:rPr>
              <a:t>Что такое </a:t>
            </a:r>
            <a:r>
              <a:rPr lang="en-US" sz="4100" dirty="0">
                <a:latin typeface="Roboto"/>
                <a:ea typeface="Roboto"/>
                <a:cs typeface="Roboto"/>
                <a:sym typeface="Roboto"/>
              </a:rPr>
              <a:t>SQL</a:t>
            </a:r>
            <a:r>
              <a:rPr lang="ru-RU" sz="4100" dirty="0">
                <a:latin typeface="Roboto"/>
                <a:ea typeface="Roboto"/>
                <a:cs typeface="Roboto"/>
                <a:sym typeface="Roboto"/>
              </a:rPr>
              <a:t>?</a:t>
            </a:r>
            <a:endParaRPr sz="410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51325" y="2942775"/>
            <a:ext cx="7719600" cy="2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</a:pPr>
            <a:r>
              <a:rPr lang="en-US" b="1" dirty="0">
                <a:solidFill>
                  <a:schemeClr val="tx1"/>
                </a:solidFill>
              </a:rPr>
              <a:t>Structured Query Language (SQL) </a:t>
            </a:r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ru-RU" dirty="0">
                <a:solidFill>
                  <a:schemeClr val="tx1"/>
                </a:solidFill>
              </a:rPr>
              <a:t>язык структурированных запросов, основной задачей которого является предоставление простого способа считывания и записи информации в базу данных</a:t>
            </a:r>
            <a:endParaRPr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Shape 187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Shape 188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5699534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6110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Особенности реляционной базы данных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547950" y="3194931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Calibri"/>
              </a:rPr>
              <a:t> </a:t>
            </a:r>
            <a:r>
              <a:rPr lang="ru-RU" sz="2000" b="1" dirty="0">
                <a:latin typeface="Roboto"/>
                <a:ea typeface="Roboto"/>
                <a:sym typeface="Calibri"/>
              </a:rPr>
              <a:t>Объекты внутри таких баз данных хранятся в виде набора двумерных таблиц</a:t>
            </a:r>
            <a:endParaRPr sz="2000" b="1" dirty="0">
              <a:latin typeface="Roboto"/>
              <a:ea typeface="Roboto"/>
              <a:sym typeface="Calibri"/>
            </a:endParaRPr>
          </a:p>
          <a:p>
            <a:pPr lvl="0" indent="-12700">
              <a:spcBef>
                <a:spcPts val="36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dirty="0">
                <a:latin typeface="Roboto"/>
                <a:ea typeface="Roboto"/>
                <a:sym typeface="Calibri"/>
              </a:rPr>
              <a:t>Таблица состоит из набора столбцов, в котором может указываться название и тип, и строк.</a:t>
            </a:r>
            <a:endParaRPr sz="2000" dirty="0">
              <a:latin typeface="Roboto"/>
              <a:ea typeface="Roboto"/>
              <a:sym typeface="Calibri"/>
            </a:endParaRPr>
          </a:p>
          <a:p>
            <a:pPr lvl="0" indent="-12700">
              <a:spcBef>
                <a:spcPts val="36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Calibri"/>
              </a:rPr>
              <a:t> Столбцы в реляционной базе данных называються </a:t>
            </a:r>
            <a:r>
              <a:rPr lang="ru-RU" sz="2000" b="1" dirty="0">
                <a:latin typeface="Roboto"/>
                <a:ea typeface="Roboto"/>
                <a:sym typeface="Calibri"/>
              </a:rPr>
              <a:t>полями</a:t>
            </a:r>
            <a:r>
              <a:rPr lang="ru-RU" sz="2000" dirty="0">
                <a:latin typeface="Roboto"/>
                <a:ea typeface="Roboto"/>
                <a:sym typeface="Calibri"/>
              </a:rPr>
              <a:t> а строки </a:t>
            </a:r>
            <a:r>
              <a:rPr lang="ru-RU" sz="2000" b="1" dirty="0">
                <a:latin typeface="Roboto"/>
                <a:ea typeface="Roboto"/>
                <a:sym typeface="Calibri"/>
              </a:rPr>
              <a:t>записями</a:t>
            </a:r>
            <a:endParaRPr sz="2000" b="1" dirty="0"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5054124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1331931"/>
            <a:ext cx="7414182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Пример структуры таблицы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457200" y="2343149"/>
            <a:ext cx="2286000" cy="2012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  <a:buNone/>
            </a:pPr>
            <a:r>
              <a:rPr lang="ru-RU" sz="180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Таблица содержит поля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:</a:t>
            </a:r>
            <a:endParaRPr lang="ru-RU" sz="1800" dirty="0"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ts val="2000"/>
            </a:pP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FirstName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ts val="2000"/>
            </a:pPr>
            <a:r>
              <a:rPr lang="en-US" sz="1800" i="0" u="none" strike="noStrike" cap="none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LastName</a:t>
            </a:r>
            <a:endParaRPr lang="en-US" sz="18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ts val="2000"/>
            </a:pP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Gender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ts val="2000"/>
            </a:pPr>
            <a:r>
              <a:rPr lang="en-US" sz="180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Age</a:t>
            </a: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endParaRPr lang="en-US" sz="1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BEAB412-5DF7-4E8A-9AE4-7D35998DDE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6152" y="2555625"/>
            <a:ext cx="5791200" cy="1447800"/>
          </a:xfrm>
          <a:prstGeom prst="rect">
            <a:avLst/>
          </a:prstGeom>
          <a:solidFill>
            <a:schemeClr val="lt1"/>
          </a:solidFill>
          <a:ln>
            <a:solidFill>
              <a:schemeClr val="tx1"/>
            </a:solidFill>
          </a:ln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58DF6A-AB8E-40D0-916C-1011E12FEEEC}"/>
              </a:ext>
            </a:extLst>
          </p:cNvPr>
          <p:cNvSpPr txBox="1"/>
          <p:nvPr/>
        </p:nvSpPr>
        <p:spPr>
          <a:xfrm>
            <a:off x="457200" y="4636719"/>
            <a:ext cx="794679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nvarchar(50) – тип данных строка (string), которая может содержать до </a:t>
            </a: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25</a:t>
            </a:r>
            <a:r>
              <a:rPr lang="ru-RU" sz="18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 символов</a:t>
            </a:r>
          </a:p>
          <a:p>
            <a:endParaRPr lang="ru-RU" sz="1800" dirty="0">
              <a:solidFill>
                <a:schemeClr val="dk1"/>
              </a:solidFill>
              <a:latin typeface="Roboto"/>
              <a:ea typeface="Roboto"/>
              <a:sym typeface="Roboto"/>
            </a:endParaRPr>
          </a:p>
          <a:p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bit – </a:t>
            </a:r>
            <a:r>
              <a:rPr lang="ru-RU" sz="18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булевский тип данных, содержит 1 или 0.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44986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1331931"/>
            <a:ext cx="7414182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Пример представления </a:t>
            </a:r>
            <a:r>
              <a:rPr lang="ru-RU" sz="33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данных в таблице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805D75A-15B4-4FA8-B6EE-6EAF71AC4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1958" y="2173333"/>
            <a:ext cx="6300083" cy="43826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4671980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883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Первичный </a:t>
            </a:r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ключ (</a:t>
            </a:r>
            <a:r>
              <a:rPr lang="en-US" sz="4100" b="1" dirty="0">
                <a:latin typeface="Roboto"/>
                <a:ea typeface="Roboto"/>
                <a:cs typeface="Roboto"/>
                <a:sym typeface="Roboto"/>
              </a:rPr>
              <a:t>Primary key</a:t>
            </a:r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)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997716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5213131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736050"/>
            <a:ext cx="6840900" cy="883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Каждая таблица может содержать только один первичный ключ. Если ключ содержит несколько полей его называют композитным.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891831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Записи в полях которые входят в первычный ключ должны быть уникальны. </a:t>
            </a:r>
            <a:endParaRPr sz="20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74950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Первичный ключ(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PK</a:t>
            </a:r>
            <a:r>
              <a:rPr lang="ru-RU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–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это поле или группа полей, которые однозначно идентифицируют каждую запись в таблице.</a:t>
            </a:r>
            <a:r>
              <a:rPr lang="ru-RU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0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75564200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76700" y="1238309"/>
            <a:ext cx="81906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Ссылочный ключ </a:t>
            </a:r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-US" sz="4100" b="1" dirty="0">
                <a:latin typeface="Roboto"/>
                <a:ea typeface="Roboto"/>
                <a:cs typeface="Roboto"/>
                <a:sym typeface="Roboto"/>
              </a:rPr>
              <a:t>Foreign key</a:t>
            </a:r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)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997716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5213131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646599"/>
            <a:ext cx="6840900" cy="1155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Ссылочный ключ должен ссылаться на первичный ключ другой таблицы</a:t>
            </a: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или на поля которые однозначно идентифицируют запись в другой таблице, если первичный ключ не определен.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891831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Значения ссылочного ключа должны совпадать со значениями полей, на которые он ссылается.</a:t>
            </a:r>
            <a:endParaRPr sz="20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74950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Ссылочный ключ(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FK</a:t>
            </a:r>
            <a:r>
              <a:rPr lang="ru-RU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–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это поле или группа полей, которые помагают установить связь между двумя таблицами.</a:t>
            </a:r>
            <a:r>
              <a:rPr lang="ru-RU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0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82801410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3798</TotalTime>
  <Words>715</Words>
  <Application>Microsoft Office PowerPoint</Application>
  <PresentationFormat>On-screen Show (4:3)</PresentationFormat>
  <Paragraphs>110</Paragraphs>
  <Slides>16</Slides>
  <Notes>16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Roboto</vt:lpstr>
      <vt:lpstr>Noto Sans Symbols</vt:lpstr>
      <vt:lpstr>Calibri</vt:lpstr>
      <vt:lpstr>Тема Office</vt:lpstr>
      <vt:lpstr>PowerPoint Presentation</vt:lpstr>
      <vt:lpstr>Что такое база данных?</vt:lpstr>
      <vt:lpstr>Что такое СУБД?</vt:lpstr>
      <vt:lpstr>Что такое SQL?</vt:lpstr>
      <vt:lpstr>Особенности реляционной базы данных</vt:lpstr>
      <vt:lpstr>Пример структуры таблицы</vt:lpstr>
      <vt:lpstr>Пример представления данных в таблице</vt:lpstr>
      <vt:lpstr>Первичный ключ (Primary key)</vt:lpstr>
      <vt:lpstr>Ссылочный ключ (Foreign key)</vt:lpstr>
      <vt:lpstr>Связи между таблицами</vt:lpstr>
      <vt:lpstr>Связи между таблицами</vt:lpstr>
      <vt:lpstr>Связи между таблицами</vt:lpstr>
      <vt:lpstr>Составляющие языка SQL</vt:lpstr>
      <vt:lpstr>Основные команды DDL</vt:lpstr>
      <vt:lpstr>Основные команды DML</vt:lpstr>
      <vt:lpstr>Основные команды DСL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31</cp:revision>
  <dcterms:modified xsi:type="dcterms:W3CDTF">2021-03-24T11:50:32Z</dcterms:modified>
</cp:coreProperties>
</file>