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4"/>
  </p:notesMasterIdLst>
  <p:sldIdLst>
    <p:sldId id="256" r:id="rId2"/>
    <p:sldId id="285" r:id="rId3"/>
    <p:sldId id="286" r:id="rId4"/>
    <p:sldId id="289" r:id="rId5"/>
    <p:sldId id="287" r:id="rId6"/>
    <p:sldId id="293" r:id="rId7"/>
    <p:sldId id="294" r:id="rId8"/>
    <p:sldId id="292" r:id="rId9"/>
    <p:sldId id="291" r:id="rId10"/>
    <p:sldId id="290" r:id="rId11"/>
    <p:sldId id="295" r:id="rId12"/>
    <p:sldId id="259" r:id="rId1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Roboto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2777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2485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4083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9307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9685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3643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112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6703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7762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5610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upa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Заголовок раздела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et The Tea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424C53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pic" idx="2"/>
          </p:nvPr>
        </p:nvSpPr>
        <p:spPr>
          <a:xfrm>
            <a:off x="745316" y="1956681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pic" idx="3"/>
          </p:nvPr>
        </p:nvSpPr>
        <p:spPr>
          <a:xfrm>
            <a:off x="2780639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pic" idx="4"/>
          </p:nvPr>
        </p:nvSpPr>
        <p:spPr>
          <a:xfrm>
            <a:off x="4800602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pic" idx="5"/>
          </p:nvPr>
        </p:nvSpPr>
        <p:spPr>
          <a:xfrm>
            <a:off x="6866090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2057402" y="1066800"/>
            <a:ext cx="50292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6"/>
          </p:nvPr>
        </p:nvSpPr>
        <p:spPr>
          <a:xfrm>
            <a:off x="684214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7"/>
          </p:nvPr>
        </p:nvSpPr>
        <p:spPr>
          <a:xfrm>
            <a:off x="2728771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8"/>
          </p:nvPr>
        </p:nvSpPr>
        <p:spPr>
          <a:xfrm>
            <a:off x="684214" y="4248149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9"/>
          </p:nvPr>
        </p:nvSpPr>
        <p:spPr>
          <a:xfrm>
            <a:off x="684212" y="4487334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3"/>
          </p:nvPr>
        </p:nvSpPr>
        <p:spPr>
          <a:xfrm>
            <a:off x="2741613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4"/>
          </p:nvPr>
        </p:nvSpPr>
        <p:spPr>
          <a:xfrm>
            <a:off x="2741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5"/>
          </p:nvPr>
        </p:nvSpPr>
        <p:spPr>
          <a:xfrm>
            <a:off x="4800600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6"/>
          </p:nvPr>
        </p:nvSpPr>
        <p:spPr>
          <a:xfrm>
            <a:off x="481344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7"/>
          </p:nvPr>
        </p:nvSpPr>
        <p:spPr>
          <a:xfrm>
            <a:off x="481344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8"/>
          </p:nvPr>
        </p:nvSpPr>
        <p:spPr>
          <a:xfrm>
            <a:off x="6919772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9"/>
          </p:nvPr>
        </p:nvSpPr>
        <p:spPr>
          <a:xfrm>
            <a:off x="693261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0"/>
          </p:nvPr>
        </p:nvSpPr>
        <p:spPr>
          <a:xfrm>
            <a:off x="6932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aspnet/core/fundamentals/middleware/?view=aspnetcore-3.1#built-in-middlewar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2825" y="5200"/>
            <a:ext cx="5436000" cy="6852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BFCFEC"/>
              </a:gs>
              <a:gs pos="100000">
                <a:srgbClr val="BFCFEC"/>
              </a:gs>
            </a:gsLst>
            <a:lin ang="5400012" scaled="0"/>
          </a:gradFill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75" y="20470"/>
            <a:ext cx="5431912" cy="68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6593709" y="6094941"/>
            <a:ext cx="1527300" cy="25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000" b="1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5438825" y="0"/>
            <a:ext cx="42900" cy="685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323528" y="3175385"/>
            <a:ext cx="4752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Middleware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471" y="1924981"/>
            <a:ext cx="22764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6143625" y="3000800"/>
            <a:ext cx="24765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IT Education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Academy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353700" y="1313378"/>
            <a:ext cx="77724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dirty="0">
                <a:latin typeface="Roboto"/>
                <a:ea typeface="Roboto"/>
                <a:cs typeface="Roboto"/>
                <a:sym typeface="Roboto"/>
              </a:rPr>
              <a:t>Map</a:t>
            </a:r>
            <a:r>
              <a:rPr lang="en-US" sz="410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410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406550" y="2285828"/>
            <a:ext cx="7719600" cy="1034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 помощью метода 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Map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происходит маппинг выбраной конечной точки к делегату подходящего </a:t>
            </a:r>
            <a:r>
              <a:rPr lang="en-US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action`a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Пример:</a:t>
            </a:r>
          </a:p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endParaRPr lang="ru-RU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Shape 187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Shape 188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754517-64B3-4F17-AA69-F3E8446895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5696" y="3412750"/>
            <a:ext cx="578167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74281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57928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Об</a:t>
            </a: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ъ</a:t>
            </a: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явление пользовательского </a:t>
            </a: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middleware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63">
            <a:extLst>
              <a:ext uri="{FF2B5EF4-FFF2-40B4-BE49-F238E27FC236}">
                <a16:creationId xmlns:a16="http://schemas.microsoft.com/office/drawing/2014/main" id="{B1518313-5552-43D1-BD9A-CD12C500D4A4}"/>
              </a:ext>
            </a:extLst>
          </p:cNvPr>
          <p:cNvSpPr txBox="1"/>
          <p:nvPr/>
        </p:nvSpPr>
        <p:spPr>
          <a:xfrm>
            <a:off x="467326" y="2945074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Объявление пользовательского </a:t>
            </a:r>
            <a:r>
              <a:rPr lang="en-US" sz="200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middleware </a:t>
            </a:r>
            <a:r>
              <a:rPr lang="ru-RU" sz="200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осуществляется просто посредством добавления нового класса.</a:t>
            </a:r>
          </a:p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endParaRPr lang="ru-RU" sz="2000" i="0" u="none" strike="noStrike" cap="none" dirty="0">
              <a:solidFill>
                <a:schemeClr val="tx1"/>
              </a:solidFill>
              <a:latin typeface="Roboto"/>
              <a:ea typeface="Roboto"/>
              <a:cs typeface="Calibri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Класс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middleware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должен содержать конструктор, который принимает параметр типа </a:t>
            </a:r>
            <a:r>
              <a:rPr lang="en-US" sz="2000" dirty="0" err="1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RequestDelegate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и публичный метод с названием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Invoke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или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InvokeAsync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.</a:t>
            </a:r>
          </a:p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endParaRPr lang="en-US" sz="2000" dirty="0">
              <a:solidFill>
                <a:schemeClr val="tx1"/>
              </a:solidFill>
              <a:latin typeface="Roboto"/>
              <a:ea typeface="Roboto"/>
              <a:cs typeface="Calibri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Метод должен возвращать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Task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и первым параметром принимать тип </a:t>
            </a:r>
            <a:r>
              <a:rPr lang="en-US" sz="2000" dirty="0" err="1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HttpContext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.</a:t>
            </a:r>
            <a:endParaRPr sz="2000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46201533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45499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Класс</a:t>
            </a: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4100" b="1" i="0" u="none" strike="noStrike" cap="none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HttpContext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547950" y="2219416"/>
            <a:ext cx="8181300" cy="3825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30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Содержит информацию о текущем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HTTP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запросе.</a:t>
            </a:r>
            <a:endParaRPr sz="20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2700" algn="l" rtl="0">
              <a:spcBef>
                <a:spcPts val="30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Получить доступ к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HttpContext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можно через </a:t>
            </a:r>
            <a:r>
              <a:rPr lang="en-US" sz="2000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IHttpContextAccesssor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lang="ru-RU" sz="20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30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Пример информации, которую можно получить из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HttpContext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:</a:t>
            </a:r>
          </a:p>
          <a:p>
            <a:pPr marL="457200" lvl="7" indent="-457200">
              <a:spcBef>
                <a:spcPts val="600"/>
              </a:spcBef>
              <a:buSzPts val="2000"/>
              <a:buFont typeface="+mj-lt"/>
              <a:buAutoNum type="arabicPeriod"/>
            </a:pPr>
            <a:r>
              <a:rPr lang="ru-RU" sz="2000" i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Calibri"/>
              </a:rPr>
              <a:t>Тип запроса (</a:t>
            </a:r>
            <a:r>
              <a:rPr lang="en-US" sz="2000" i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Calibri"/>
              </a:rPr>
              <a:t>Get, Post</a:t>
            </a:r>
            <a:r>
              <a:rPr lang="ru-RU" sz="2000" i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Calibri"/>
              </a:rPr>
              <a:t>)</a:t>
            </a:r>
            <a:endParaRPr lang="en-US" sz="2000" i="1" dirty="0">
              <a:solidFill>
                <a:schemeClr val="tx1"/>
              </a:solidFill>
              <a:latin typeface="Roboto"/>
              <a:ea typeface="Roboto"/>
              <a:cs typeface="Calibri"/>
              <a:sym typeface="Calibri"/>
            </a:endParaRPr>
          </a:p>
          <a:p>
            <a:pPr marL="457200" lvl="7" indent="-457200">
              <a:spcBef>
                <a:spcPts val="600"/>
              </a:spcBef>
              <a:buSzPts val="2000"/>
              <a:buFont typeface="+mj-lt"/>
              <a:buAutoNum type="arabicPeriod"/>
            </a:pPr>
            <a:r>
              <a:rPr lang="ru-RU" sz="2000" i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Calibri"/>
              </a:rPr>
              <a:t>Параметры запроса</a:t>
            </a:r>
            <a:endParaRPr lang="en-US" sz="2000" i="1" dirty="0">
              <a:solidFill>
                <a:schemeClr val="tx1"/>
              </a:solidFill>
              <a:latin typeface="Roboto"/>
              <a:ea typeface="Roboto"/>
              <a:cs typeface="Calibri"/>
              <a:sym typeface="Calibri"/>
            </a:endParaRPr>
          </a:p>
          <a:p>
            <a:pPr marL="457200" lvl="7" indent="-457200">
              <a:spcBef>
                <a:spcPts val="600"/>
              </a:spcBef>
              <a:buSzPts val="2000"/>
              <a:buFont typeface="+mj-lt"/>
              <a:buAutoNum type="arabicPeriod"/>
            </a:pPr>
            <a:r>
              <a:rPr lang="ru-RU" sz="2000" i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Calibri"/>
              </a:rPr>
              <a:t>Заголовки запроса</a:t>
            </a:r>
            <a:endParaRPr sz="2000" i="1" dirty="0">
              <a:solidFill>
                <a:schemeClr val="tx1"/>
              </a:solidFill>
              <a:latin typeface="Roboto"/>
              <a:ea typeface="Roboto"/>
              <a:cs typeface="Calibri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5230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Что такое 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middleware?</a:t>
            </a:r>
            <a:endParaRPr lang="ru-RU"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57200" y="2712554"/>
            <a:ext cx="8181300" cy="3199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15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Middleware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–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это компонент который встроен в конвеер обработки запроса/ответа клиента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и предназначен для обработки запроса/ответа.</a:t>
            </a:r>
          </a:p>
          <a:p>
            <a:pPr marL="0" marR="0" lvl="0" indent="-12700" algn="l" rtl="0">
              <a:spcBef>
                <a:spcPts val="15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0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В каждом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middleware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указывается передавать ли запрос следующему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middleware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.</a:t>
            </a:r>
          </a:p>
          <a:p>
            <a:pPr lvl="0" indent="-12700">
              <a:spcBef>
                <a:spcPts val="1500"/>
              </a:spcBef>
              <a:buSzPts val="2000"/>
              <a:buFont typeface="Noto Sans Symbols"/>
              <a:buChar char="▪"/>
            </a:pPr>
            <a:r>
              <a:rPr lang="ru-RU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Middleware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обрабатывают запрос/ответ в порядке их обьявления в методе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Configure</a:t>
            </a:r>
            <a:endParaRPr sz="2000" dirty="0">
              <a:solidFill>
                <a:schemeClr val="tx1"/>
              </a:solidFill>
              <a:latin typeface="Roboto"/>
              <a:ea typeface="Roboto"/>
              <a:cs typeface="Calibri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91236856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3721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При</a:t>
            </a: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мер обьявления 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middleware</a:t>
            </a:r>
            <a:endParaRPr lang="ru-RU"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FE6DB6C-F9B9-4084-B910-F96CF6BA5F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8325" y="2367345"/>
            <a:ext cx="546735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08452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40765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Схема вызова 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middleware</a:t>
            </a:r>
            <a:endParaRPr lang="ru-RU"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415B8CA-FF83-4505-936E-3EC5C29CE6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5969" y="2550652"/>
            <a:ext cx="5992061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69115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6059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Способы обьяления 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middleware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589970"/>
            <a:ext cx="8181300" cy="3313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30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dirty="0">
                <a:latin typeface="Roboto"/>
                <a:ea typeface="Roboto"/>
                <a:sym typeface="Roboto"/>
              </a:rPr>
              <a:t>Можно использовать стандартные </a:t>
            </a:r>
            <a:r>
              <a:rPr lang="en-US" sz="2000" dirty="0">
                <a:latin typeface="Roboto"/>
                <a:ea typeface="Roboto"/>
                <a:sym typeface="Roboto"/>
              </a:rPr>
              <a:t>middleware, </a:t>
            </a:r>
            <a:r>
              <a:rPr lang="ru-RU" sz="2000" dirty="0">
                <a:latin typeface="Roboto"/>
                <a:ea typeface="Roboto"/>
                <a:sym typeface="Roboto"/>
              </a:rPr>
              <a:t>например </a:t>
            </a:r>
            <a:r>
              <a:rPr lang="en-US" sz="2000" b="1" dirty="0" err="1">
                <a:latin typeface="Roboto"/>
                <a:ea typeface="Roboto"/>
                <a:sym typeface="Roboto"/>
              </a:rPr>
              <a:t>AddAuthentication</a:t>
            </a:r>
            <a:r>
              <a:rPr lang="en-US" sz="2000" dirty="0">
                <a:latin typeface="Roboto"/>
                <a:ea typeface="Roboto"/>
                <a:sym typeface="Roboto"/>
              </a:rPr>
              <a:t>.</a:t>
            </a:r>
            <a:endParaRPr lang="ru-RU" sz="2000" dirty="0">
              <a:latin typeface="Roboto"/>
              <a:ea typeface="Roboto"/>
              <a:sym typeface="Roboto"/>
            </a:endParaRPr>
          </a:p>
          <a:p>
            <a:pPr marL="0" marR="0" lvl="0" indent="-12700" algn="l" rtl="0">
              <a:spcBef>
                <a:spcPts val="30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sym typeface="Roboto"/>
              </a:rPr>
              <a:t> С помощью методов </a:t>
            </a:r>
            <a:r>
              <a:rPr lang="en-US" sz="2000" dirty="0">
                <a:latin typeface="Roboto"/>
                <a:ea typeface="Roboto"/>
                <a:sym typeface="Roboto"/>
              </a:rPr>
              <a:t>Run, Map, Use</a:t>
            </a:r>
            <a:r>
              <a:rPr lang="ru-RU" sz="2000" dirty="0">
                <a:latin typeface="Roboto"/>
                <a:ea typeface="Roboto"/>
                <a:sym typeface="Roboto"/>
              </a:rPr>
              <a:t> можно описывать набор действий, передавая параметром делегат с этими действиями, например: </a:t>
            </a:r>
            <a:r>
              <a:rPr lang="en-US" sz="2000" b="1" dirty="0">
                <a:latin typeface="Roboto"/>
                <a:ea typeface="Roboto"/>
                <a:sym typeface="Roboto"/>
              </a:rPr>
              <a:t>Use(x =&gt; { </a:t>
            </a:r>
            <a:r>
              <a:rPr lang="en-US" sz="2000" b="1" i="1" u="sng" dirty="0">
                <a:latin typeface="Roboto"/>
                <a:ea typeface="Roboto"/>
                <a:sym typeface="Roboto"/>
              </a:rPr>
              <a:t>some actions</a:t>
            </a:r>
            <a:r>
              <a:rPr lang="en-US" sz="2000" b="1" i="1" dirty="0">
                <a:latin typeface="Roboto"/>
                <a:ea typeface="Roboto"/>
                <a:sym typeface="Roboto"/>
              </a:rPr>
              <a:t> </a:t>
            </a:r>
            <a:r>
              <a:rPr lang="en-US" sz="2000" b="1" dirty="0">
                <a:latin typeface="Roboto"/>
                <a:ea typeface="Roboto"/>
                <a:sym typeface="Roboto"/>
              </a:rPr>
              <a:t>})</a:t>
            </a:r>
          </a:p>
          <a:p>
            <a:pPr marL="0" marR="0" lvl="0" indent="-12700" algn="l" rtl="0">
              <a:spcBef>
                <a:spcPts val="30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1" dirty="0">
                <a:latin typeface="Roboto"/>
                <a:ea typeface="Roboto"/>
                <a:sym typeface="Roboto"/>
              </a:rPr>
              <a:t> </a:t>
            </a:r>
            <a:r>
              <a:rPr lang="ru-RU" sz="2000" dirty="0">
                <a:latin typeface="Roboto"/>
                <a:ea typeface="Roboto"/>
                <a:sym typeface="Roboto"/>
              </a:rPr>
              <a:t>Можно создавать пользовательские </a:t>
            </a:r>
            <a:r>
              <a:rPr lang="en-US" sz="2000" dirty="0">
                <a:latin typeface="Roboto"/>
                <a:ea typeface="Roboto"/>
                <a:sym typeface="Roboto"/>
              </a:rPr>
              <a:t>middleware.</a:t>
            </a:r>
            <a:endParaRPr sz="2000" dirty="0">
              <a:latin typeface="Roboto"/>
              <a:ea typeface="Roboto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77410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6059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Встроенные </a:t>
            </a: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middleware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589971"/>
            <a:ext cx="8181300" cy="3047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30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sym typeface="Calibri"/>
              </a:rPr>
              <a:t> </a:t>
            </a:r>
            <a:r>
              <a:rPr lang="ru-RU" sz="2000" dirty="0">
                <a:latin typeface="Roboto"/>
                <a:ea typeface="Roboto"/>
                <a:sym typeface="Calibri"/>
              </a:rPr>
              <a:t>В </a:t>
            </a:r>
            <a:r>
              <a:rPr lang="en-US" sz="2000" dirty="0">
                <a:latin typeface="Roboto"/>
                <a:ea typeface="Roboto"/>
                <a:sym typeface="Calibri"/>
              </a:rPr>
              <a:t>.NET Core </a:t>
            </a:r>
            <a:r>
              <a:rPr lang="ru-RU" sz="2000" dirty="0">
                <a:latin typeface="Roboto"/>
                <a:ea typeface="Roboto"/>
                <a:sym typeface="Calibri"/>
              </a:rPr>
              <a:t>есть набор встроенных </a:t>
            </a:r>
            <a:r>
              <a:rPr lang="en-US" sz="2000" dirty="0">
                <a:latin typeface="Roboto"/>
                <a:ea typeface="Roboto"/>
                <a:sym typeface="Calibri"/>
              </a:rPr>
              <a:t>middleware. </a:t>
            </a:r>
            <a:endParaRPr lang="ru-RU" sz="2000" dirty="0">
              <a:latin typeface="Roboto"/>
              <a:ea typeface="Roboto"/>
              <a:sym typeface="Calibri"/>
            </a:endParaRPr>
          </a:p>
          <a:p>
            <a:pPr marL="0" marR="0" lvl="0" indent="-12700" algn="l" rtl="0">
              <a:spcBef>
                <a:spcPts val="30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sym typeface="Calibri"/>
              </a:rPr>
              <a:t> Некоторые из этих </a:t>
            </a:r>
            <a:r>
              <a:rPr lang="en-US" sz="2000" dirty="0">
                <a:latin typeface="Roboto"/>
                <a:ea typeface="Roboto"/>
                <a:sym typeface="Calibri"/>
              </a:rPr>
              <a:t>middleware </a:t>
            </a:r>
            <a:r>
              <a:rPr lang="ru-RU" sz="2000" dirty="0">
                <a:latin typeface="Roboto"/>
                <a:ea typeface="Roboto"/>
                <a:sym typeface="Calibri"/>
              </a:rPr>
              <a:t>являются терминальными </a:t>
            </a:r>
            <a:r>
              <a:rPr lang="en-US" sz="2000" dirty="0">
                <a:latin typeface="Roboto"/>
                <a:ea typeface="Roboto"/>
                <a:sym typeface="Calibri"/>
              </a:rPr>
              <a:t>middleware</a:t>
            </a:r>
            <a:r>
              <a:rPr lang="ru-RU" sz="2000" dirty="0">
                <a:latin typeface="Roboto"/>
                <a:ea typeface="Roboto"/>
                <a:sym typeface="Calibri"/>
              </a:rPr>
              <a:t>, а некоторые становятся таковыми только в определенных условиях.</a:t>
            </a:r>
          </a:p>
          <a:p>
            <a:pPr lvl="0" indent="-12700">
              <a:spcBef>
                <a:spcPts val="3000"/>
              </a:spcBef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sym typeface="Calibri"/>
              </a:rPr>
              <a:t> </a:t>
            </a:r>
            <a:r>
              <a:rPr lang="ru-RU" sz="2000" dirty="0">
                <a:latin typeface="Roboto"/>
                <a:ea typeface="Roboto"/>
                <a:sym typeface="Calibri"/>
                <a:hlinkClick r:id="rId4"/>
              </a:rPr>
              <a:t>Список встроенных</a:t>
            </a:r>
            <a:r>
              <a:rPr lang="en-US" sz="2000" dirty="0">
                <a:latin typeface="Roboto"/>
                <a:ea typeface="Roboto"/>
                <a:sym typeface="Calibri"/>
                <a:hlinkClick r:id="rId4"/>
              </a:rPr>
              <a:t> middleware</a:t>
            </a:r>
            <a:r>
              <a:rPr lang="en-US" sz="2000" dirty="0">
                <a:latin typeface="Roboto"/>
                <a:ea typeface="Roboto"/>
                <a:sym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5196309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40765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Стандартный порядок вызова 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middleware</a:t>
            </a:r>
            <a:endParaRPr lang="ru-RU"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D72EF7B-AB12-4C7C-83F2-C22040AF5D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524" y="2639429"/>
            <a:ext cx="7218952" cy="402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11688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398475" y="1890423"/>
            <a:ext cx="77724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Use()</a:t>
            </a:r>
            <a:endParaRPr sz="410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451325" y="2862873"/>
            <a:ext cx="7719600" cy="2454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 помощью метода 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Use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обьявляется стандартное 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middleware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, которых может быть несколько в конвеере обработки запроса. Параметр </a:t>
            </a:r>
            <a:r>
              <a:rPr lang="en-U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next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анонимного метода что передается в 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Use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указывает на следуюющее 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middleware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 Таким образом можно выполнять действие до и после выполнения следующего 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middleware.</a:t>
            </a:r>
            <a:endParaRPr lang="ru-RU" i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Пример:</a:t>
            </a:r>
          </a:p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endParaRPr lang="ru-RU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Shape 187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Shape 188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3DB4FF-D29C-4FA9-8653-16A7982C86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2706" y="5317721"/>
            <a:ext cx="5458587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68267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353700" y="1493126"/>
            <a:ext cx="77724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dirty="0">
                <a:latin typeface="Roboto"/>
                <a:ea typeface="Roboto"/>
                <a:cs typeface="Roboto"/>
                <a:sym typeface="Roboto"/>
              </a:rPr>
              <a:t>Run</a:t>
            </a:r>
            <a:r>
              <a:rPr lang="en-US" sz="410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410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406550" y="2412308"/>
            <a:ext cx="7719600" cy="20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 помощью метода 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Run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обьявляется </a:t>
            </a:r>
            <a:r>
              <a:rPr lang="en-US" b="1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terminal middleware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 Это 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middleware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которое указывает на окончание конвеера обработки запроса. Это означает что больше ни одно 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middleware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не будет вызвано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для обработки запроса после данного.</a:t>
            </a:r>
          </a:p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Пример:</a:t>
            </a:r>
          </a:p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endParaRPr lang="ru-RU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Shape 187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Shape 188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CC8F4B-4C4C-4DDC-97DD-0108679234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0531" y="4664215"/>
            <a:ext cx="4391638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76180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2378</TotalTime>
  <Words>422</Words>
  <Application>Microsoft Office PowerPoint</Application>
  <PresentationFormat>On-screen Show (4:3)</PresentationFormat>
  <Paragraphs>75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Noto Sans Symbols</vt:lpstr>
      <vt:lpstr>Roboto</vt:lpstr>
      <vt:lpstr>Calibri</vt:lpstr>
      <vt:lpstr>Тема Office</vt:lpstr>
      <vt:lpstr>PowerPoint Presentation</vt:lpstr>
      <vt:lpstr>Что такое middleware?</vt:lpstr>
      <vt:lpstr>Пример обьявления middleware</vt:lpstr>
      <vt:lpstr>Схема вызова middleware</vt:lpstr>
      <vt:lpstr>Способы обьяления middleware</vt:lpstr>
      <vt:lpstr>Встроенные middleware</vt:lpstr>
      <vt:lpstr>Стандартный порядок вызова middleware</vt:lpstr>
      <vt:lpstr>Use()</vt:lpstr>
      <vt:lpstr>Run()</vt:lpstr>
      <vt:lpstr>Map()</vt:lpstr>
      <vt:lpstr>Объявление пользовательского middleware</vt:lpstr>
      <vt:lpstr>Класс HttpContext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Ruslan Antoshkin</dc:creator>
  <cp:lastModifiedBy>Ruslan Antoshkin</cp:lastModifiedBy>
  <cp:revision>35</cp:revision>
  <dcterms:modified xsi:type="dcterms:W3CDTF">2021-04-07T16:02:13Z</dcterms:modified>
</cp:coreProperties>
</file>