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281" r:id="rId7"/>
    <p:sldId id="323" r:id="rId8"/>
    <p:sldId id="325" r:id="rId9"/>
    <p:sldId id="324" r:id="rId10"/>
    <p:sldId id="282" r:id="rId11"/>
    <p:sldId id="315" r:id="rId12"/>
    <p:sldId id="314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0" d="100"/>
          <a:sy n="70" d="100"/>
        </p:scale>
        <p:origin x="536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5A342-8BED-9DC8-C9DF-636CCB492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FC86D0-3133-8D2E-6D2B-A25C2C1922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AF8834-0E2A-3DA3-309A-ABE86E03D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78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5FE82-910E-E452-51AC-8F53600B9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D2A0D5-E965-AC2F-ADD6-2E14A9575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DC2162-3957-4F20-33C6-3D5E79648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5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43A9B-74BD-5A58-31EA-A54E4FB68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0051D1-77A5-D762-AA66-C21668149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F60D5D-09B8-E67F-D370-47A612718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09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erstudio.google.com/reporting/b8db7c26-ee7a-438b-98ca-450517f8953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banking data case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400" dirty="0"/>
              <a:t>Rut Yolanda k.br. </a:t>
            </a:r>
            <a:r>
              <a:rPr lang="en-US" sz="1400" dirty="0" err="1"/>
              <a:t>Lumbanraja</a:t>
            </a: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2395728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Transaction Analysis</a:t>
            </a:r>
          </a:p>
          <a:p>
            <a:r>
              <a:rPr lang="en-US" dirty="0"/>
              <a:t>Fraud Analysis</a:t>
            </a:r>
          </a:p>
          <a:p>
            <a:r>
              <a:rPr lang="en-US" dirty="0"/>
              <a:t>Actionable Insight and Suggestion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00511-21F5-9AB9-906C-4E1A6495A968}"/>
              </a:ext>
            </a:extLst>
          </p:cNvPr>
          <p:cNvSpPr txBox="1"/>
          <p:nvPr/>
        </p:nvSpPr>
        <p:spPr>
          <a:xfrm>
            <a:off x="914400" y="5480177"/>
            <a:ext cx="9054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Dashboard Link:</a:t>
            </a:r>
          </a:p>
          <a:p>
            <a:r>
              <a:rPr lang="en-US" sz="1800" dirty="0">
                <a:hlinkClick r:id="rId3"/>
              </a:rPr>
              <a:t>https://lookerstudio.google.com/reporting/b8db7c26-ee7a-438b-98ca-450517f8953d</a:t>
            </a:r>
            <a:endParaRPr lang="en-US" sz="18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70345"/>
            <a:ext cx="5259554" cy="599504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35608"/>
            <a:ext cx="5259554" cy="468172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From the data, the number of users and cards had a notable increase from 2003 to 2010 then gradually decreased before suddenly rising sharply in 2020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Mastercard and Visa was dominant card brand with most of users using debit instead of credit cards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transactions that happened on 1-7 Jan 2010 fluctuated with almost 34% done by people aged 60+.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117D76-1BAD-B7B1-2CC0-74266D1D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687" y="41719"/>
            <a:ext cx="6378313" cy="63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0EDA5-76FA-4317-3D94-53C6845E6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229F-0E81-82E3-3D49-55633556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17" y="845249"/>
            <a:ext cx="5961888" cy="599504"/>
          </a:xfrm>
        </p:spPr>
        <p:txBody>
          <a:bodyPr/>
          <a:lstStyle/>
          <a:p>
            <a:r>
              <a:rPr lang="en-US" dirty="0"/>
              <a:t>TRANSACTION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0DD8-5101-56BE-C433-5A6E3968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62075"/>
            <a:ext cx="5724144" cy="44638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7 days, average transaction value is $160.15, with on average almost 11 transaction per user. In detail, each user has around 3 transactions per 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Surprisingly, the majority of users are categorized in low-income people with annual income under $40,000.  This group accounted for the largest share of transactions and transaction amounts. However, this group has a small average value per transactions compared to other groups.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90CFDD-951E-5566-3516-632FE58C5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384" y="621284"/>
            <a:ext cx="4624220" cy="6236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7BCE40-2C9A-28E2-1ECC-B0A14F6E6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05" y="5367240"/>
            <a:ext cx="1878659" cy="129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4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09103-69F9-2036-9AE2-7E0E73F49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F8E1-6129-C012-269F-7D4793F7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17" y="845249"/>
            <a:ext cx="5961888" cy="599504"/>
          </a:xfrm>
        </p:spPr>
        <p:txBody>
          <a:bodyPr/>
          <a:lstStyle/>
          <a:p>
            <a:r>
              <a:rPr lang="en-US" dirty="0"/>
              <a:t>TRANSACTION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11422-409F-BC37-6454-9002A7BFE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62075"/>
            <a:ext cx="5259554" cy="446382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From mcc data,  groceries &amp; supermarkets, foods, and service stations was the top categories by number of transactions. These was top three for the majority of users except the high-income people which had toll &amp; fees and  wire transfers &amp; money orders as their top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detailed transactions table shows that most of users with high credit scores and transactions volume was from lower middle-income groups and carry a high level of debt.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DA8C7B-E92C-DCEB-07AC-E31A91E4E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648" y="406908"/>
            <a:ext cx="4481467" cy="60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3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2ADB8-45F7-B6CB-6281-A910E3D58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E5A9-B445-0CC7-30F2-16FB0427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70345"/>
            <a:ext cx="5259554" cy="599504"/>
          </a:xfrm>
        </p:spPr>
        <p:txBody>
          <a:bodyPr/>
          <a:lstStyle/>
          <a:p>
            <a:r>
              <a:rPr lang="en-US" dirty="0"/>
              <a:t>FRAUD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8ED0D-2BC6-90AA-CE9D-430CA1AC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62075"/>
            <a:ext cx="5259554" cy="446382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tables show suspicious transactions. The first one is used for monitoring high-value transactions at unusual hours. For example: At the first row, we can suspect user 171 for made a transaction which value almost 21 times his average transaction value at 3 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second table shows suspicious transactions in 2 distant locations within minutes. For example: user 1827 made 2 different transactions in NV and CA (271 miles, taking around 4 hours and 21 minutes to drive) just in 2 minutes.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13571-AFBB-F14B-BE8C-3CE55AF7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869" y="0"/>
            <a:ext cx="5134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ACTIONABLE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Prioritize offers to get younger users, who are more productive and have higher consumption levels.</a:t>
            </a:r>
          </a:p>
          <a:p>
            <a:r>
              <a:rPr lang="en-US" dirty="0"/>
              <a:t>Due to a high share of consumptive transactions trend (high transactions but small average value for daily needs) by lower-middle people who carry a notable amount of debt, the company cost and risks of credit failure could potentially increase over time. The company should consider the debt history of the user before issuing a credit card and approving the credit limit.</a:t>
            </a:r>
          </a:p>
          <a:p>
            <a:r>
              <a:rPr lang="en-US" dirty="0"/>
              <a:t>The company should make fraud prediction models based on suspicious transactions and give users warnings right after the suspicious transactions happen.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022592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 more comprehensive and complete data to better analyze the significant increase in the number of users and cards in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the “</a:t>
            </a:r>
            <a:r>
              <a:rPr lang="en-US" dirty="0" err="1"/>
              <a:t>use_chip</a:t>
            </a:r>
            <a:r>
              <a:rPr lang="en-US" dirty="0"/>
              <a:t>” dataset to include actual chip usage information, not just swipe and online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card status data to enable tracking of active and inactive cards.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sz="7200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{A19D31A8-F2F4-4BB7-B097-9DAE9E41A97D}TF8a9b5915-b8c7-461e-8cdd-693d48b5e32371f7b7e2_win32-4bf0b9a2ea37</Template>
  <TotalTime>357</TotalTime>
  <Words>533</Words>
  <Application>Microsoft Office PowerPoint</Application>
  <PresentationFormat>Widescreen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Sabon Next LT</vt:lpstr>
      <vt:lpstr>Custom</vt:lpstr>
      <vt:lpstr>banking data case   Rut Yolanda k.br. Lumbanraja </vt:lpstr>
      <vt:lpstr>agenda</vt:lpstr>
      <vt:lpstr>OVERVIEW</vt:lpstr>
      <vt:lpstr>TRANSACTION ANALYSIS</vt:lpstr>
      <vt:lpstr>TRANSACTION ANALYSIS</vt:lpstr>
      <vt:lpstr>FRAUD ANALYSIS</vt:lpstr>
      <vt:lpstr>ACTIONABLE INSIGHTS</vt:lpstr>
      <vt:lpstr>SUGGESTIONS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asus vivobook</dc:creator>
  <cp:lastModifiedBy>asus vivobook</cp:lastModifiedBy>
  <cp:revision>2</cp:revision>
  <dcterms:created xsi:type="dcterms:W3CDTF">2025-08-13T09:28:26Z</dcterms:created>
  <dcterms:modified xsi:type="dcterms:W3CDTF">2025-08-14T04:34:55Z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