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0" r:id="rId1"/>
  </p:sldMasterIdLst>
  <p:notesMasterIdLst>
    <p:notesMasterId r:id="rId23"/>
  </p:notesMasterIdLst>
  <p:sldIdLst>
    <p:sldId id="259" r:id="rId2"/>
    <p:sldId id="257" r:id="rId3"/>
    <p:sldId id="258" r:id="rId4"/>
    <p:sldId id="281" r:id="rId5"/>
    <p:sldId id="277" r:id="rId6"/>
    <p:sldId id="276" r:id="rId7"/>
    <p:sldId id="278" r:id="rId8"/>
    <p:sldId id="270" r:id="rId9"/>
    <p:sldId id="271" r:id="rId10"/>
    <p:sldId id="256" r:id="rId11"/>
    <p:sldId id="264" r:id="rId12"/>
    <p:sldId id="265" r:id="rId13"/>
    <p:sldId id="267" r:id="rId14"/>
    <p:sldId id="268" r:id="rId15"/>
    <p:sldId id="262" r:id="rId16"/>
    <p:sldId id="280" r:id="rId17"/>
    <p:sldId id="273" r:id="rId18"/>
    <p:sldId id="275" r:id="rId19"/>
    <p:sldId id="282" r:id="rId20"/>
    <p:sldId id="274"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02F30-6360-94F1-DF26-965D77D3B46C}" v="15" dt="2022-07-18T17:46:38.003"/>
    <p1510:client id="{3AA9DF26-58DA-474C-BD8B-E26FAFDD838F}" v="4" dt="2022-07-19T02:22:04.028"/>
    <p1510:client id="{65219688-FFE5-41C0-BD8A-38C45AEE8E23}" v="3" dt="2022-07-19T03:36:25.935"/>
    <p1510:client id="{95F69F8A-430B-9BC8-29DF-5A80F551FDA9}" v="95" dt="2022-07-19T03:59:10.082"/>
    <p1510:client id="{EC4D544D-6B1B-462A-94D7-A1AE7D09C2E6}" v="4" dt="2022-07-18T17:41:34.698"/>
    <p1510:client id="{F3E820DE-4FC8-DE77-2633-D58444AE9043}" v="6" dt="2022-07-18T21:32:03.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ECA10-C418-40F2-9C7B-C416FB6BBEC0}" type="doc">
      <dgm:prSet loTypeId="urn:microsoft.com/office/officeart/2005/8/layout/vList5" loCatId="list" qsTypeId="urn:microsoft.com/office/officeart/2005/8/quickstyle/simple2" qsCatId="simple" csTypeId="urn:microsoft.com/office/officeart/2005/8/colors/colorful3" csCatId="colorful" phldr="1"/>
      <dgm:spPr/>
      <dgm:t>
        <a:bodyPr/>
        <a:lstStyle/>
        <a:p>
          <a:endParaRPr lang="en-US"/>
        </a:p>
      </dgm:t>
    </dgm:pt>
    <dgm:pt modelId="{EC0C29B3-97BC-4E40-BF1C-4DCE65610D83}">
      <dgm:prSet/>
      <dgm:spPr/>
      <dgm:t>
        <a:bodyPr/>
        <a:lstStyle/>
        <a:p>
          <a:r>
            <a:rPr lang="en-US">
              <a:latin typeface="Times New Roman" panose="02020603050405020304" pitchFamily="18" charset="0"/>
              <a:cs typeface="Times New Roman" panose="02020603050405020304" pitchFamily="18" charset="0"/>
            </a:rPr>
            <a:t>BHAKTI PARMAR</a:t>
          </a:r>
        </a:p>
      </dgm:t>
    </dgm:pt>
    <dgm:pt modelId="{77F34D33-EE00-4591-A498-7B1E973491E5}" type="parTrans" cxnId="{7CCEB976-7E29-4B8A-9E8A-B3BD16AC441A}">
      <dgm:prSet/>
      <dgm:spPr/>
      <dgm:t>
        <a:bodyPr/>
        <a:lstStyle/>
        <a:p>
          <a:endParaRPr lang="en-US"/>
        </a:p>
      </dgm:t>
    </dgm:pt>
    <dgm:pt modelId="{3687208F-B76C-42C7-A231-8EE158FD3C88}" type="sibTrans" cxnId="{7CCEB976-7E29-4B8A-9E8A-B3BD16AC441A}">
      <dgm:prSet/>
      <dgm:spPr/>
      <dgm:t>
        <a:bodyPr/>
        <a:lstStyle/>
        <a:p>
          <a:endParaRPr lang="en-US"/>
        </a:p>
      </dgm:t>
    </dgm:pt>
    <dgm:pt modelId="{C461AA62-8E83-45C8-A88A-F4DCAC05F712}">
      <dgm:prSet/>
      <dgm:spPr/>
      <dgm:t>
        <a:bodyPr/>
        <a:lstStyle/>
        <a:p>
          <a:r>
            <a:rPr lang="en-US">
              <a:latin typeface="Times New Roman" panose="02020603050405020304" pitchFamily="18" charset="0"/>
              <a:cs typeface="Times New Roman" panose="02020603050405020304" pitchFamily="18" charset="0"/>
            </a:rPr>
            <a:t>CRISTINA BERGERE</a:t>
          </a:r>
        </a:p>
      </dgm:t>
    </dgm:pt>
    <dgm:pt modelId="{6DEE0B55-3B42-4656-91D0-9DB4B68B4E7D}" type="parTrans" cxnId="{48A9F31B-E326-4081-98B4-38F6D3636250}">
      <dgm:prSet/>
      <dgm:spPr/>
      <dgm:t>
        <a:bodyPr/>
        <a:lstStyle/>
        <a:p>
          <a:endParaRPr lang="en-US"/>
        </a:p>
      </dgm:t>
    </dgm:pt>
    <dgm:pt modelId="{8D64E0DF-92F9-43A5-BB9F-1D895E93AEAE}" type="sibTrans" cxnId="{48A9F31B-E326-4081-98B4-38F6D3636250}">
      <dgm:prSet/>
      <dgm:spPr/>
      <dgm:t>
        <a:bodyPr/>
        <a:lstStyle/>
        <a:p>
          <a:endParaRPr lang="en-US"/>
        </a:p>
      </dgm:t>
    </dgm:pt>
    <dgm:pt modelId="{A5BE7B41-73A6-4E0E-957E-B7E0DE441C06}">
      <dgm:prSet/>
      <dgm:spPr/>
      <dgm:t>
        <a:bodyPr/>
        <a:lstStyle/>
        <a:p>
          <a:r>
            <a:rPr lang="en-US">
              <a:latin typeface="Times New Roman" panose="02020603050405020304" pitchFamily="18" charset="0"/>
              <a:cs typeface="Times New Roman" panose="02020603050405020304" pitchFamily="18" charset="0"/>
            </a:rPr>
            <a:t>PHUE THANT</a:t>
          </a:r>
        </a:p>
      </dgm:t>
    </dgm:pt>
    <dgm:pt modelId="{80A131E7-8D45-44F7-913E-BC2FB1294CB7}" type="parTrans" cxnId="{FCE14383-A912-43BC-8B13-AD1974DC327B}">
      <dgm:prSet/>
      <dgm:spPr/>
      <dgm:t>
        <a:bodyPr/>
        <a:lstStyle/>
        <a:p>
          <a:endParaRPr lang="en-US"/>
        </a:p>
      </dgm:t>
    </dgm:pt>
    <dgm:pt modelId="{DC138ECC-015D-4288-AEF5-4A0BCAF56A8D}" type="sibTrans" cxnId="{FCE14383-A912-43BC-8B13-AD1974DC327B}">
      <dgm:prSet/>
      <dgm:spPr/>
      <dgm:t>
        <a:bodyPr/>
        <a:lstStyle/>
        <a:p>
          <a:endParaRPr lang="en-US"/>
        </a:p>
      </dgm:t>
    </dgm:pt>
    <dgm:pt modelId="{4B101683-AD93-44E9-9A39-0BB91E022EF4}">
      <dgm:prSet/>
      <dgm:spPr/>
      <dgm:t>
        <a:bodyPr/>
        <a:lstStyle/>
        <a:p>
          <a:r>
            <a:rPr lang="en-US">
              <a:latin typeface="Times New Roman" panose="02020603050405020304" pitchFamily="18" charset="0"/>
              <a:cs typeface="Times New Roman" panose="02020603050405020304" pitchFamily="18" charset="0"/>
            </a:rPr>
            <a:t>PRATHUSHKUMAR DATHURI</a:t>
          </a:r>
        </a:p>
      </dgm:t>
    </dgm:pt>
    <dgm:pt modelId="{D7C29571-B897-494F-96DA-F2B30B4F67E5}" type="parTrans" cxnId="{DD5D76E3-1892-468F-90F2-7C5AA23CBA92}">
      <dgm:prSet/>
      <dgm:spPr/>
      <dgm:t>
        <a:bodyPr/>
        <a:lstStyle/>
        <a:p>
          <a:endParaRPr lang="en-US"/>
        </a:p>
      </dgm:t>
    </dgm:pt>
    <dgm:pt modelId="{5BEA1FD9-10B6-45ED-9610-6995F359A35C}" type="sibTrans" cxnId="{DD5D76E3-1892-468F-90F2-7C5AA23CBA92}">
      <dgm:prSet/>
      <dgm:spPr/>
      <dgm:t>
        <a:bodyPr/>
        <a:lstStyle/>
        <a:p>
          <a:endParaRPr lang="en-US"/>
        </a:p>
      </dgm:t>
    </dgm:pt>
    <dgm:pt modelId="{37C22ACD-9852-46B0-8602-7D2D5172C68E}">
      <dgm:prSet/>
      <dgm:spPr/>
      <dgm:t>
        <a:bodyPr/>
        <a:lstStyle/>
        <a:p>
          <a:r>
            <a:rPr lang="en-US">
              <a:latin typeface="Times New Roman" panose="02020603050405020304" pitchFamily="18" charset="0"/>
              <a:cs typeface="Times New Roman" panose="02020603050405020304" pitchFamily="18" charset="0"/>
            </a:rPr>
            <a:t>RUTA ANTALIYA</a:t>
          </a:r>
        </a:p>
      </dgm:t>
    </dgm:pt>
    <dgm:pt modelId="{6D6F1080-ABBE-47A8-BBA4-C89B4962F03E}" type="parTrans" cxnId="{BC5F2B41-AAEF-4CA4-B1CF-EE3185FA9E4C}">
      <dgm:prSet/>
      <dgm:spPr/>
      <dgm:t>
        <a:bodyPr/>
        <a:lstStyle/>
        <a:p>
          <a:endParaRPr lang="en-US"/>
        </a:p>
      </dgm:t>
    </dgm:pt>
    <dgm:pt modelId="{704B6A6F-4BDF-483B-A0C7-BF99874553E9}" type="sibTrans" cxnId="{BC5F2B41-AAEF-4CA4-B1CF-EE3185FA9E4C}">
      <dgm:prSet/>
      <dgm:spPr/>
      <dgm:t>
        <a:bodyPr/>
        <a:lstStyle/>
        <a:p>
          <a:endParaRPr lang="en-US"/>
        </a:p>
      </dgm:t>
    </dgm:pt>
    <dgm:pt modelId="{F49FE70B-A4AD-5E41-BCF0-75070536DC47}" type="pres">
      <dgm:prSet presAssocID="{EEDECA10-C418-40F2-9C7B-C416FB6BBEC0}" presName="Name0" presStyleCnt="0">
        <dgm:presLayoutVars>
          <dgm:dir/>
          <dgm:animLvl val="lvl"/>
          <dgm:resizeHandles val="exact"/>
        </dgm:presLayoutVars>
      </dgm:prSet>
      <dgm:spPr/>
    </dgm:pt>
    <dgm:pt modelId="{E4DE9E0F-7D44-754D-8787-12F4F0C2CDB2}" type="pres">
      <dgm:prSet presAssocID="{EC0C29B3-97BC-4E40-BF1C-4DCE65610D83}" presName="linNode" presStyleCnt="0"/>
      <dgm:spPr/>
    </dgm:pt>
    <dgm:pt modelId="{C3D053F8-893A-3047-914A-5EDDBE9F6BF6}" type="pres">
      <dgm:prSet presAssocID="{EC0C29B3-97BC-4E40-BF1C-4DCE65610D83}" presName="parentText" presStyleLbl="node1" presStyleIdx="0" presStyleCnt="5">
        <dgm:presLayoutVars>
          <dgm:chMax val="1"/>
          <dgm:bulletEnabled val="1"/>
        </dgm:presLayoutVars>
      </dgm:prSet>
      <dgm:spPr/>
    </dgm:pt>
    <dgm:pt modelId="{08DCFA4B-AB61-B34E-9877-6CB7621F8CAC}" type="pres">
      <dgm:prSet presAssocID="{3687208F-B76C-42C7-A231-8EE158FD3C88}" presName="sp" presStyleCnt="0"/>
      <dgm:spPr/>
    </dgm:pt>
    <dgm:pt modelId="{5BBB1C92-A363-5E4B-B7AC-8153DD66CFA3}" type="pres">
      <dgm:prSet presAssocID="{C461AA62-8E83-45C8-A88A-F4DCAC05F712}" presName="linNode" presStyleCnt="0"/>
      <dgm:spPr/>
    </dgm:pt>
    <dgm:pt modelId="{A981AA4D-64D2-D048-BBC5-9461E05BD554}" type="pres">
      <dgm:prSet presAssocID="{C461AA62-8E83-45C8-A88A-F4DCAC05F712}" presName="parentText" presStyleLbl="node1" presStyleIdx="1" presStyleCnt="5">
        <dgm:presLayoutVars>
          <dgm:chMax val="1"/>
          <dgm:bulletEnabled val="1"/>
        </dgm:presLayoutVars>
      </dgm:prSet>
      <dgm:spPr/>
    </dgm:pt>
    <dgm:pt modelId="{2FABCD38-1D60-5649-AED2-5AB2AF574510}" type="pres">
      <dgm:prSet presAssocID="{8D64E0DF-92F9-43A5-BB9F-1D895E93AEAE}" presName="sp" presStyleCnt="0"/>
      <dgm:spPr/>
    </dgm:pt>
    <dgm:pt modelId="{0D694B59-782C-9244-B3CF-AA20174829E7}" type="pres">
      <dgm:prSet presAssocID="{A5BE7B41-73A6-4E0E-957E-B7E0DE441C06}" presName="linNode" presStyleCnt="0"/>
      <dgm:spPr/>
    </dgm:pt>
    <dgm:pt modelId="{2383CBA4-D026-0449-AE80-8EE3678CB91C}" type="pres">
      <dgm:prSet presAssocID="{A5BE7B41-73A6-4E0E-957E-B7E0DE441C06}" presName="parentText" presStyleLbl="node1" presStyleIdx="2" presStyleCnt="5">
        <dgm:presLayoutVars>
          <dgm:chMax val="1"/>
          <dgm:bulletEnabled val="1"/>
        </dgm:presLayoutVars>
      </dgm:prSet>
      <dgm:spPr/>
    </dgm:pt>
    <dgm:pt modelId="{25293701-8903-AF4A-B813-35409BA8640F}" type="pres">
      <dgm:prSet presAssocID="{DC138ECC-015D-4288-AEF5-4A0BCAF56A8D}" presName="sp" presStyleCnt="0"/>
      <dgm:spPr/>
    </dgm:pt>
    <dgm:pt modelId="{054768F1-3329-1141-BB2C-1F7F9F577976}" type="pres">
      <dgm:prSet presAssocID="{4B101683-AD93-44E9-9A39-0BB91E022EF4}" presName="linNode" presStyleCnt="0"/>
      <dgm:spPr/>
    </dgm:pt>
    <dgm:pt modelId="{F3EA2097-9D64-6945-887C-7D45DDB86322}" type="pres">
      <dgm:prSet presAssocID="{4B101683-AD93-44E9-9A39-0BB91E022EF4}" presName="parentText" presStyleLbl="node1" presStyleIdx="3" presStyleCnt="5">
        <dgm:presLayoutVars>
          <dgm:chMax val="1"/>
          <dgm:bulletEnabled val="1"/>
        </dgm:presLayoutVars>
      </dgm:prSet>
      <dgm:spPr/>
    </dgm:pt>
    <dgm:pt modelId="{B4132761-075B-4744-8CEE-B3454BD3F163}" type="pres">
      <dgm:prSet presAssocID="{5BEA1FD9-10B6-45ED-9610-6995F359A35C}" presName="sp" presStyleCnt="0"/>
      <dgm:spPr/>
    </dgm:pt>
    <dgm:pt modelId="{304C57C6-2F21-C44E-A8BD-FD2235F3C4D4}" type="pres">
      <dgm:prSet presAssocID="{37C22ACD-9852-46B0-8602-7D2D5172C68E}" presName="linNode" presStyleCnt="0"/>
      <dgm:spPr/>
    </dgm:pt>
    <dgm:pt modelId="{ECF24720-1CB9-D140-8FC7-2214E2444D70}" type="pres">
      <dgm:prSet presAssocID="{37C22ACD-9852-46B0-8602-7D2D5172C68E}" presName="parentText" presStyleLbl="node1" presStyleIdx="4" presStyleCnt="5">
        <dgm:presLayoutVars>
          <dgm:chMax val="1"/>
          <dgm:bulletEnabled val="1"/>
        </dgm:presLayoutVars>
      </dgm:prSet>
      <dgm:spPr/>
    </dgm:pt>
  </dgm:ptLst>
  <dgm:cxnLst>
    <dgm:cxn modelId="{48A9F31B-E326-4081-98B4-38F6D3636250}" srcId="{EEDECA10-C418-40F2-9C7B-C416FB6BBEC0}" destId="{C461AA62-8E83-45C8-A88A-F4DCAC05F712}" srcOrd="1" destOrd="0" parTransId="{6DEE0B55-3B42-4656-91D0-9DB4B68B4E7D}" sibTransId="{8D64E0DF-92F9-43A5-BB9F-1D895E93AEAE}"/>
    <dgm:cxn modelId="{BC5F2B41-AAEF-4CA4-B1CF-EE3185FA9E4C}" srcId="{EEDECA10-C418-40F2-9C7B-C416FB6BBEC0}" destId="{37C22ACD-9852-46B0-8602-7D2D5172C68E}" srcOrd="4" destOrd="0" parTransId="{6D6F1080-ABBE-47A8-BBA4-C89B4962F03E}" sibTransId="{704B6A6F-4BDF-483B-A0C7-BF99874553E9}"/>
    <dgm:cxn modelId="{D195D04B-7854-7446-A975-A00432D63BEB}" type="presOf" srcId="{A5BE7B41-73A6-4E0E-957E-B7E0DE441C06}" destId="{2383CBA4-D026-0449-AE80-8EE3678CB91C}" srcOrd="0" destOrd="0" presId="urn:microsoft.com/office/officeart/2005/8/layout/vList5"/>
    <dgm:cxn modelId="{66F4D472-F95D-9D4E-91DE-793415BDF2C9}" type="presOf" srcId="{EEDECA10-C418-40F2-9C7B-C416FB6BBEC0}" destId="{F49FE70B-A4AD-5E41-BCF0-75070536DC47}" srcOrd="0" destOrd="0" presId="urn:microsoft.com/office/officeart/2005/8/layout/vList5"/>
    <dgm:cxn modelId="{7CCEB976-7E29-4B8A-9E8A-B3BD16AC441A}" srcId="{EEDECA10-C418-40F2-9C7B-C416FB6BBEC0}" destId="{EC0C29B3-97BC-4E40-BF1C-4DCE65610D83}" srcOrd="0" destOrd="0" parTransId="{77F34D33-EE00-4591-A498-7B1E973491E5}" sibTransId="{3687208F-B76C-42C7-A231-8EE158FD3C88}"/>
    <dgm:cxn modelId="{FCE14383-A912-43BC-8B13-AD1974DC327B}" srcId="{EEDECA10-C418-40F2-9C7B-C416FB6BBEC0}" destId="{A5BE7B41-73A6-4E0E-957E-B7E0DE441C06}" srcOrd="2" destOrd="0" parTransId="{80A131E7-8D45-44F7-913E-BC2FB1294CB7}" sibTransId="{DC138ECC-015D-4288-AEF5-4A0BCAF56A8D}"/>
    <dgm:cxn modelId="{34564986-61D7-0847-BE46-33DE209BABBA}" type="presOf" srcId="{C461AA62-8E83-45C8-A88A-F4DCAC05F712}" destId="{A981AA4D-64D2-D048-BBC5-9461E05BD554}" srcOrd="0" destOrd="0" presId="urn:microsoft.com/office/officeart/2005/8/layout/vList5"/>
    <dgm:cxn modelId="{36A635A4-2835-C744-AA1B-1C9A52005597}" type="presOf" srcId="{EC0C29B3-97BC-4E40-BF1C-4DCE65610D83}" destId="{C3D053F8-893A-3047-914A-5EDDBE9F6BF6}" srcOrd="0" destOrd="0" presId="urn:microsoft.com/office/officeart/2005/8/layout/vList5"/>
    <dgm:cxn modelId="{A9E007BB-F179-D444-9AA6-D83F1DFEDBE9}" type="presOf" srcId="{4B101683-AD93-44E9-9A39-0BB91E022EF4}" destId="{F3EA2097-9D64-6945-887C-7D45DDB86322}" srcOrd="0" destOrd="0" presId="urn:microsoft.com/office/officeart/2005/8/layout/vList5"/>
    <dgm:cxn modelId="{6814E5DE-EF17-AA4A-A887-15E30509EEC6}" type="presOf" srcId="{37C22ACD-9852-46B0-8602-7D2D5172C68E}" destId="{ECF24720-1CB9-D140-8FC7-2214E2444D70}" srcOrd="0" destOrd="0" presId="urn:microsoft.com/office/officeart/2005/8/layout/vList5"/>
    <dgm:cxn modelId="{DD5D76E3-1892-468F-90F2-7C5AA23CBA92}" srcId="{EEDECA10-C418-40F2-9C7B-C416FB6BBEC0}" destId="{4B101683-AD93-44E9-9A39-0BB91E022EF4}" srcOrd="3" destOrd="0" parTransId="{D7C29571-B897-494F-96DA-F2B30B4F67E5}" sibTransId="{5BEA1FD9-10B6-45ED-9610-6995F359A35C}"/>
    <dgm:cxn modelId="{9438694E-410C-284B-B847-6194ACBFF115}" type="presParOf" srcId="{F49FE70B-A4AD-5E41-BCF0-75070536DC47}" destId="{E4DE9E0F-7D44-754D-8787-12F4F0C2CDB2}" srcOrd="0" destOrd="0" presId="urn:microsoft.com/office/officeart/2005/8/layout/vList5"/>
    <dgm:cxn modelId="{1CBB796E-0FF0-CA45-A9B6-80D9D4E5E9CB}" type="presParOf" srcId="{E4DE9E0F-7D44-754D-8787-12F4F0C2CDB2}" destId="{C3D053F8-893A-3047-914A-5EDDBE9F6BF6}" srcOrd="0" destOrd="0" presId="urn:microsoft.com/office/officeart/2005/8/layout/vList5"/>
    <dgm:cxn modelId="{6FDB1A03-FCBC-794F-B04E-CF58541839A2}" type="presParOf" srcId="{F49FE70B-A4AD-5E41-BCF0-75070536DC47}" destId="{08DCFA4B-AB61-B34E-9877-6CB7621F8CAC}" srcOrd="1" destOrd="0" presId="urn:microsoft.com/office/officeart/2005/8/layout/vList5"/>
    <dgm:cxn modelId="{44C14383-1C7E-9D45-998F-088A524F5385}" type="presParOf" srcId="{F49FE70B-A4AD-5E41-BCF0-75070536DC47}" destId="{5BBB1C92-A363-5E4B-B7AC-8153DD66CFA3}" srcOrd="2" destOrd="0" presId="urn:microsoft.com/office/officeart/2005/8/layout/vList5"/>
    <dgm:cxn modelId="{BE3FDDDE-EB0C-CC48-974C-36BA1CA6A312}" type="presParOf" srcId="{5BBB1C92-A363-5E4B-B7AC-8153DD66CFA3}" destId="{A981AA4D-64D2-D048-BBC5-9461E05BD554}" srcOrd="0" destOrd="0" presId="urn:microsoft.com/office/officeart/2005/8/layout/vList5"/>
    <dgm:cxn modelId="{6BE2FE0A-0712-2B4B-995D-9546999C92E4}" type="presParOf" srcId="{F49FE70B-A4AD-5E41-BCF0-75070536DC47}" destId="{2FABCD38-1D60-5649-AED2-5AB2AF574510}" srcOrd="3" destOrd="0" presId="urn:microsoft.com/office/officeart/2005/8/layout/vList5"/>
    <dgm:cxn modelId="{5A9C012C-FAC9-D84D-A373-AE8944AB7B06}" type="presParOf" srcId="{F49FE70B-A4AD-5E41-BCF0-75070536DC47}" destId="{0D694B59-782C-9244-B3CF-AA20174829E7}" srcOrd="4" destOrd="0" presId="urn:microsoft.com/office/officeart/2005/8/layout/vList5"/>
    <dgm:cxn modelId="{29284F2A-85ED-3548-9B13-2E9BFBA5C6B3}" type="presParOf" srcId="{0D694B59-782C-9244-B3CF-AA20174829E7}" destId="{2383CBA4-D026-0449-AE80-8EE3678CB91C}" srcOrd="0" destOrd="0" presId="urn:microsoft.com/office/officeart/2005/8/layout/vList5"/>
    <dgm:cxn modelId="{11D32035-8450-6940-8774-4E4A45C909AB}" type="presParOf" srcId="{F49FE70B-A4AD-5E41-BCF0-75070536DC47}" destId="{25293701-8903-AF4A-B813-35409BA8640F}" srcOrd="5" destOrd="0" presId="urn:microsoft.com/office/officeart/2005/8/layout/vList5"/>
    <dgm:cxn modelId="{659EDD7E-65B7-2F47-AA18-94EC431E92A3}" type="presParOf" srcId="{F49FE70B-A4AD-5E41-BCF0-75070536DC47}" destId="{054768F1-3329-1141-BB2C-1F7F9F577976}" srcOrd="6" destOrd="0" presId="urn:microsoft.com/office/officeart/2005/8/layout/vList5"/>
    <dgm:cxn modelId="{E433C39E-4489-5942-B88F-FE9C7915E5C4}" type="presParOf" srcId="{054768F1-3329-1141-BB2C-1F7F9F577976}" destId="{F3EA2097-9D64-6945-887C-7D45DDB86322}" srcOrd="0" destOrd="0" presId="urn:microsoft.com/office/officeart/2005/8/layout/vList5"/>
    <dgm:cxn modelId="{084CC721-6251-6E46-9489-A0F54AE8CFEA}" type="presParOf" srcId="{F49FE70B-A4AD-5E41-BCF0-75070536DC47}" destId="{B4132761-075B-4744-8CEE-B3454BD3F163}" srcOrd="7" destOrd="0" presId="urn:microsoft.com/office/officeart/2005/8/layout/vList5"/>
    <dgm:cxn modelId="{5AE0AED0-4427-CA4A-8B72-B5DF63917E25}" type="presParOf" srcId="{F49FE70B-A4AD-5E41-BCF0-75070536DC47}" destId="{304C57C6-2F21-C44E-A8BD-FD2235F3C4D4}" srcOrd="8" destOrd="0" presId="urn:microsoft.com/office/officeart/2005/8/layout/vList5"/>
    <dgm:cxn modelId="{74083536-8122-0545-BD96-C4C884043252}" type="presParOf" srcId="{304C57C6-2F21-C44E-A8BD-FD2235F3C4D4}" destId="{ECF24720-1CB9-D140-8FC7-2214E2444D7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053F8-893A-3047-914A-5EDDBE9F6BF6}">
      <dsp:nvSpPr>
        <dsp:cNvPr id="0" name=""/>
        <dsp:cNvSpPr/>
      </dsp:nvSpPr>
      <dsp:spPr>
        <a:xfrm>
          <a:off x="3316424" y="1504"/>
          <a:ext cx="3730977" cy="657903"/>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BHAKTI PARMAR</a:t>
          </a:r>
        </a:p>
      </dsp:txBody>
      <dsp:txXfrm>
        <a:off x="3348540" y="33620"/>
        <a:ext cx="3666745" cy="593671"/>
      </dsp:txXfrm>
    </dsp:sp>
    <dsp:sp modelId="{A981AA4D-64D2-D048-BBC5-9461E05BD554}">
      <dsp:nvSpPr>
        <dsp:cNvPr id="0" name=""/>
        <dsp:cNvSpPr/>
      </dsp:nvSpPr>
      <dsp:spPr>
        <a:xfrm>
          <a:off x="3316424" y="692303"/>
          <a:ext cx="3730977" cy="657903"/>
        </a:xfrm>
        <a:prstGeom prst="roundRect">
          <a:avLst/>
        </a:prstGeom>
        <a:solidFill>
          <a:schemeClr val="accent3">
            <a:hueOff val="675996"/>
            <a:satOff val="-2249"/>
            <a:lumOff val="-1127"/>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CRISTINA BERGERE</a:t>
          </a:r>
        </a:p>
      </dsp:txBody>
      <dsp:txXfrm>
        <a:off x="3348540" y="724419"/>
        <a:ext cx="3666745" cy="593671"/>
      </dsp:txXfrm>
    </dsp:sp>
    <dsp:sp modelId="{2383CBA4-D026-0449-AE80-8EE3678CB91C}">
      <dsp:nvSpPr>
        <dsp:cNvPr id="0" name=""/>
        <dsp:cNvSpPr/>
      </dsp:nvSpPr>
      <dsp:spPr>
        <a:xfrm>
          <a:off x="3316424" y="1383101"/>
          <a:ext cx="3730977" cy="657903"/>
        </a:xfrm>
        <a:prstGeom prst="roundRect">
          <a:avLst/>
        </a:prstGeom>
        <a:solidFill>
          <a:schemeClr val="accent3">
            <a:hueOff val="1351992"/>
            <a:satOff val="-4498"/>
            <a:lumOff val="-2255"/>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PHUE THANT</a:t>
          </a:r>
        </a:p>
      </dsp:txBody>
      <dsp:txXfrm>
        <a:off x="3348540" y="1415217"/>
        <a:ext cx="3666745" cy="593671"/>
      </dsp:txXfrm>
    </dsp:sp>
    <dsp:sp modelId="{F3EA2097-9D64-6945-887C-7D45DDB86322}">
      <dsp:nvSpPr>
        <dsp:cNvPr id="0" name=""/>
        <dsp:cNvSpPr/>
      </dsp:nvSpPr>
      <dsp:spPr>
        <a:xfrm>
          <a:off x="3316424" y="2073900"/>
          <a:ext cx="3730977" cy="657903"/>
        </a:xfrm>
        <a:prstGeom prst="roundRect">
          <a:avLst/>
        </a:prstGeom>
        <a:solidFill>
          <a:schemeClr val="accent3">
            <a:hueOff val="2027987"/>
            <a:satOff val="-6748"/>
            <a:lumOff val="-3382"/>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PRATHUSHKUMAR DATHURI</a:t>
          </a:r>
        </a:p>
      </dsp:txBody>
      <dsp:txXfrm>
        <a:off x="3348540" y="2106016"/>
        <a:ext cx="3666745" cy="593671"/>
      </dsp:txXfrm>
    </dsp:sp>
    <dsp:sp modelId="{ECF24720-1CB9-D140-8FC7-2214E2444D70}">
      <dsp:nvSpPr>
        <dsp:cNvPr id="0" name=""/>
        <dsp:cNvSpPr/>
      </dsp:nvSpPr>
      <dsp:spPr>
        <a:xfrm>
          <a:off x="3316424" y="2764698"/>
          <a:ext cx="3730977" cy="657903"/>
        </a:xfrm>
        <a:prstGeom prst="roundRect">
          <a:avLst/>
        </a:prstGeom>
        <a:solidFill>
          <a:schemeClr val="accent3">
            <a:hueOff val="2703983"/>
            <a:satOff val="-8997"/>
            <a:lumOff val="-4509"/>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RUTA ANTALIYA</a:t>
          </a:r>
        </a:p>
      </dsp:txBody>
      <dsp:txXfrm>
        <a:off x="3348540" y="2796814"/>
        <a:ext cx="3666745" cy="5936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9DBCA-A09D-4651-B149-F930A39CEB4A}"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D3868-F0FB-4C01-89AB-F848C81FF459}" type="slidenum">
              <a:rPr lang="en-US" smtClean="0"/>
              <a:t>‹#›</a:t>
            </a:fld>
            <a:endParaRPr lang="en-US"/>
          </a:p>
        </p:txBody>
      </p:sp>
    </p:spTree>
    <p:extLst>
      <p:ext uri="{BB962C8B-B14F-4D97-AF65-F5344CB8AC3E}">
        <p14:creationId xmlns:p14="http://schemas.microsoft.com/office/powerpoint/2010/main" val="235784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usiness-analysis-excellence.com/business-analysis-planning-technique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medium.com/omarelgabrys-blog/requirements-engineering-elicitation-analysis-part-2-a02db801f135" TargetMode="External"/><Relationship Id="rId4" Type="http://schemas.openxmlformats.org/officeDocument/2006/relationships/hyperlink" Target="https://www.apriorit.com/dev-blog/699-requirement-elicit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DD3868-F0FB-4C01-89AB-F848C81FF459}" type="slidenum">
              <a:rPr lang="en-US" smtClean="0"/>
              <a:t>6</a:t>
            </a:fld>
            <a:endParaRPr lang="en-US"/>
          </a:p>
        </p:txBody>
      </p:sp>
    </p:spTree>
    <p:extLst>
      <p:ext uri="{BB962C8B-B14F-4D97-AF65-F5344CB8AC3E}">
        <p14:creationId xmlns:p14="http://schemas.microsoft.com/office/powerpoint/2010/main" val="1549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Google Chart</a:t>
            </a:r>
            <a:r>
              <a:rPr lang="en-US"/>
              <a:t> - provides a wide range of graphics/charts  </a:t>
            </a:r>
            <a:br>
              <a:rPr lang="en-US">
                <a:cs typeface="+mn-lt"/>
              </a:rPr>
            </a:br>
            <a:r>
              <a:rPr lang="en-US"/>
              <a:t> </a:t>
            </a:r>
            <a:r>
              <a:rPr lang="en-US" b="1"/>
              <a:t>D3.js </a:t>
            </a:r>
            <a:r>
              <a:rPr lang="en-US"/>
              <a:t>- needs a background in JavaScript to work, it can take in large data and allow </a:t>
            </a:r>
            <a:r>
              <a:rPr lang="en-US" b="1"/>
              <a:t>animations</a:t>
            </a:r>
            <a:r>
              <a:rPr lang="en-US"/>
              <a:t> </a:t>
            </a:r>
          </a:p>
        </p:txBody>
      </p:sp>
      <p:sp>
        <p:nvSpPr>
          <p:cNvPr id="4" name="Slide Number Placeholder 3"/>
          <p:cNvSpPr>
            <a:spLocks noGrp="1"/>
          </p:cNvSpPr>
          <p:nvPr>
            <p:ph type="sldNum" sz="quarter" idx="5"/>
          </p:nvPr>
        </p:nvSpPr>
        <p:spPr/>
        <p:txBody>
          <a:bodyPr/>
          <a:lstStyle/>
          <a:p>
            <a:fld id="{16DD3868-F0FB-4C01-89AB-F848C81FF459}" type="slidenum">
              <a:rPr lang="en-US" smtClean="0"/>
              <a:t>17</a:t>
            </a:fld>
            <a:endParaRPr lang="en-US"/>
          </a:p>
        </p:txBody>
      </p:sp>
    </p:spTree>
    <p:extLst>
      <p:ext uri="{BB962C8B-B14F-4D97-AF65-F5344CB8AC3E}">
        <p14:creationId xmlns:p14="http://schemas.microsoft.com/office/powerpoint/2010/main" val="216736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Power BI – </a:t>
            </a:r>
            <a:r>
              <a:rPr lang="en-US"/>
              <a:t>able to connect large data sets and custom visualizations. It works very well with power aps and SharePoint and can connect with servers directly</a:t>
            </a:r>
          </a:p>
          <a:p>
            <a:r>
              <a:rPr lang="en-US" b="1" err="1"/>
              <a:t>Inzata</a:t>
            </a:r>
            <a:r>
              <a:rPr lang="en-US" b="1"/>
              <a:t> Analytics</a:t>
            </a:r>
            <a:r>
              <a:rPr lang="en-US"/>
              <a:t>– best in data management, creating a data warehouse from different sources.</a:t>
            </a:r>
            <a:endParaRPr lang="en-US">
              <a:cs typeface="Calibri"/>
            </a:endParaRPr>
          </a:p>
          <a:p>
            <a:r>
              <a:rPr lang="en-US" b="1"/>
              <a:t>THAT CONCLUDES OUR PRESENTATION, THANKS SO MUCH FOR NOT WALKING AWAY!</a:t>
            </a:r>
            <a:endParaRPr lang="en-US"/>
          </a:p>
        </p:txBody>
      </p:sp>
      <p:sp>
        <p:nvSpPr>
          <p:cNvPr id="4" name="Slide Number Placeholder 3"/>
          <p:cNvSpPr>
            <a:spLocks noGrp="1"/>
          </p:cNvSpPr>
          <p:nvPr>
            <p:ph type="sldNum" sz="quarter" idx="5"/>
          </p:nvPr>
        </p:nvSpPr>
        <p:spPr/>
        <p:txBody>
          <a:bodyPr/>
          <a:lstStyle/>
          <a:p>
            <a:fld id="{16DD3868-F0FB-4C01-89AB-F848C81FF459}" type="slidenum">
              <a:rPr lang="en-US" smtClean="0"/>
              <a:t>18</a:t>
            </a:fld>
            <a:endParaRPr lang="en-US"/>
          </a:p>
        </p:txBody>
      </p:sp>
    </p:spTree>
    <p:extLst>
      <p:ext uri="{BB962C8B-B14F-4D97-AF65-F5344CB8AC3E}">
        <p14:creationId xmlns:p14="http://schemas.microsoft.com/office/powerpoint/2010/main" val="197012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DD3868-F0FB-4C01-89AB-F848C81FF459}" type="slidenum">
              <a:rPr lang="en-US" smtClean="0"/>
              <a:t>20</a:t>
            </a:fld>
            <a:endParaRPr lang="en-US"/>
          </a:p>
        </p:txBody>
      </p:sp>
    </p:spTree>
    <p:extLst>
      <p:ext uri="{BB962C8B-B14F-4D97-AF65-F5344CB8AC3E}">
        <p14:creationId xmlns:p14="http://schemas.microsoft.com/office/powerpoint/2010/main" val="60141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DD3868-F0FB-4C01-89AB-F848C81FF459}" type="slidenum">
              <a:rPr lang="en-US" smtClean="0"/>
              <a:t>21</a:t>
            </a:fld>
            <a:endParaRPr lang="en-US"/>
          </a:p>
        </p:txBody>
      </p:sp>
    </p:spTree>
    <p:extLst>
      <p:ext uri="{BB962C8B-B14F-4D97-AF65-F5344CB8AC3E}">
        <p14:creationId xmlns:p14="http://schemas.microsoft.com/office/powerpoint/2010/main" val="137474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DD3868-F0FB-4C01-89AB-F848C81FF459}" type="slidenum">
              <a:rPr lang="en-US" smtClean="0"/>
              <a:t>8</a:t>
            </a:fld>
            <a:endParaRPr lang="en-US"/>
          </a:p>
        </p:txBody>
      </p:sp>
    </p:spTree>
    <p:extLst>
      <p:ext uri="{BB962C8B-B14F-4D97-AF65-F5344CB8AC3E}">
        <p14:creationId xmlns:p14="http://schemas.microsoft.com/office/powerpoint/2010/main" val="66585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07000"/>
              </a:lnSpc>
              <a:spcBef>
                <a:spcPts val="0"/>
              </a:spcBef>
              <a:spcAft>
                <a:spcPts val="0"/>
              </a:spcAft>
              <a:buFont typeface="+mj-lt"/>
              <a:buAutoNum type="alphaLcPeriod"/>
            </a:pPr>
            <a:r>
              <a:rPr lang="en-US" sz="1100" b="1">
                <a:effectLst/>
                <a:latin typeface="Calibri" panose="020F0502020204030204" pitchFamily="34" charset="0"/>
                <a:ea typeface="Calibri" panose="020F0502020204030204" pitchFamily="34" charset="0"/>
                <a:cs typeface="Times New Roman" panose="02020603050405020304" pitchFamily="18" charset="0"/>
              </a:rPr>
              <a:t>Pre-project strategy work, also known as needs assessment</a:t>
            </a:r>
            <a:r>
              <a:rPr lang="en-US" sz="1100">
                <a:effectLst/>
                <a:latin typeface="Calibri" panose="020F0502020204030204" pitchFamily="34" charset="0"/>
                <a:ea typeface="Calibri" panose="020F0502020204030204" pitchFamily="34" charset="0"/>
                <a:cs typeface="Times New Roman" panose="02020603050405020304" pitchFamily="18" charset="0"/>
              </a:rPr>
              <a:t> –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Needs assessment includes the processes used to </a:t>
            </a:r>
            <a:r>
              <a:rPr lang="en-US" sz="1100" b="1">
                <a:effectLst/>
                <a:latin typeface="Calibri" panose="020F0502020204030204" pitchFamily="34" charset="0"/>
                <a:ea typeface="Calibri" panose="020F0502020204030204" pitchFamily="34" charset="0"/>
                <a:cs typeface="Times New Roman" panose="02020603050405020304" pitchFamily="18" charset="0"/>
              </a:rPr>
              <a:t>analyze a current business problem or opportunity</a:t>
            </a:r>
            <a:r>
              <a:rPr lang="en-US" sz="1100">
                <a:effectLst/>
                <a:latin typeface="Calibri" panose="020F0502020204030204" pitchFamily="34" charset="0"/>
                <a:ea typeface="Calibri" panose="020F0502020204030204" pitchFamily="34" charset="0"/>
                <a:cs typeface="Times New Roman" panose="02020603050405020304" pitchFamily="18" charset="0"/>
              </a:rPr>
              <a:t>, analyze current and future states to determine an </a:t>
            </a:r>
            <a:r>
              <a:rPr lang="en-US" sz="1100" b="1">
                <a:effectLst/>
                <a:latin typeface="Calibri" panose="020F0502020204030204" pitchFamily="34" charset="0"/>
                <a:ea typeface="Calibri" panose="020F0502020204030204" pitchFamily="34" charset="0"/>
                <a:cs typeface="Times New Roman" panose="02020603050405020304" pitchFamily="18" charset="0"/>
              </a:rPr>
              <a:t>optimal solution that will provide value and address the business need</a:t>
            </a: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For e.g. during pandemic, online shopping of groceries is convenient for users and also provides safety stay at home option. So, a BA in Amazon would identify the needs to have a functionality in the app that provides this services to its user segment.</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proposal would be to acquire </a:t>
            </a:r>
            <a:r>
              <a:rPr lang="en-US" sz="1100" err="1">
                <a:effectLst/>
                <a:latin typeface="Calibri" panose="020F0502020204030204" pitchFamily="34" charset="0"/>
                <a:ea typeface="Calibri" panose="020F0502020204030204" pitchFamily="34" charset="0"/>
                <a:cs typeface="Times New Roman" panose="02020603050405020304" pitchFamily="18" charset="0"/>
              </a:rPr>
              <a:t>WholeFoods</a:t>
            </a:r>
            <a:r>
              <a:rPr lang="en-US" sz="1100">
                <a:effectLst/>
                <a:latin typeface="Calibri" panose="020F0502020204030204" pitchFamily="34" charset="0"/>
                <a:ea typeface="Calibri" panose="020F0502020204030204" pitchFamily="34" charset="0"/>
                <a:cs typeface="Times New Roman" panose="02020603050405020304" pitchFamily="18" charset="0"/>
              </a:rPr>
              <a:t> that would encourage people to signup for Prime memberships because they would get discounts on the shopping of groceries.</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0"/>
              </a:spcAft>
              <a:buFont typeface="+mj-lt"/>
              <a:buAutoNum type="alphaLcPeriod"/>
            </a:pPr>
            <a:r>
              <a:rPr lang="en-US" sz="1100" b="1">
                <a:effectLst/>
                <a:latin typeface="Calibri" panose="020F0502020204030204" pitchFamily="34" charset="0"/>
                <a:ea typeface="Calibri" panose="020F0502020204030204" pitchFamily="34" charset="0"/>
                <a:cs typeface="Times New Roman" panose="02020603050405020304" pitchFamily="18" charset="0"/>
              </a:rPr>
              <a:t>Business analysis planning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Roadmap to all the later business analysis tasks.</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Preparation of </a:t>
            </a:r>
            <a:r>
              <a:rPr lang="en-US" sz="1100" b="1">
                <a:effectLst/>
                <a:latin typeface="Calibri" panose="020F0502020204030204" pitchFamily="34" charset="0"/>
                <a:ea typeface="Calibri" panose="020F0502020204030204" pitchFamily="34" charset="0"/>
                <a:cs typeface="Times New Roman" panose="02020603050405020304" pitchFamily="18" charset="0"/>
              </a:rPr>
              <a:t>WBS</a:t>
            </a:r>
            <a:r>
              <a:rPr lang="en-US" sz="1100">
                <a:effectLst/>
                <a:latin typeface="Calibri" panose="020F0502020204030204" pitchFamily="34" charset="0"/>
                <a:ea typeface="Calibri" panose="020F0502020204030204" pitchFamily="34" charset="0"/>
                <a:cs typeface="Times New Roman" panose="02020603050405020304" pitchFamily="18" charset="0"/>
              </a:rPr>
              <a:t> for all the work (list of activities) that would be needed to be done. It would have a logical grouping of all the activities for the purpose of planning a project.</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Preparation of </a:t>
            </a:r>
            <a:r>
              <a:rPr lang="en-US" sz="1100" b="1">
                <a:effectLst/>
                <a:latin typeface="Calibri" panose="020F0502020204030204" pitchFamily="34" charset="0"/>
                <a:ea typeface="Calibri" panose="020F0502020204030204" pitchFamily="34" charset="0"/>
                <a:cs typeface="Times New Roman" panose="02020603050405020304" pitchFamily="18" charset="0"/>
              </a:rPr>
              <a:t>Estimates</a:t>
            </a: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How many resources would be needed for each activity and timelines</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Creation of </a:t>
            </a:r>
            <a:r>
              <a:rPr lang="en-US" sz="1100" b="1">
                <a:effectLst/>
                <a:latin typeface="Calibri" panose="020F0502020204030204" pitchFamily="34" charset="0"/>
                <a:ea typeface="Calibri" panose="020F0502020204030204" pitchFamily="34" charset="0"/>
                <a:cs typeface="Times New Roman" panose="02020603050405020304" pitchFamily="18" charset="0"/>
              </a:rPr>
              <a:t>Gantt Chart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That would depict the workflow of the project wherein some of the tasks could be sequential and some could begin in parallel. It will discuss dependencies and durations of tasks based upon a calendar-based planning tool</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https://business-analysis-excellence.com/business-analysis-planning-techniques/</a:t>
            </a: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800"/>
              </a:spcAft>
              <a:buFont typeface="+mj-lt"/>
              <a:buAutoNum type="alphaLcPeriod"/>
            </a:pPr>
            <a:r>
              <a:rPr lang="en-US" sz="1100" b="1">
                <a:effectLst/>
                <a:latin typeface="Calibri" panose="020F0502020204030204" pitchFamily="34" charset="0"/>
                <a:ea typeface="Calibri" panose="020F0502020204030204" pitchFamily="34" charset="0"/>
                <a:cs typeface="Times New Roman" panose="02020603050405020304" pitchFamily="18" charset="0"/>
              </a:rPr>
              <a:t>Elicitation and Analysis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Structured approach of drawing out the information</a:t>
            </a:r>
            <a:r>
              <a:rPr lang="en-US" sz="1100">
                <a:effectLst/>
                <a:latin typeface="Calibri" panose="020F0502020204030204" pitchFamily="34" charset="0"/>
                <a:ea typeface="Calibri" panose="020F0502020204030204" pitchFamily="34" charset="0"/>
                <a:cs typeface="Times New Roman" panose="02020603050405020304" pitchFamily="18" charset="0"/>
              </a:rPr>
              <a:t> from the client or the SMEs regarding the requirements of the application / software development. It would include everything – gathering requirements, researching about it, defining them, refining them, etc.</a:t>
            </a:r>
          </a:p>
          <a:p>
            <a:pPr marL="91440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To do this job a BA would – </a:t>
            </a:r>
          </a:p>
          <a:p>
            <a:pPr marL="0" marR="0" lvl="0" indent="0">
              <a:lnSpc>
                <a:spcPct val="107000"/>
              </a:lnSpc>
              <a:spcBef>
                <a:spcPts val="0"/>
              </a:spcBef>
              <a:spcAft>
                <a:spcPts val="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1. Conduct </a:t>
            </a:r>
            <a:r>
              <a:rPr lang="en-US" sz="1100" b="1">
                <a:effectLst/>
                <a:latin typeface="Calibri" panose="020F0502020204030204" pitchFamily="34" charset="0"/>
                <a:ea typeface="Calibri" panose="020F0502020204030204" pitchFamily="34" charset="0"/>
                <a:cs typeface="Times New Roman" panose="02020603050405020304" pitchFamily="18" charset="0"/>
              </a:rPr>
              <a:t>interviews</a:t>
            </a:r>
          </a:p>
          <a:p>
            <a:pPr marL="0" marR="0" lvl="0" indent="0">
              <a:lnSpc>
                <a:spcPct val="107000"/>
              </a:lnSpc>
              <a:spcBef>
                <a:spcPts val="0"/>
              </a:spcBef>
              <a:spcAft>
                <a:spcPts val="0"/>
              </a:spcAft>
              <a:buFont typeface="Symbol" panose="05050102010706020507" pitchFamily="18" charset="2"/>
              <a:buNone/>
            </a:pPr>
            <a:r>
              <a:rPr lang="en-US" sz="1100" b="1">
                <a:effectLst/>
                <a:latin typeface="Calibri" panose="020F0502020204030204" pitchFamily="34" charset="0"/>
                <a:ea typeface="Calibri" panose="020F0502020204030204" pitchFamily="34" charset="0"/>
                <a:cs typeface="Times New Roman" panose="02020603050405020304" pitchFamily="18" charset="0"/>
              </a:rPr>
              <a:t>		</a:t>
            </a:r>
            <a:r>
              <a:rPr lang="en-US" sz="1100" b="0">
                <a:effectLst/>
                <a:latin typeface="Calibri" panose="020F0502020204030204" pitchFamily="34" charset="0"/>
                <a:ea typeface="Calibri" panose="020F0502020204030204" pitchFamily="34" charset="0"/>
                <a:cs typeface="Times New Roman" panose="02020603050405020304" pitchFamily="18" charset="0"/>
              </a:rPr>
              <a:t>2. </a:t>
            </a:r>
            <a:r>
              <a:rPr lang="en-US" sz="1100">
                <a:effectLst/>
                <a:latin typeface="Calibri" panose="020F0502020204030204" pitchFamily="34" charset="0"/>
                <a:ea typeface="Calibri" panose="020F0502020204030204" pitchFamily="34" charset="0"/>
                <a:cs typeface="Times New Roman" panose="02020603050405020304" pitchFamily="18" charset="0"/>
              </a:rPr>
              <a:t>Prepare </a:t>
            </a:r>
            <a:r>
              <a:rPr lang="en-US" sz="1100" b="1">
                <a:effectLst/>
                <a:latin typeface="Calibri" panose="020F0502020204030204" pitchFamily="34" charset="0"/>
                <a:ea typeface="Calibri" panose="020F0502020204030204" pitchFamily="34" charset="0"/>
                <a:cs typeface="Times New Roman" panose="02020603050405020304" pitchFamily="18" charset="0"/>
              </a:rPr>
              <a:t>questionnaires</a:t>
            </a:r>
            <a:r>
              <a:rPr lang="en-US" sz="1100">
                <a:effectLst/>
                <a:latin typeface="Calibri" panose="020F0502020204030204" pitchFamily="34" charset="0"/>
                <a:ea typeface="Calibri" panose="020F0502020204030204" pitchFamily="34" charset="0"/>
                <a:cs typeface="Times New Roman" panose="02020603050405020304" pitchFamily="18" charset="0"/>
              </a:rPr>
              <a:t> (having open and close ended questions)</a:t>
            </a:r>
          </a:p>
          <a:p>
            <a:pPr marL="0" marR="0" lvl="0" indent="0">
              <a:lnSpc>
                <a:spcPct val="107000"/>
              </a:lnSpc>
              <a:spcBef>
                <a:spcPts val="0"/>
              </a:spcBef>
              <a:spcAft>
                <a:spcPts val="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3. Do </a:t>
            </a:r>
            <a:r>
              <a:rPr lang="en-US" sz="1100" b="1">
                <a:effectLst/>
                <a:latin typeface="Calibri" panose="020F0502020204030204" pitchFamily="34" charset="0"/>
                <a:ea typeface="Calibri" panose="020F0502020204030204" pitchFamily="34" charset="0"/>
                <a:cs typeface="Times New Roman" panose="02020603050405020304" pitchFamily="18" charset="0"/>
              </a:rPr>
              <a:t>brainstorming</a:t>
            </a:r>
            <a:r>
              <a:rPr lang="en-US" sz="1100">
                <a:effectLst/>
                <a:latin typeface="Calibri" panose="020F0502020204030204" pitchFamily="34" charset="0"/>
                <a:ea typeface="Calibri" panose="020F0502020204030204" pitchFamily="34" charset="0"/>
                <a:cs typeface="Times New Roman" panose="02020603050405020304" pitchFamily="18" charset="0"/>
              </a:rPr>
              <a:t> for what the app currently has and what can be improvised</a:t>
            </a:r>
          </a:p>
          <a:p>
            <a:pPr marL="0" marR="0" lvl="0" indent="0">
              <a:lnSpc>
                <a:spcPct val="107000"/>
              </a:lnSpc>
              <a:spcBef>
                <a:spcPts val="0"/>
              </a:spcBef>
              <a:spcAft>
                <a:spcPts val="0"/>
              </a:spcAft>
              <a:buFont typeface="Symbol" panose="05050102010706020507" pitchFamily="18" charset="2"/>
              <a:buNone/>
            </a:pPr>
            <a:r>
              <a:rPr lang="en-US" sz="1100" b="1">
                <a:effectLst/>
                <a:latin typeface="Calibri" panose="020F0502020204030204" pitchFamily="34" charset="0"/>
                <a:ea typeface="Calibri" panose="020F0502020204030204" pitchFamily="34" charset="0"/>
                <a:cs typeface="Times New Roman" panose="02020603050405020304" pitchFamily="18" charset="0"/>
              </a:rPr>
              <a:t>		</a:t>
            </a:r>
            <a:r>
              <a:rPr lang="en-US" sz="1100" b="0">
                <a:effectLst/>
                <a:latin typeface="Calibri" panose="020F0502020204030204" pitchFamily="34" charset="0"/>
                <a:ea typeface="Calibri" panose="020F0502020204030204" pitchFamily="34" charset="0"/>
                <a:cs typeface="Times New Roman" panose="02020603050405020304" pitchFamily="18" charset="0"/>
              </a:rPr>
              <a:t>4. </a:t>
            </a:r>
            <a:r>
              <a:rPr lang="en-US" sz="1100" b="1">
                <a:effectLst/>
                <a:latin typeface="Calibri" panose="020F0502020204030204" pitchFamily="34" charset="0"/>
                <a:ea typeface="Calibri" panose="020F0502020204030204" pitchFamily="34" charset="0"/>
                <a:cs typeface="Times New Roman" panose="02020603050405020304" pitchFamily="18" charset="0"/>
              </a:rPr>
              <a:t>Survey and Study the market</a:t>
            </a:r>
            <a:r>
              <a:rPr lang="en-US" sz="1100">
                <a:effectLst/>
                <a:latin typeface="Calibri" panose="020F0502020204030204" pitchFamily="34" charset="0"/>
                <a:ea typeface="Calibri" panose="020F0502020204030204" pitchFamily="34" charset="0"/>
                <a:cs typeface="Times New Roman" panose="02020603050405020304" pitchFamily="18" charset="0"/>
              </a:rPr>
              <a:t> to identify how can the competitive advantage of a product or application could be improvised</a:t>
            </a:r>
          </a:p>
          <a:p>
            <a:pPr marL="91440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Requirement’s elicitation is very important to </a:t>
            </a:r>
          </a:p>
          <a:p>
            <a:pPr marL="0" marR="0" lvl="0" indent="0">
              <a:lnSpc>
                <a:spcPct val="107000"/>
              </a:lnSpc>
              <a:spcBef>
                <a:spcPts val="0"/>
              </a:spcBef>
              <a:spcAft>
                <a:spcPts val="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1. Identify the scope of work</a:t>
            </a:r>
          </a:p>
          <a:p>
            <a:pPr marL="0" marR="0" lvl="0" indent="0">
              <a:lnSpc>
                <a:spcPct val="107000"/>
              </a:lnSpc>
              <a:spcBef>
                <a:spcPts val="0"/>
              </a:spcBef>
              <a:spcAft>
                <a:spcPts val="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2. Allows development of relevant functionality</a:t>
            </a:r>
          </a:p>
          <a:p>
            <a:pPr marL="0" marR="0" lvl="0" indent="0">
              <a:lnSpc>
                <a:spcPct val="107000"/>
              </a:lnSpc>
              <a:spcBef>
                <a:spcPts val="0"/>
              </a:spcBef>
              <a:spcAft>
                <a:spcPts val="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3. Also identifies any hidden or non-functional requirements</a:t>
            </a:r>
          </a:p>
          <a:p>
            <a:pPr marL="0" marR="0" lvl="0" indent="0">
              <a:lnSpc>
                <a:spcPct val="107000"/>
              </a:lnSpc>
              <a:spcBef>
                <a:spcPts val="0"/>
              </a:spcBef>
              <a:spcAft>
                <a:spcPts val="80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4. Identifying how to add business value</a:t>
            </a:r>
          </a:p>
          <a:p>
            <a:pPr marL="91440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 case of agile this would be an iterative process</a:t>
            </a:r>
          </a:p>
          <a:p>
            <a:pPr marL="914400" marR="0">
              <a:lnSpc>
                <a:spcPct val="107000"/>
              </a:lnSpc>
              <a:spcBef>
                <a:spcPts val="0"/>
              </a:spcBef>
              <a:spcAft>
                <a:spcPts val="800"/>
              </a:spcAft>
            </a:pPr>
            <a:r>
              <a:rPr lang="en-US" sz="11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https://www.apriorit.com/dev-blog/699-requirement-elicitation</a:t>
            </a:r>
            <a:r>
              <a:rPr lang="en-US" sz="1100">
                <a:effectLst/>
                <a:latin typeface="Calibri" panose="020F0502020204030204" pitchFamily="34" charset="0"/>
                <a:ea typeface="Calibri" panose="020F0502020204030204" pitchFamily="34" charset="0"/>
                <a:cs typeface="Times New Roman" panose="02020603050405020304" pitchFamily="18" charset="0"/>
              </a:rPr>
              <a:t> </a:t>
            </a:r>
            <a:br>
              <a:rPr lang="en-US" sz="1100">
                <a:effectLst/>
                <a:latin typeface="Calibri" panose="020F0502020204030204" pitchFamily="34" charset="0"/>
                <a:ea typeface="Calibri" panose="020F0502020204030204" pitchFamily="34" charset="0"/>
                <a:cs typeface="Times New Roman" panose="02020603050405020304" pitchFamily="18" charset="0"/>
              </a:rPr>
            </a:b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Analyzing</a:t>
            </a:r>
            <a:r>
              <a:rPr lang="en-US" sz="1100">
                <a:effectLst/>
                <a:latin typeface="Calibri" panose="020F0502020204030204" pitchFamily="34" charset="0"/>
                <a:ea typeface="Calibri" panose="020F0502020204030204" pitchFamily="34" charset="0"/>
                <a:cs typeface="Times New Roman" panose="02020603050405020304" pitchFamily="18" charset="0"/>
              </a:rPr>
              <a:t> these requirements will include</a:t>
            </a:r>
          </a:p>
          <a:p>
            <a:pPr marL="0" marR="0" lvl="0" indent="0">
              <a:lnSpc>
                <a:spcPct val="107000"/>
              </a:lnSpc>
              <a:spcBef>
                <a:spcPts val="0"/>
              </a:spcBef>
              <a:spcAft>
                <a:spcPts val="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1. Identifying the actors and relationships with each use case (use case diagram)</a:t>
            </a:r>
          </a:p>
          <a:p>
            <a:pPr marL="0" marR="0" lvl="0" indent="0">
              <a:lnSpc>
                <a:spcPct val="107000"/>
              </a:lnSpc>
              <a:spcBef>
                <a:spcPts val="0"/>
              </a:spcBef>
              <a:spcAft>
                <a:spcPts val="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2. Creating user stories followed by use case scenarios to include the constraints and conditions</a:t>
            </a:r>
          </a:p>
          <a:p>
            <a:pPr marL="0" marR="0" lvl="0" indent="0">
              <a:lnSpc>
                <a:spcPct val="107000"/>
              </a:lnSpc>
              <a:spcBef>
                <a:spcPts val="0"/>
              </a:spcBef>
              <a:spcAft>
                <a:spcPts val="800"/>
              </a:spcAft>
              <a:buFont typeface="Symbol" panose="05050102010706020507" pitchFamily="18" charset="2"/>
              <a:buNone/>
            </a:pPr>
            <a:r>
              <a:rPr lang="en-US" sz="1100">
                <a:effectLst/>
                <a:latin typeface="Calibri" panose="020F0502020204030204" pitchFamily="34" charset="0"/>
                <a:ea typeface="Calibri" panose="020F0502020204030204" pitchFamily="34" charset="0"/>
                <a:cs typeface="Times New Roman" panose="02020603050405020304" pitchFamily="18" charset="0"/>
              </a:rPr>
              <a:t>		3. Prioritizing the requirements</a:t>
            </a:r>
          </a:p>
          <a:p>
            <a:pPr marL="685800" marR="0">
              <a:lnSpc>
                <a:spcPct val="107000"/>
              </a:lnSpc>
              <a:spcBef>
                <a:spcPts val="0"/>
              </a:spcBef>
              <a:spcAft>
                <a:spcPts val="800"/>
              </a:spcAft>
            </a:pPr>
            <a:r>
              <a:rPr lang="en-US" sz="11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https://medium.com/omarelgabrys-blog/requirements-engineering-elicitation-analysis-part-2-a02db801f135</a:t>
            </a: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800"/>
              </a:spcAft>
              <a:buFont typeface="+mj-lt"/>
              <a:buAutoNum type="alphaLcPeriod"/>
            </a:pPr>
            <a:r>
              <a:rPr lang="en-US" sz="1100" b="1">
                <a:effectLst/>
                <a:latin typeface="Calibri" panose="020F0502020204030204" pitchFamily="34" charset="0"/>
                <a:ea typeface="Calibri" panose="020F0502020204030204" pitchFamily="34" charset="0"/>
                <a:cs typeface="Times New Roman" panose="02020603050405020304" pitchFamily="18" charset="0"/>
              </a:rPr>
              <a:t>Monitoring and 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This is important to </a:t>
            </a:r>
            <a:r>
              <a:rPr lang="en-US" sz="1100" b="1">
                <a:effectLst/>
                <a:latin typeface="Calibri" panose="020F0502020204030204" pitchFamily="34" charset="0"/>
                <a:ea typeface="Calibri" panose="020F0502020204030204" pitchFamily="34" charset="0"/>
                <a:cs typeface="Times New Roman" panose="02020603050405020304" pitchFamily="18" charset="0"/>
              </a:rPr>
              <a:t>measure the performance</a:t>
            </a:r>
            <a:r>
              <a:rPr lang="en-US" sz="1100">
                <a:effectLst/>
                <a:latin typeface="Calibri" panose="020F0502020204030204" pitchFamily="34" charset="0"/>
                <a:ea typeface="Calibri" panose="020F0502020204030204" pitchFamily="34" charset="0"/>
                <a:cs typeface="Times New Roman" panose="02020603050405020304" pitchFamily="18" charset="0"/>
              </a:rPr>
              <a:t> and </a:t>
            </a:r>
            <a:r>
              <a:rPr lang="en-US" sz="1100" b="1">
                <a:effectLst/>
                <a:latin typeface="Calibri" panose="020F0502020204030204" pitchFamily="34" charset="0"/>
                <a:ea typeface="Calibri" panose="020F0502020204030204" pitchFamily="34" charset="0"/>
                <a:cs typeface="Times New Roman" panose="02020603050405020304" pitchFamily="18" charset="0"/>
              </a:rPr>
              <a:t>take corrective action</a:t>
            </a:r>
            <a:r>
              <a:rPr lang="en-US" sz="1100">
                <a:effectLst/>
                <a:latin typeface="Calibri" panose="020F0502020204030204" pitchFamily="34" charset="0"/>
                <a:ea typeface="Calibri" panose="020F0502020204030204" pitchFamily="34" charset="0"/>
                <a:cs typeface="Times New Roman" panose="02020603050405020304" pitchFamily="18" charset="0"/>
              </a:rPr>
              <a:t> to assure that the </a:t>
            </a:r>
            <a:r>
              <a:rPr lang="en-US" sz="1100" b="1">
                <a:effectLst/>
                <a:latin typeface="Calibri" panose="020F0502020204030204" pitchFamily="34" charset="0"/>
                <a:ea typeface="Calibri" panose="020F0502020204030204" pitchFamily="34" charset="0"/>
                <a:cs typeface="Times New Roman" panose="02020603050405020304" pitchFamily="18" charset="0"/>
              </a:rPr>
              <a:t>business is on track to meet the goals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To do this a regular assessment can be conducted on where the application team stands currently. If there are any potential issues, solutions must be proposed for the same.</a:t>
            </a:r>
          </a:p>
          <a:p>
            <a:pPr marL="742950" marR="0" lvl="1" indent="-285750">
              <a:lnSpc>
                <a:spcPct val="107000"/>
              </a:lnSpc>
              <a:spcBef>
                <a:spcPts val="0"/>
              </a:spcBef>
              <a:spcAft>
                <a:spcPts val="0"/>
              </a:spcAft>
              <a:buFont typeface="+mj-lt"/>
              <a:buAutoNum type="alphaLcPeriod"/>
            </a:pPr>
            <a:r>
              <a:rPr lang="en-US" sz="1100" b="1">
                <a:effectLst/>
                <a:latin typeface="Calibri" panose="020F0502020204030204" pitchFamily="34" charset="0"/>
                <a:ea typeface="Calibri" panose="020F0502020204030204" pitchFamily="34" charset="0"/>
                <a:cs typeface="Times New Roman" panose="02020603050405020304" pitchFamily="18" charset="0"/>
              </a:rPr>
              <a:t>Solution evaluation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This would act as a conformation that whatever requirements were specified in the use case descriptions, whatever flow was depicted in the activity diagrams and system sequence diagrams have been accordingly met in the solution developed.</a:t>
            </a:r>
          </a:p>
          <a:p>
            <a:pPr marL="91440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Validating the functionality developed against each requirement listed.</a:t>
            </a:r>
          </a:p>
          <a:p>
            <a:endParaRPr lang="en-US"/>
          </a:p>
        </p:txBody>
      </p:sp>
      <p:sp>
        <p:nvSpPr>
          <p:cNvPr id="4" name="Slide Number Placeholder 3"/>
          <p:cNvSpPr>
            <a:spLocks noGrp="1"/>
          </p:cNvSpPr>
          <p:nvPr>
            <p:ph type="sldNum" sz="quarter" idx="5"/>
          </p:nvPr>
        </p:nvSpPr>
        <p:spPr/>
        <p:txBody>
          <a:bodyPr/>
          <a:lstStyle/>
          <a:p>
            <a:fld id="{16DD3868-F0FB-4C01-89AB-F848C81FF459}" type="slidenum">
              <a:rPr lang="en-US" smtClean="0"/>
              <a:t>9</a:t>
            </a:fld>
            <a:endParaRPr lang="en-US"/>
          </a:p>
        </p:txBody>
      </p:sp>
    </p:spTree>
    <p:extLst>
      <p:ext uri="{BB962C8B-B14F-4D97-AF65-F5344CB8AC3E}">
        <p14:creationId xmlns:p14="http://schemas.microsoft.com/office/powerpoint/2010/main" val="328643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a:solidFill>
                  <a:srgbClr val="AA182C"/>
                </a:solidFill>
                <a:effectLst/>
                <a:latin typeface="Avenir LT W01_65 Medium1475532"/>
              </a:rPr>
              <a:t>The purpose of implementing any Agile is to increase your business’s agility. </a:t>
            </a:r>
            <a:r>
              <a:rPr lang="en-US"/>
              <a:t>Agile ensures that the business analysts can see the entire idea from start to finish. The analysts can also understand where each entity plays their part and the input they contribute to creating a solution. Additionally, the solution is oriented to the customer. It relies on how the customers perceive the problem and how they would like the solution to be. It also focuses on the valuable activities to maximize quality. </a:t>
            </a:r>
          </a:p>
        </p:txBody>
      </p:sp>
      <p:sp>
        <p:nvSpPr>
          <p:cNvPr id="4" name="Slide Number Placeholder 3"/>
          <p:cNvSpPr>
            <a:spLocks noGrp="1"/>
          </p:cNvSpPr>
          <p:nvPr>
            <p:ph type="sldNum" sz="quarter" idx="5"/>
          </p:nvPr>
        </p:nvSpPr>
        <p:spPr/>
        <p:txBody>
          <a:bodyPr/>
          <a:lstStyle/>
          <a:p>
            <a:fld id="{2CBA0837-46C5-42EA-856D-B2E00E2B3BAC}" type="slidenum">
              <a:rPr lang="en-US" smtClean="0"/>
              <a:t>11</a:t>
            </a:fld>
            <a:endParaRPr lang="en-US"/>
          </a:p>
        </p:txBody>
      </p:sp>
    </p:spTree>
    <p:extLst>
      <p:ext uri="{BB962C8B-B14F-4D97-AF65-F5344CB8AC3E}">
        <p14:creationId xmlns:p14="http://schemas.microsoft.com/office/powerpoint/2010/main" val="262772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better understanding, agile incorporates real-life problems to represent the target goal. It also considers achievable targets, including available skills, technology, resources, and time. The goal is to avoid disorienting the schedule to achieve a viable solution. Additionally, it considers all stakeholders’ feedback to make continuous improvements until the solution is finalized. </a:t>
            </a:r>
          </a:p>
        </p:txBody>
      </p:sp>
      <p:sp>
        <p:nvSpPr>
          <p:cNvPr id="4" name="Slide Number Placeholder 3"/>
          <p:cNvSpPr>
            <a:spLocks noGrp="1"/>
          </p:cNvSpPr>
          <p:nvPr>
            <p:ph type="sldNum" sz="quarter" idx="5"/>
          </p:nvPr>
        </p:nvSpPr>
        <p:spPr/>
        <p:txBody>
          <a:bodyPr/>
          <a:lstStyle/>
          <a:p>
            <a:fld id="{2CBA0837-46C5-42EA-856D-B2E00E2B3BAC}" type="slidenum">
              <a:rPr lang="en-US" smtClean="0"/>
              <a:t>12</a:t>
            </a:fld>
            <a:endParaRPr lang="en-US"/>
          </a:p>
        </p:txBody>
      </p:sp>
    </p:spTree>
    <p:extLst>
      <p:ext uri="{BB962C8B-B14F-4D97-AF65-F5344CB8AC3E}">
        <p14:creationId xmlns:p14="http://schemas.microsoft.com/office/powerpoint/2010/main" val="1794024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Involves checking whether the software is viable given the technology available, operations required, and financial profits expected. It uses various models to specify software requirements. data flow diagrams represent the information flow within the system, data dictionaries contain the systems memory and repository, and entity relationship diagrams represent relationships and their entity attributes. </a:t>
            </a:r>
          </a:p>
        </p:txBody>
      </p:sp>
      <p:sp>
        <p:nvSpPr>
          <p:cNvPr id="4" name="Slide Number Placeholder 3"/>
          <p:cNvSpPr>
            <a:spLocks noGrp="1"/>
          </p:cNvSpPr>
          <p:nvPr>
            <p:ph type="sldNum" sz="quarter" idx="5"/>
          </p:nvPr>
        </p:nvSpPr>
        <p:spPr/>
        <p:txBody>
          <a:bodyPr/>
          <a:lstStyle/>
          <a:p>
            <a:fld id="{2CBA0837-46C5-42EA-856D-B2E00E2B3BAC}" type="slidenum">
              <a:rPr lang="en-US" smtClean="0"/>
              <a:t>13</a:t>
            </a:fld>
            <a:endParaRPr lang="en-US"/>
          </a:p>
        </p:txBody>
      </p:sp>
    </p:spTree>
    <p:extLst>
      <p:ext uri="{BB962C8B-B14F-4D97-AF65-F5344CB8AC3E}">
        <p14:creationId xmlns:p14="http://schemas.microsoft.com/office/powerpoint/2010/main" val="66033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Software requirements validation and management involve checking whether the requirements can be achieved, their correctness and incorporating changes during system development. </a:t>
            </a:r>
          </a:p>
        </p:txBody>
      </p:sp>
      <p:sp>
        <p:nvSpPr>
          <p:cNvPr id="4" name="Slide Number Placeholder 3"/>
          <p:cNvSpPr>
            <a:spLocks noGrp="1"/>
          </p:cNvSpPr>
          <p:nvPr>
            <p:ph type="sldNum" sz="quarter" idx="5"/>
          </p:nvPr>
        </p:nvSpPr>
        <p:spPr/>
        <p:txBody>
          <a:bodyPr/>
          <a:lstStyle/>
          <a:p>
            <a:fld id="{2CBA0837-46C5-42EA-856D-B2E00E2B3BAC}" type="slidenum">
              <a:rPr lang="en-US" smtClean="0"/>
              <a:t>14</a:t>
            </a:fld>
            <a:endParaRPr lang="en-US"/>
          </a:p>
        </p:txBody>
      </p:sp>
    </p:spTree>
    <p:extLst>
      <p:ext uri="{BB962C8B-B14F-4D97-AF65-F5344CB8AC3E}">
        <p14:creationId xmlns:p14="http://schemas.microsoft.com/office/powerpoint/2010/main" val="52731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Data Visualization</a:t>
            </a:r>
            <a:r>
              <a:rPr lang="en-US"/>
              <a:t> – representation of data through charts, graphics, plots, maps, etc.</a:t>
            </a:r>
            <a:br>
              <a:rPr lang="en-US">
                <a:cs typeface="+mn-lt"/>
              </a:rPr>
            </a:br>
            <a:r>
              <a:rPr lang="en-US"/>
              <a:t> </a:t>
            </a:r>
            <a:r>
              <a:rPr lang="en-US" b="1"/>
              <a:t>What makes it effective? – COMMUNICATION</a:t>
            </a:r>
            <a:endParaRPr lang="en-US"/>
          </a:p>
          <a:p>
            <a:r>
              <a:rPr lang="en-US"/>
              <a:t> - Communicating to stakeholders from the inside out to stimulate emotional response, then work towards a more rational approach to solve problems </a:t>
            </a:r>
            <a:br>
              <a:rPr lang="en-US">
                <a:cs typeface="+mn-lt"/>
              </a:rPr>
            </a:br>
            <a:r>
              <a:rPr lang="en-US"/>
              <a:t>  - </a:t>
            </a:r>
            <a:r>
              <a:rPr lang="en-US" b="1"/>
              <a:t>BUSINESS ANALYSTS </a:t>
            </a:r>
            <a:r>
              <a:rPr lang="en-US"/>
              <a:t>Use imagery to work their mental image of the outcome of the project that can influence customer’s appeal of a product</a:t>
            </a:r>
            <a:endParaRPr lang="en-US">
              <a:cs typeface="Calibri"/>
            </a:endParaRPr>
          </a:p>
          <a:p>
            <a:r>
              <a:rPr lang="en-US"/>
              <a:t>-They also facilitate stakeholders' collaboration, determine their needs and deliver solutions to underlying issues. </a:t>
            </a:r>
          </a:p>
          <a:p>
            <a:r>
              <a:rPr lang="en-US"/>
              <a:t>-They work very closely with the customer and technical leads to help create the technical design. </a:t>
            </a:r>
            <a:endParaRPr lang="en-US">
              <a:cs typeface="Calibri"/>
            </a:endParaRPr>
          </a:p>
          <a:p>
            <a:r>
              <a:rPr lang="en-US"/>
              <a:t> - Most importantly, serve as Liaison between data experts and technology departments </a:t>
            </a:r>
            <a:endParaRPr lang="en-US">
              <a:cs typeface="Calibri"/>
            </a:endParaRPr>
          </a:p>
          <a:p>
            <a:r>
              <a:rPr lang="en-US" b="1"/>
              <a:t>PURPOSES</a:t>
            </a:r>
            <a:r>
              <a:rPr lang="en-US"/>
              <a:t>:</a:t>
            </a:r>
            <a:endParaRPr lang="en-US">
              <a:cs typeface="Calibri"/>
            </a:endParaRPr>
          </a:p>
          <a:p>
            <a:r>
              <a:rPr lang="en-US"/>
              <a:t>•The following are famous tools that analysts use to visualize data</a:t>
            </a:r>
            <a:endParaRPr lang="en-US">
              <a:cs typeface="Calibri"/>
            </a:endParaRPr>
          </a:p>
          <a:p>
            <a:r>
              <a:rPr lang="en-US"/>
              <a:t>•You have 3 seconds to guess what tool is used based on the picture presented</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DD3868-F0FB-4C01-89AB-F848C81FF459}" type="slidenum">
              <a:rPr lang="en-US" smtClean="0"/>
              <a:t>15</a:t>
            </a:fld>
            <a:endParaRPr lang="en-US"/>
          </a:p>
        </p:txBody>
      </p:sp>
    </p:spTree>
    <p:extLst>
      <p:ext uri="{BB962C8B-B14F-4D97-AF65-F5344CB8AC3E}">
        <p14:creationId xmlns:p14="http://schemas.microsoft.com/office/powerpoint/2010/main" val="347756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b="1" err="1"/>
              <a:t>Jupyter</a:t>
            </a:r>
            <a:r>
              <a:rPr lang="en-US"/>
              <a:t> – an interface for more than 10 programming languages </a:t>
            </a:r>
          </a:p>
          <a:p>
            <a:r>
              <a:rPr lang="en-US" b="1" err="1"/>
              <a:t>Tableu</a:t>
            </a:r>
            <a:r>
              <a:rPr lang="en-US"/>
              <a:t> – easy to use and is known for providing efficient data in an interactive format that can be integrated with various other platforms for ease of use. </a:t>
            </a:r>
          </a:p>
        </p:txBody>
      </p:sp>
      <p:sp>
        <p:nvSpPr>
          <p:cNvPr id="4" name="Slide Number Placeholder 3"/>
          <p:cNvSpPr>
            <a:spLocks noGrp="1"/>
          </p:cNvSpPr>
          <p:nvPr>
            <p:ph type="sldNum" sz="quarter" idx="5"/>
          </p:nvPr>
        </p:nvSpPr>
        <p:spPr/>
        <p:txBody>
          <a:bodyPr/>
          <a:lstStyle/>
          <a:p>
            <a:fld id="{16DD3868-F0FB-4C01-89AB-F848C81FF459}" type="slidenum">
              <a:rPr lang="en-US" smtClean="0"/>
              <a:t>16</a:t>
            </a:fld>
            <a:endParaRPr lang="en-US"/>
          </a:p>
        </p:txBody>
      </p:sp>
    </p:spTree>
    <p:extLst>
      <p:ext uri="{BB962C8B-B14F-4D97-AF65-F5344CB8AC3E}">
        <p14:creationId xmlns:p14="http://schemas.microsoft.com/office/powerpoint/2010/main" val="361333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EAACC7-3B3F-47D1-959A-EF58926E955E}"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4323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997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01965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99863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8366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1566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AACC7-3B3F-47D1-959A-EF58926E955E}"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7884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AACC7-3B3F-47D1-959A-EF58926E955E}"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2857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EAACC7-3B3F-47D1-959A-EF58926E955E}"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9097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4568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EAACC7-3B3F-47D1-959A-EF58926E955E}"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9893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EAACC7-3B3F-47D1-959A-EF58926E955E}"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6222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EAACC7-3B3F-47D1-959A-EF58926E955E}"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7861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4034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0736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3873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EAACC7-3B3F-47D1-959A-EF58926E955E}" type="datetimeFigureOut">
              <a:rPr lang="en-US" smtClean="0"/>
              <a:t>7/26/2022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087894249"/>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ccednet-rcdec.ca/en/new-in-ced/2015/10/01/apply-next-winnipeg-ages-18-3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Tableau_Software"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sk.hellobi.com/article/9928" TargetMode="External"/><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hyperlink" Target="http://www.mathspadilla.com/matII/Unit7-SystemsOfEquationsGaussianElimination/the_end.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jupyterbook.org/en/stable/interactive/interactive.html" TargetMode="External"/><Relationship Id="rId13" Type="http://schemas.openxmlformats.org/officeDocument/2006/relationships/hyperlink" Target="https://origin-learning.medium.com/why-workplace-learning-projects-fail-what-we-can-learn-from-it-673d01d5b027" TargetMode="External"/><Relationship Id="rId3" Type="http://schemas.openxmlformats.org/officeDocument/2006/relationships/image" Target="../media/image20.png"/><Relationship Id="rId7" Type="http://schemas.openxmlformats.org/officeDocument/2006/relationships/hyperlink" Target="https://data-informed.com/all-about-big-data-visualization/" TargetMode="External"/><Relationship Id="rId12" Type="http://schemas.openxmlformats.org/officeDocument/2006/relationships/hyperlink" Target="https://www.proofhub.com/articles/reasons-why-projects-fail" TargetMode="External"/><Relationship Id="rId17" Type="http://schemas.openxmlformats.org/officeDocument/2006/relationships/hyperlink" Target="https://www.pmi.org/learning/library/data-visualization-business-analysts-10198&#8203;" TargetMode="External"/><Relationship Id="rId2" Type="http://schemas.openxmlformats.org/officeDocument/2006/relationships/notesSlide" Target="../notesSlides/notesSlide12.xml"/><Relationship Id="rId16" Type="http://schemas.openxmlformats.org/officeDocument/2006/relationships/hyperlink" Target="https://www.pmi.org/learning/library/greatness-stakeholders-expectations-10207&#8203;" TargetMode="External"/><Relationship Id="rId1" Type="http://schemas.openxmlformats.org/officeDocument/2006/relationships/slideLayout" Target="../slideLayouts/slideLayout2.xml"/><Relationship Id="rId6" Type="http://schemas.openxmlformats.org/officeDocument/2006/relationships/hyperlink" Target="https://www.pmi.org/learning/library/data-visualization-business-analysts-10198" TargetMode="External"/><Relationship Id="rId11" Type="http://schemas.openxmlformats.org/officeDocument/2006/relationships/hyperlink" Target="https://www.inzata.com/wp-content/uploads/2019/06/shutterstock_488322949.jpg" TargetMode="External"/><Relationship Id="rId5" Type="http://schemas.openxmlformats.org/officeDocument/2006/relationships/hyperlink" Target="https://www.pmi.org/learning/library/greatness-stakeholders-expectations-10207" TargetMode="External"/><Relationship Id="rId15" Type="http://schemas.openxmlformats.org/officeDocument/2006/relationships/hyperlink" Target="https://ww1.prweb.com/prfiles/2020/06/22/17208497/inzata_logo_Wht_BG.png" TargetMode="External"/><Relationship Id="rId10" Type="http://schemas.openxmlformats.org/officeDocument/2006/relationships/hyperlink" Target="https://medium.com/analytics-vidhya/everything-you-need-to-know-about-d3-d62949252b8b" TargetMode="External"/><Relationship Id="rId4" Type="http://schemas.openxmlformats.org/officeDocument/2006/relationships/hyperlink" Target="https://www.pngall.com/technology-png/download/12848" TargetMode="External"/><Relationship Id="rId9" Type="http://schemas.openxmlformats.org/officeDocument/2006/relationships/hyperlink" Target="https://barnraisersllc.com/2016/08/01/10-kpi-dashboard-templates-keep-strategy-track/" TargetMode="External"/><Relationship Id="rId14" Type="http://schemas.openxmlformats.org/officeDocument/2006/relationships/hyperlink" Target="https://www.slideshare.net/MariannaAlmakaieva/10-reasons-why-projects-fail-or-common-mistakes-to-avoi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cednet-rcdec.ca/en/new-in-ced/2015/10/01/apply-next-winnipeg-ages-18-32"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ccednet-rcdec.ca/en/new-in-ced/2015/10/01/apply-next-winnipeg-ages-18-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8C3619D7-336B-194E-84CA-FDC1F90DFE9A}"/>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332" y="2961"/>
            <a:ext cx="12191980" cy="6857990"/>
          </a:xfrm>
          <a:prstGeom prst="rect">
            <a:avLst/>
          </a:prstGeom>
        </p:spPr>
      </p:pic>
      <p:sp>
        <p:nvSpPr>
          <p:cNvPr id="2" name="Title 1">
            <a:extLst>
              <a:ext uri="{FF2B5EF4-FFF2-40B4-BE49-F238E27FC236}">
                <a16:creationId xmlns:a16="http://schemas.microsoft.com/office/drawing/2014/main" id="{C96A3697-5252-6C05-EB46-44641A7C33F9}"/>
              </a:ext>
            </a:extLst>
          </p:cNvPr>
          <p:cNvSpPr>
            <a:spLocks noGrp="1"/>
          </p:cNvSpPr>
          <p:nvPr>
            <p:ph type="title"/>
          </p:nvPr>
        </p:nvSpPr>
        <p:spPr>
          <a:xfrm>
            <a:off x="1587271" y="480662"/>
            <a:ext cx="9799042" cy="3569613"/>
          </a:xfrm>
        </p:spPr>
        <p:txBody>
          <a:bodyPr vert="horz" lIns="91440" tIns="45720" rIns="91440" bIns="45720" rtlCol="0" anchor="b">
            <a:normAutofit/>
          </a:bodyPr>
          <a:lstStyle/>
          <a:p>
            <a:pPr algn="ctr"/>
            <a:r>
              <a:rPr lang="en-US" sz="8000" b="1">
                <a:latin typeface="Times New Roman"/>
                <a:cs typeface="Times New Roman"/>
              </a:rPr>
              <a:t>BUSINESS</a:t>
            </a:r>
            <a:r>
              <a:rPr lang="en-US" sz="8000">
                <a:latin typeface="Times New Roman"/>
                <a:cs typeface="Times New Roman"/>
              </a:rPr>
              <a:t> </a:t>
            </a:r>
            <a:r>
              <a:rPr lang="en-US" sz="8000" b="1">
                <a:latin typeface="Times New Roman"/>
                <a:cs typeface="Times New Roman"/>
              </a:rPr>
              <a:t>ANALYSIS</a:t>
            </a:r>
            <a:r>
              <a:rPr lang="en-US" sz="8000">
                <a:latin typeface="Times New Roman"/>
                <a:cs typeface="Times New Roman"/>
              </a:rPr>
              <a:t> </a:t>
            </a:r>
            <a:endParaRPr lang="en-US" sz="8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11820-83FD-BEA9-BA3A-7B5E2AD19717}"/>
              </a:ext>
            </a:extLst>
          </p:cNvPr>
          <p:cNvSpPr>
            <a:spLocks noGrp="1"/>
          </p:cNvSpPr>
          <p:nvPr>
            <p:ph idx="1"/>
          </p:nvPr>
        </p:nvSpPr>
        <p:spPr>
          <a:xfrm>
            <a:off x="4630298" y="5609642"/>
            <a:ext cx="3715957" cy="732750"/>
          </a:xfrm>
        </p:spPr>
        <p:txBody>
          <a:bodyPr vert="horz" lIns="91440" tIns="45720" rIns="91440" bIns="45720" rtlCol="0" anchor="t">
            <a:normAutofit/>
          </a:bodyPr>
          <a:lstStyle/>
          <a:p>
            <a:pPr marL="0" indent="0" algn="ctr">
              <a:buNone/>
            </a:pPr>
            <a:r>
              <a:rPr lang="en-US" sz="2000" b="1">
                <a:solidFill>
                  <a:schemeClr val="tx1">
                    <a:lumMod val="65000"/>
                    <a:lumOff val="35000"/>
                  </a:schemeClr>
                </a:solidFill>
                <a:latin typeface="Times New Roman"/>
                <a:cs typeface="Times New Roman"/>
              </a:rPr>
              <a:t>CIS 5860 – SUMMER 2022</a:t>
            </a:r>
            <a:br>
              <a:rPr lang="en-US" sz="2000" b="1">
                <a:solidFill>
                  <a:schemeClr val="tx1">
                    <a:lumMod val="65000"/>
                    <a:lumOff val="35000"/>
                  </a:schemeClr>
                </a:solidFill>
                <a:latin typeface="Times New Roman"/>
                <a:cs typeface="Times New Roman"/>
              </a:rPr>
            </a:br>
            <a:r>
              <a:rPr lang="en-US" sz="2000" b="1">
                <a:solidFill>
                  <a:schemeClr val="tx1">
                    <a:lumMod val="65000"/>
                    <a:lumOff val="35000"/>
                  </a:schemeClr>
                </a:solidFill>
                <a:latin typeface="Times New Roman"/>
                <a:cs typeface="Times New Roman"/>
              </a:rPr>
              <a:t>Prof. Arun </a:t>
            </a:r>
            <a:r>
              <a:rPr lang="en-US" sz="2000" b="1" err="1">
                <a:solidFill>
                  <a:schemeClr val="tx1">
                    <a:lumMod val="65000"/>
                    <a:lumOff val="35000"/>
                  </a:schemeClr>
                </a:solidFill>
                <a:latin typeface="Times New Roman"/>
                <a:cs typeface="Times New Roman"/>
              </a:rPr>
              <a:t>Aryal</a:t>
            </a:r>
            <a:endParaRPr lang="en-US" sz="2000"/>
          </a:p>
        </p:txBody>
      </p:sp>
    </p:spTree>
    <p:extLst>
      <p:ext uri="{BB962C8B-B14F-4D97-AF65-F5344CB8AC3E}">
        <p14:creationId xmlns:p14="http://schemas.microsoft.com/office/powerpoint/2010/main" val="5806828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A1AA-7194-EEFE-B07E-6B9254CC27AA}"/>
              </a:ext>
            </a:extLst>
          </p:cNvPr>
          <p:cNvSpPr>
            <a:spLocks noGrp="1"/>
          </p:cNvSpPr>
          <p:nvPr>
            <p:ph type="ctrTitle"/>
          </p:nvPr>
        </p:nvSpPr>
        <p:spPr>
          <a:xfrm>
            <a:off x="2137557" y="3681351"/>
            <a:ext cx="8892041" cy="1749173"/>
          </a:xfrm>
        </p:spPr>
        <p:txBody>
          <a:bodyPr/>
          <a:lstStyle/>
          <a:p>
            <a:r>
              <a:rPr lang="en-US" sz="5400" b="1">
                <a:solidFill>
                  <a:srgbClr val="262626"/>
                </a:solidFill>
                <a:latin typeface="Times New Roman"/>
                <a:cs typeface="Times New Roman"/>
              </a:rPr>
              <a:t>Technical Aspects of Business Analysis</a:t>
            </a:r>
            <a:endParaRPr lang="en-US" b="1">
              <a:latin typeface="Times New Roman"/>
              <a:cs typeface="Times New Roman"/>
            </a:endParaRPr>
          </a:p>
        </p:txBody>
      </p:sp>
    </p:spTree>
    <p:extLst>
      <p:ext uri="{BB962C8B-B14F-4D97-AF65-F5344CB8AC3E}">
        <p14:creationId xmlns:p14="http://schemas.microsoft.com/office/powerpoint/2010/main" val="328573213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47F0-FE57-F1D6-6CF3-9AA53AEDC320}"/>
              </a:ext>
            </a:extLst>
          </p:cNvPr>
          <p:cNvSpPr>
            <a:spLocks noGrp="1"/>
          </p:cNvSpPr>
          <p:nvPr>
            <p:ph type="title"/>
          </p:nvPr>
        </p:nvSpPr>
        <p:spPr>
          <a:xfrm>
            <a:off x="2592925" y="243110"/>
            <a:ext cx="8911687" cy="726709"/>
          </a:xfrm>
        </p:spPr>
        <p:txBody>
          <a:bodyPr/>
          <a:lstStyle/>
          <a:p>
            <a:r>
              <a:rPr lang="en-US" b="1">
                <a:latin typeface="Times New Roman" panose="02020603050405020304" pitchFamily="18" charset="0"/>
                <a:cs typeface="Times New Roman" panose="02020603050405020304" pitchFamily="18" charset="0"/>
              </a:rPr>
              <a:t>Agile</a:t>
            </a:r>
          </a:p>
        </p:txBody>
      </p:sp>
      <p:sp>
        <p:nvSpPr>
          <p:cNvPr id="3" name="Content Placeholder 2">
            <a:extLst>
              <a:ext uri="{FF2B5EF4-FFF2-40B4-BE49-F238E27FC236}">
                <a16:creationId xmlns:a16="http://schemas.microsoft.com/office/drawing/2014/main" id="{11A6719C-192B-FA37-F4DF-5C9AE3D9C11D}"/>
              </a:ext>
            </a:extLst>
          </p:cNvPr>
          <p:cNvSpPr>
            <a:spLocks noGrp="1"/>
          </p:cNvSpPr>
          <p:nvPr>
            <p:ph idx="1"/>
          </p:nvPr>
        </p:nvSpPr>
        <p:spPr>
          <a:xfrm>
            <a:off x="1380652" y="1117756"/>
            <a:ext cx="10123959" cy="4793466"/>
          </a:xfrm>
        </p:spPr>
        <p:txBody>
          <a:bodyPr vert="horz" lIns="91440" tIns="45720" rIns="91440" bIns="45720" rtlCol="0" anchor="t">
            <a:noAutofit/>
          </a:bodyPr>
          <a:lstStyle/>
          <a:p>
            <a:r>
              <a:rPr lang="en-US" sz="2500">
                <a:latin typeface="Times New Roman"/>
                <a:cs typeface="Times New Roman"/>
              </a:rPr>
              <a:t>See the whole idea</a:t>
            </a:r>
          </a:p>
          <a:p>
            <a:pPr lvl="1"/>
            <a:r>
              <a:rPr lang="en-US" sz="2500">
                <a:latin typeface="Times New Roman"/>
                <a:cs typeface="Times New Roman"/>
              </a:rPr>
              <a:t>Understand how all entities cooperate to create a working solution</a:t>
            </a:r>
          </a:p>
          <a:p>
            <a:pPr lvl="1"/>
            <a:r>
              <a:rPr lang="en-US" sz="2500">
                <a:latin typeface="Times New Roman"/>
                <a:cs typeface="Times New Roman"/>
              </a:rPr>
              <a:t>Requires consistent communication</a:t>
            </a:r>
          </a:p>
          <a:p>
            <a:r>
              <a:rPr lang="en-US" sz="2500">
                <a:latin typeface="Times New Roman"/>
                <a:cs typeface="Times New Roman"/>
              </a:rPr>
              <a:t>Use customer’s eye</a:t>
            </a:r>
          </a:p>
          <a:p>
            <a:pPr lvl="1"/>
            <a:r>
              <a:rPr lang="en-US" sz="2500">
                <a:latin typeface="Times New Roman"/>
                <a:cs typeface="Times New Roman"/>
              </a:rPr>
              <a:t>Tailor the solution according to customers’ needs</a:t>
            </a:r>
          </a:p>
          <a:p>
            <a:pPr lvl="1"/>
            <a:r>
              <a:rPr lang="en-US" sz="2500">
                <a:latin typeface="Times New Roman"/>
                <a:cs typeface="Times New Roman"/>
              </a:rPr>
              <a:t>Illuminates the problem</a:t>
            </a:r>
          </a:p>
          <a:p>
            <a:r>
              <a:rPr lang="en-US" sz="2500">
                <a:latin typeface="Times New Roman"/>
                <a:cs typeface="Times New Roman"/>
              </a:rPr>
              <a:t>Determine what is valuable</a:t>
            </a:r>
          </a:p>
          <a:p>
            <a:pPr lvl="1"/>
            <a:r>
              <a:rPr lang="en-US" sz="2500">
                <a:latin typeface="Times New Roman"/>
                <a:cs typeface="Times New Roman"/>
              </a:rPr>
              <a:t>Constantly conduct analyses to prioritize crucial activities and maximize value</a:t>
            </a:r>
          </a:p>
          <a:p>
            <a:r>
              <a:rPr lang="en-US" sz="2500">
                <a:latin typeface="Times New Roman"/>
                <a:cs typeface="Times New Roman"/>
              </a:rPr>
              <a:t>Avoid waste</a:t>
            </a:r>
          </a:p>
          <a:p>
            <a:pPr lvl="1"/>
            <a:r>
              <a:rPr lang="en-US" sz="2500">
                <a:latin typeface="Times New Roman"/>
                <a:cs typeface="Times New Roman"/>
              </a:rPr>
              <a:t>Incorporate only essential activities</a:t>
            </a:r>
          </a:p>
          <a:p>
            <a:pPr lvl="1"/>
            <a:endParaRPr lang="en-US" sz="2800">
              <a:latin typeface="Times New Roman" panose="02020603050405020304" pitchFamily="18" charset="0"/>
              <a:cs typeface="Times New Roman" panose="02020603050405020304" pitchFamily="18" charset="0"/>
            </a:endParaRPr>
          </a:p>
          <a:p>
            <a:pPr marL="457200" lvl="1" indent="0">
              <a:buNone/>
            </a:pPr>
            <a:endParaRPr lang="en-US"/>
          </a:p>
        </p:txBody>
      </p:sp>
    </p:spTree>
    <p:extLst>
      <p:ext uri="{BB962C8B-B14F-4D97-AF65-F5344CB8AC3E}">
        <p14:creationId xmlns:p14="http://schemas.microsoft.com/office/powerpoint/2010/main" val="3849837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077E-E18F-92C1-4906-1018BEC84011}"/>
              </a:ext>
            </a:extLst>
          </p:cNvPr>
          <p:cNvSpPr>
            <a:spLocks noGrp="1"/>
          </p:cNvSpPr>
          <p:nvPr>
            <p:ph type="title"/>
          </p:nvPr>
        </p:nvSpPr>
        <p:spPr/>
        <p:txBody>
          <a:bodyPr/>
          <a:lstStyle/>
          <a:p>
            <a:r>
              <a:rPr lang="en-US" b="1">
                <a:latin typeface="Times New Roman"/>
                <a:cs typeface="Times New Roman"/>
              </a:rPr>
              <a:t>Agile – continued</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67F1D8-61B8-19A7-50F5-B60CC0BE2B7D}"/>
              </a:ext>
            </a:extLst>
          </p:cNvPr>
          <p:cNvSpPr>
            <a:spLocks noGrp="1"/>
          </p:cNvSpPr>
          <p:nvPr>
            <p:ph idx="1"/>
          </p:nvPr>
        </p:nvSpPr>
        <p:spPr>
          <a:xfrm>
            <a:off x="1531344" y="1714894"/>
            <a:ext cx="9973446" cy="4266666"/>
          </a:xfrm>
        </p:spPr>
        <p:txBody>
          <a:bodyPr vert="horz" lIns="91440" tIns="45720" rIns="91440" bIns="45720" rtlCol="0" anchor="t">
            <a:noAutofit/>
          </a:bodyPr>
          <a:lstStyle/>
          <a:p>
            <a:r>
              <a:rPr lang="en-US" sz="2500">
                <a:latin typeface="Times New Roman"/>
                <a:cs typeface="Times New Roman"/>
              </a:rPr>
              <a:t>Real examples</a:t>
            </a:r>
          </a:p>
          <a:p>
            <a:pPr lvl="1"/>
            <a:r>
              <a:rPr lang="en-US" sz="2500">
                <a:latin typeface="Times New Roman"/>
                <a:cs typeface="Times New Roman"/>
              </a:rPr>
              <a:t>Incorporate real issues in analysis models to represent the final solution</a:t>
            </a:r>
          </a:p>
          <a:p>
            <a:r>
              <a:rPr lang="en-US" sz="2500">
                <a:latin typeface="Times New Roman"/>
                <a:cs typeface="Times New Roman"/>
              </a:rPr>
              <a:t>Consider what is achievable</a:t>
            </a:r>
          </a:p>
          <a:p>
            <a:pPr lvl="1"/>
            <a:r>
              <a:rPr lang="en-US" sz="2500">
                <a:latin typeface="Times New Roman"/>
                <a:cs typeface="Times New Roman"/>
              </a:rPr>
              <a:t>The solution must be achievable considering the timeline, resources, skills available, and technology available</a:t>
            </a:r>
          </a:p>
          <a:p>
            <a:r>
              <a:rPr lang="en-US" sz="2500">
                <a:latin typeface="Times New Roman"/>
                <a:cs typeface="Times New Roman"/>
              </a:rPr>
              <a:t>Focus on collaboration and continuous improvement</a:t>
            </a:r>
          </a:p>
          <a:p>
            <a:pPr lvl="1"/>
            <a:r>
              <a:rPr lang="en-US" sz="2500">
                <a:latin typeface="Times New Roman"/>
                <a:cs typeface="Times New Roman"/>
              </a:rPr>
              <a:t>Rely on feedback from all stakeholders</a:t>
            </a:r>
          </a:p>
          <a:p>
            <a:pPr lvl="1"/>
            <a:r>
              <a:rPr lang="en-US" sz="2500">
                <a:latin typeface="Times New Roman"/>
                <a:cs typeface="Times New Roman"/>
              </a:rPr>
              <a:t>Highly iterative</a:t>
            </a:r>
          </a:p>
          <a:p>
            <a:pPr lvl="1"/>
            <a:r>
              <a:rPr lang="en-US" sz="2500">
                <a:latin typeface="Times New Roman"/>
                <a:cs typeface="Times New Roman"/>
              </a:rPr>
              <a:t>Incremental</a:t>
            </a:r>
          </a:p>
        </p:txBody>
      </p:sp>
    </p:spTree>
    <p:extLst>
      <p:ext uri="{BB962C8B-B14F-4D97-AF65-F5344CB8AC3E}">
        <p14:creationId xmlns:p14="http://schemas.microsoft.com/office/powerpoint/2010/main" val="13682976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E45F-082A-BBE7-CCBB-929708F2E576}"/>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Requirements Engineering</a:t>
            </a:r>
          </a:p>
        </p:txBody>
      </p:sp>
      <p:sp>
        <p:nvSpPr>
          <p:cNvPr id="3" name="Content Placeholder 2">
            <a:extLst>
              <a:ext uri="{FF2B5EF4-FFF2-40B4-BE49-F238E27FC236}">
                <a16:creationId xmlns:a16="http://schemas.microsoft.com/office/drawing/2014/main" id="{74FE2D25-F984-6E71-AB6E-DCF9EAD3B3E8}"/>
              </a:ext>
            </a:extLst>
          </p:cNvPr>
          <p:cNvSpPr>
            <a:spLocks noGrp="1"/>
          </p:cNvSpPr>
          <p:nvPr>
            <p:ph idx="1"/>
          </p:nvPr>
        </p:nvSpPr>
        <p:spPr>
          <a:xfrm>
            <a:off x="2496620" y="1613043"/>
            <a:ext cx="9007992" cy="4298179"/>
          </a:xfrm>
        </p:spPr>
        <p:txBody>
          <a:bodyPr vert="horz" lIns="91440" tIns="45720" rIns="91440" bIns="45720" rtlCol="0" anchor="t">
            <a:noAutofit/>
          </a:bodyPr>
          <a:lstStyle/>
          <a:p>
            <a:r>
              <a:rPr lang="en-US" sz="2500">
                <a:latin typeface="Times New Roman"/>
                <a:cs typeface="Times New Roman"/>
              </a:rPr>
              <a:t>Feasibility study</a:t>
            </a:r>
          </a:p>
          <a:p>
            <a:pPr lvl="1"/>
            <a:r>
              <a:rPr lang="en-US" sz="2500">
                <a:latin typeface="Times New Roman"/>
                <a:cs typeface="Times New Roman"/>
              </a:rPr>
              <a:t>Technical feasibility</a:t>
            </a:r>
          </a:p>
          <a:p>
            <a:pPr lvl="1"/>
            <a:r>
              <a:rPr lang="en-US" sz="2500">
                <a:latin typeface="Times New Roman"/>
                <a:cs typeface="Times New Roman"/>
              </a:rPr>
              <a:t>Operational feasibility</a:t>
            </a:r>
          </a:p>
          <a:p>
            <a:pPr lvl="1"/>
            <a:r>
              <a:rPr lang="en-US" sz="2500">
                <a:latin typeface="Times New Roman"/>
                <a:cs typeface="Times New Roman"/>
              </a:rPr>
              <a:t>Economic feasibility</a:t>
            </a:r>
          </a:p>
          <a:p>
            <a:r>
              <a:rPr lang="en-US" sz="2500">
                <a:latin typeface="Times New Roman"/>
                <a:cs typeface="Times New Roman"/>
              </a:rPr>
              <a:t>Requirements gathering</a:t>
            </a:r>
          </a:p>
          <a:p>
            <a:pPr lvl="1"/>
            <a:r>
              <a:rPr lang="en-US" sz="2500">
                <a:latin typeface="Times New Roman"/>
                <a:cs typeface="Times New Roman"/>
              </a:rPr>
              <a:t>Involves end users or customers</a:t>
            </a:r>
          </a:p>
          <a:p>
            <a:r>
              <a:rPr lang="en-US" sz="2500">
                <a:latin typeface="Times New Roman"/>
                <a:cs typeface="Times New Roman"/>
              </a:rPr>
              <a:t>Specification of software requirements</a:t>
            </a:r>
          </a:p>
          <a:p>
            <a:pPr lvl="1"/>
            <a:r>
              <a:rPr lang="en-US" sz="2500">
                <a:latin typeface="Times New Roman"/>
                <a:cs typeface="Times New Roman"/>
              </a:rPr>
              <a:t>Data flow diagrams</a:t>
            </a:r>
          </a:p>
          <a:p>
            <a:pPr lvl="1"/>
            <a:r>
              <a:rPr lang="en-US" sz="2500">
                <a:latin typeface="Times New Roman"/>
                <a:cs typeface="Times New Roman"/>
              </a:rPr>
              <a:t>Data dictionaries</a:t>
            </a:r>
          </a:p>
          <a:p>
            <a:pPr lvl="1"/>
            <a:r>
              <a:rPr lang="en-US" sz="2500">
                <a:latin typeface="Times New Roman"/>
                <a:cs typeface="Times New Roman"/>
              </a:rPr>
              <a:t>Entity relationship diagrams</a:t>
            </a:r>
          </a:p>
        </p:txBody>
      </p:sp>
    </p:spTree>
    <p:extLst>
      <p:ext uri="{BB962C8B-B14F-4D97-AF65-F5344CB8AC3E}">
        <p14:creationId xmlns:p14="http://schemas.microsoft.com/office/powerpoint/2010/main" val="5406818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CDD6-FF39-E30C-DF4C-CC67CBFE76D8}"/>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Requirements engineering – continued</a:t>
            </a:r>
          </a:p>
        </p:txBody>
      </p:sp>
      <p:sp>
        <p:nvSpPr>
          <p:cNvPr id="3" name="Content Placeholder 2">
            <a:extLst>
              <a:ext uri="{FF2B5EF4-FFF2-40B4-BE49-F238E27FC236}">
                <a16:creationId xmlns:a16="http://schemas.microsoft.com/office/drawing/2014/main" id="{84C1D468-FC83-0236-A1E4-384C3A84A45F}"/>
              </a:ext>
            </a:extLst>
          </p:cNvPr>
          <p:cNvSpPr>
            <a:spLocks noGrp="1"/>
          </p:cNvSpPr>
          <p:nvPr>
            <p:ph idx="1"/>
          </p:nvPr>
        </p:nvSpPr>
        <p:spPr/>
        <p:txBody>
          <a:bodyPr>
            <a:normAutofit/>
          </a:bodyPr>
          <a:lstStyle/>
          <a:p>
            <a:r>
              <a:rPr lang="en-US" sz="3200">
                <a:latin typeface="Times New Roman" panose="02020603050405020304" pitchFamily="18" charset="0"/>
                <a:cs typeface="Times New Roman" panose="02020603050405020304" pitchFamily="18" charset="0"/>
              </a:rPr>
              <a:t>Software requirements validation</a:t>
            </a:r>
          </a:p>
          <a:p>
            <a:pPr lvl="1"/>
            <a:r>
              <a:rPr lang="en-US" sz="2800">
                <a:latin typeface="Times New Roman" panose="02020603050405020304" pitchFamily="18" charset="0"/>
                <a:cs typeface="Times New Roman" panose="02020603050405020304" pitchFamily="18" charset="0"/>
              </a:rPr>
              <a:t>Confirm practicality and correctness of requirements</a:t>
            </a:r>
          </a:p>
          <a:p>
            <a:r>
              <a:rPr lang="en-US" sz="3200">
                <a:latin typeface="Times New Roman" panose="02020603050405020304" pitchFamily="18" charset="0"/>
                <a:cs typeface="Times New Roman" panose="02020603050405020304" pitchFamily="18" charset="0"/>
              </a:rPr>
              <a:t>Software requirements management</a:t>
            </a:r>
          </a:p>
          <a:p>
            <a:pPr lvl="1"/>
            <a:r>
              <a:rPr lang="en-US" sz="2800">
                <a:latin typeface="Times New Roman" panose="02020603050405020304" pitchFamily="18" charset="0"/>
                <a:cs typeface="Times New Roman" panose="02020603050405020304" pitchFamily="18" charset="0"/>
              </a:rPr>
              <a:t>Adjust to changes during requirements engineering</a:t>
            </a:r>
          </a:p>
        </p:txBody>
      </p:sp>
      <p:pic>
        <p:nvPicPr>
          <p:cNvPr id="5" name="Picture 5" descr="Logo&#10;&#10;Description automatically generated">
            <a:extLst>
              <a:ext uri="{FF2B5EF4-FFF2-40B4-BE49-F238E27FC236}">
                <a16:creationId xmlns:a16="http://schemas.microsoft.com/office/drawing/2014/main" id="{ED0DD5F2-CADD-45AA-D86A-8E57EF2CC86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282218" y="6368935"/>
            <a:ext cx="907473" cy="493222"/>
          </a:xfrm>
          <a:prstGeom prst="rect">
            <a:avLst/>
          </a:prstGeom>
        </p:spPr>
      </p:pic>
    </p:spTree>
    <p:extLst>
      <p:ext uri="{BB962C8B-B14F-4D97-AF65-F5344CB8AC3E}">
        <p14:creationId xmlns:p14="http://schemas.microsoft.com/office/powerpoint/2010/main" val="308578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28D3F-999D-9607-EF30-B8876D16EA24}"/>
              </a:ext>
            </a:extLst>
          </p:cNvPr>
          <p:cNvSpPr>
            <a:spLocks noGrp="1"/>
          </p:cNvSpPr>
          <p:nvPr>
            <p:ph idx="1"/>
          </p:nvPr>
        </p:nvSpPr>
        <p:spPr>
          <a:xfrm>
            <a:off x="1627624" y="1514797"/>
            <a:ext cx="9766574" cy="4614919"/>
          </a:xfrm>
        </p:spPr>
        <p:txBody>
          <a:bodyPr vert="horz" lIns="91440" tIns="45720" rIns="91440" bIns="45720" rtlCol="0" anchor="t">
            <a:normAutofit fontScale="92500" lnSpcReduction="20000"/>
          </a:bodyPr>
          <a:lstStyle/>
          <a:p>
            <a:endParaRPr lang="en-US" sz="3600" b="1" i="1">
              <a:latin typeface="Times New Roman"/>
              <a:cs typeface="Times New Roman"/>
            </a:endParaRPr>
          </a:p>
          <a:p>
            <a:endParaRPr lang="en-US" sz="3600" b="1" i="1">
              <a:latin typeface="Times New Roman"/>
              <a:cs typeface="Times New Roman"/>
            </a:endParaRPr>
          </a:p>
          <a:p>
            <a:r>
              <a:rPr lang="en-US" sz="3600" b="1" i="1">
                <a:latin typeface="Times New Roman"/>
                <a:cs typeface="Times New Roman"/>
              </a:rPr>
              <a:t>Purposes</a:t>
            </a:r>
            <a:r>
              <a:rPr lang="en-US" sz="3600" b="1">
                <a:latin typeface="Times New Roman"/>
                <a:cs typeface="Times New Roman"/>
              </a:rPr>
              <a:t>:</a:t>
            </a:r>
            <a:endParaRPr lang="en-US"/>
          </a:p>
          <a:p>
            <a:pPr lvl="1"/>
            <a:r>
              <a:rPr lang="en-US" sz="3200">
                <a:latin typeface="Times New Roman"/>
                <a:cs typeface="Times New Roman"/>
              </a:rPr>
              <a:t>Quickly examine large data</a:t>
            </a:r>
            <a:endParaRPr lang="en-US"/>
          </a:p>
          <a:p>
            <a:pPr lvl="1"/>
            <a:r>
              <a:rPr lang="en-US" sz="3200">
                <a:latin typeface="Times New Roman"/>
                <a:cs typeface="Times New Roman"/>
              </a:rPr>
              <a:t>Make it easier to grasp difficult concepts</a:t>
            </a:r>
          </a:p>
          <a:p>
            <a:pPr lvl="1"/>
            <a:r>
              <a:rPr lang="en-US" sz="3200">
                <a:latin typeface="Times New Roman"/>
                <a:cs typeface="Times New Roman"/>
              </a:rPr>
              <a:t>Understand trends and issues efficiently</a:t>
            </a:r>
          </a:p>
          <a:p>
            <a:pPr lvl="1"/>
            <a:r>
              <a:rPr lang="en-US" sz="3200">
                <a:latin typeface="Times New Roman"/>
                <a:cs typeface="Times New Roman"/>
              </a:rPr>
              <a:t>Makes it faster and easier to point out areas of opportunities and concerns</a:t>
            </a:r>
            <a:endParaRPr lang="en-US" sz="3200">
              <a:latin typeface="Times New Roman" panose="02020603050405020304" pitchFamily="18" charset="0"/>
              <a:cs typeface="Times New Roman" panose="02020603050405020304" pitchFamily="18" charset="0"/>
            </a:endParaRPr>
          </a:p>
          <a:p>
            <a:pPr lvl="1"/>
            <a:r>
              <a:rPr lang="en-US" sz="3200">
                <a:latin typeface="Times New Roman"/>
                <a:cs typeface="Times New Roman"/>
              </a:rPr>
              <a:t>Allow users and stakeholders to interact with data</a:t>
            </a:r>
          </a:p>
          <a:p>
            <a:pPr marL="457200" lvl="1" indent="0">
              <a:buNone/>
            </a:pPr>
            <a:endParaRPr lang="en-US" sz="36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BD09DF-2A13-7147-863A-0F22C08B929E}"/>
              </a:ext>
            </a:extLst>
          </p:cNvPr>
          <p:cNvSpPr txBox="1"/>
          <p:nvPr/>
        </p:nvSpPr>
        <p:spPr>
          <a:xfrm>
            <a:off x="1489025" y="164893"/>
            <a:ext cx="99010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Times New Roman"/>
                <a:cs typeface="Times New Roman"/>
              </a:rPr>
              <a:t>Data Visualization </a:t>
            </a:r>
            <a:endParaRPr lang="en-US" sz="4800"/>
          </a:p>
        </p:txBody>
      </p:sp>
      <p:sp>
        <p:nvSpPr>
          <p:cNvPr id="4" name="TextBox 3">
            <a:extLst>
              <a:ext uri="{FF2B5EF4-FFF2-40B4-BE49-F238E27FC236}">
                <a16:creationId xmlns:a16="http://schemas.microsoft.com/office/drawing/2014/main" id="{C61A19F2-090D-3559-F640-87EFB482C1D5}"/>
              </a:ext>
            </a:extLst>
          </p:cNvPr>
          <p:cNvSpPr txBox="1"/>
          <p:nvPr/>
        </p:nvSpPr>
        <p:spPr>
          <a:xfrm>
            <a:off x="1794292" y="732489"/>
            <a:ext cx="95262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b="1">
              <a:latin typeface="Times New Roman"/>
              <a:cs typeface="Times New Roman"/>
            </a:endParaRPr>
          </a:p>
          <a:p>
            <a:r>
              <a:rPr lang="en-US" sz="3200" b="1">
                <a:latin typeface="Times New Roman"/>
                <a:cs typeface="Times New Roman"/>
              </a:rPr>
              <a:t>representation of data through charts, graphics, plots, maps, etc.</a:t>
            </a:r>
            <a:endParaRPr lang="en-US" sz="3200">
              <a:ea typeface="+mn-lt"/>
              <a:cs typeface="+mn-lt"/>
            </a:endParaRPr>
          </a:p>
          <a:p>
            <a:pPr algn="l"/>
            <a:endParaRPr lang="en-US" sz="3200">
              <a:latin typeface="Century Gothic" panose="020B0502020202020204"/>
              <a:cs typeface="Times New Roman"/>
            </a:endParaRPr>
          </a:p>
          <a:p>
            <a:endParaRPr lang="en-US" sz="3200">
              <a:latin typeface="Century Gothic" panose="020B0502020202020204"/>
              <a:cs typeface="Times New Roman"/>
            </a:endParaRPr>
          </a:p>
        </p:txBody>
      </p:sp>
      <p:pic>
        <p:nvPicPr>
          <p:cNvPr id="5" name="Graphic 5" descr="Bar graph with upward trend with solid fill">
            <a:extLst>
              <a:ext uri="{FF2B5EF4-FFF2-40B4-BE49-F238E27FC236}">
                <a16:creationId xmlns:a16="http://schemas.microsoft.com/office/drawing/2014/main" id="{6EA7477E-0B96-5A52-2EA0-451877D380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98527" y="73891"/>
            <a:ext cx="914400" cy="914400"/>
          </a:xfrm>
          <a:prstGeom prst="rect">
            <a:avLst/>
          </a:prstGeom>
        </p:spPr>
      </p:pic>
      <p:pic>
        <p:nvPicPr>
          <p:cNvPr id="6" name="Graphic 6" descr="Bar chart with solid fill">
            <a:extLst>
              <a:ext uri="{FF2B5EF4-FFF2-40B4-BE49-F238E27FC236}">
                <a16:creationId xmlns:a16="http://schemas.microsoft.com/office/drawing/2014/main" id="{6731AE81-83F5-9CB9-41D5-E6E685D1F9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5618" y="73891"/>
            <a:ext cx="914400" cy="914400"/>
          </a:xfrm>
          <a:prstGeom prst="rect">
            <a:avLst/>
          </a:prstGeom>
        </p:spPr>
      </p:pic>
      <p:sp>
        <p:nvSpPr>
          <p:cNvPr id="7" name="Arrow: Notched Right 6">
            <a:extLst>
              <a:ext uri="{FF2B5EF4-FFF2-40B4-BE49-F238E27FC236}">
                <a16:creationId xmlns:a16="http://schemas.microsoft.com/office/drawing/2014/main" id="{CF8F32D7-8727-A830-0A0D-B1EA8ECADD3B}"/>
              </a:ext>
            </a:extLst>
          </p:cNvPr>
          <p:cNvSpPr/>
          <p:nvPr/>
        </p:nvSpPr>
        <p:spPr>
          <a:xfrm>
            <a:off x="1415795" y="1420229"/>
            <a:ext cx="427182" cy="288637"/>
          </a:xfrm>
          <a:prstGeom prst="notch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5E11"/>
              </a:solidFill>
            </a:endParaRPr>
          </a:p>
        </p:txBody>
      </p:sp>
    </p:spTree>
    <p:extLst>
      <p:ext uri="{BB962C8B-B14F-4D97-AF65-F5344CB8AC3E}">
        <p14:creationId xmlns:p14="http://schemas.microsoft.com/office/powerpoint/2010/main" val="6373768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96A5-62FA-B01C-0707-DCB6505BC0B6}"/>
              </a:ext>
            </a:extLst>
          </p:cNvPr>
          <p:cNvSpPr>
            <a:spLocks noGrp="1"/>
          </p:cNvSpPr>
          <p:nvPr>
            <p:ph type="title"/>
          </p:nvPr>
        </p:nvSpPr>
        <p:spPr>
          <a:xfrm>
            <a:off x="1687669" y="624110"/>
            <a:ext cx="7616379" cy="1280890"/>
          </a:xfrm>
        </p:spPr>
        <p:txBody>
          <a:bodyPr>
            <a:normAutofit/>
          </a:bodyPr>
          <a:lstStyle/>
          <a:p>
            <a:r>
              <a:rPr lang="en-US" b="1"/>
              <a:t>Data Visualization Tools</a:t>
            </a:r>
          </a:p>
        </p:txBody>
      </p:sp>
      <p:pic>
        <p:nvPicPr>
          <p:cNvPr id="24" name="Picture 24" descr="Chart, bubble chart&#10;&#10;Description automatically generated">
            <a:extLst>
              <a:ext uri="{FF2B5EF4-FFF2-40B4-BE49-F238E27FC236}">
                <a16:creationId xmlns:a16="http://schemas.microsoft.com/office/drawing/2014/main" id="{A903A538-4F21-9DB6-2E3D-BF3CE4CD068F}"/>
              </a:ext>
            </a:extLst>
          </p:cNvPr>
          <p:cNvPicPr>
            <a:picLocks noGrp="1" noChangeAspect="1"/>
          </p:cNvPicPr>
          <p:nvPr>
            <p:ph idx="1"/>
          </p:nvPr>
        </p:nvPicPr>
        <p:blipFill>
          <a:blip r:embed="rId3"/>
          <a:stretch>
            <a:fillRect/>
          </a:stretch>
        </p:blipFill>
        <p:spPr>
          <a:xfrm>
            <a:off x="544582" y="1586062"/>
            <a:ext cx="6039788" cy="3942722"/>
          </a:xfrm>
        </p:spPr>
      </p:pic>
      <p:pic>
        <p:nvPicPr>
          <p:cNvPr id="26" name="Picture 26" descr="Chart&#10;&#10;Description automatically generated">
            <a:extLst>
              <a:ext uri="{FF2B5EF4-FFF2-40B4-BE49-F238E27FC236}">
                <a16:creationId xmlns:a16="http://schemas.microsoft.com/office/drawing/2014/main" id="{22E1F275-4784-530E-F9CB-47E3DCCB1A8A}"/>
              </a:ext>
            </a:extLst>
          </p:cNvPr>
          <p:cNvPicPr>
            <a:picLocks noChangeAspect="1"/>
          </p:cNvPicPr>
          <p:nvPr/>
        </p:nvPicPr>
        <p:blipFill>
          <a:blip r:embed="rId4"/>
          <a:stretch>
            <a:fillRect/>
          </a:stretch>
        </p:blipFill>
        <p:spPr>
          <a:xfrm>
            <a:off x="6346885" y="3145206"/>
            <a:ext cx="5705986" cy="3580566"/>
          </a:xfrm>
          <a:prstGeom prst="rect">
            <a:avLst/>
          </a:prstGeom>
        </p:spPr>
      </p:pic>
      <p:sp>
        <p:nvSpPr>
          <p:cNvPr id="9" name="TextBox 8">
            <a:extLst>
              <a:ext uri="{FF2B5EF4-FFF2-40B4-BE49-F238E27FC236}">
                <a16:creationId xmlns:a16="http://schemas.microsoft.com/office/drawing/2014/main" id="{9BE3D8FB-C1DB-8821-91BF-CDDBA3EB979F}"/>
              </a:ext>
            </a:extLst>
          </p:cNvPr>
          <p:cNvSpPr txBox="1"/>
          <p:nvPr/>
        </p:nvSpPr>
        <p:spPr>
          <a:xfrm>
            <a:off x="2309004" y="5745194"/>
            <a:ext cx="17799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err="1">
                <a:ea typeface="+mn-lt"/>
                <a:cs typeface="+mn-lt"/>
              </a:rPr>
              <a:t>Jupyter</a:t>
            </a:r>
            <a:endParaRPr lang="en-US" sz="2800" err="1"/>
          </a:p>
        </p:txBody>
      </p:sp>
      <p:pic>
        <p:nvPicPr>
          <p:cNvPr id="11" name="Picture 11" descr="Logo, icon&#10;&#10;Description automatically generated">
            <a:extLst>
              <a:ext uri="{FF2B5EF4-FFF2-40B4-BE49-F238E27FC236}">
                <a16:creationId xmlns:a16="http://schemas.microsoft.com/office/drawing/2014/main" id="{05967E53-99DD-5BE7-74A8-B9024799706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280030" y="2444731"/>
            <a:ext cx="2743200" cy="585216"/>
          </a:xfrm>
          <a:prstGeom prst="rect">
            <a:avLst/>
          </a:prstGeom>
        </p:spPr>
      </p:pic>
    </p:spTree>
    <p:extLst>
      <p:ext uri="{BB962C8B-B14F-4D97-AF65-F5344CB8AC3E}">
        <p14:creationId xmlns:p14="http://schemas.microsoft.com/office/powerpoint/2010/main" val="30776415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Picture 6" descr="Chart, bar chart&#10;&#10;Description automatically generated">
            <a:extLst>
              <a:ext uri="{FF2B5EF4-FFF2-40B4-BE49-F238E27FC236}">
                <a16:creationId xmlns:a16="http://schemas.microsoft.com/office/drawing/2014/main" id="{37B1CE77-E565-37FD-7B9E-17447FA068ED}"/>
              </a:ext>
            </a:extLst>
          </p:cNvPr>
          <p:cNvPicPr>
            <a:picLocks noGrp="1" noChangeAspect="1"/>
          </p:cNvPicPr>
          <p:nvPr>
            <p:ph idx="1"/>
          </p:nvPr>
        </p:nvPicPr>
        <p:blipFill>
          <a:blip r:embed="rId3"/>
          <a:stretch>
            <a:fillRect/>
          </a:stretch>
        </p:blipFill>
        <p:spPr>
          <a:xfrm>
            <a:off x="791843" y="970084"/>
            <a:ext cx="6999314" cy="4184022"/>
          </a:xfrm>
        </p:spPr>
      </p:pic>
      <p:pic>
        <p:nvPicPr>
          <p:cNvPr id="7" name="Picture 7">
            <a:extLst>
              <a:ext uri="{FF2B5EF4-FFF2-40B4-BE49-F238E27FC236}">
                <a16:creationId xmlns:a16="http://schemas.microsoft.com/office/drawing/2014/main" id="{45E6EFB7-8478-3971-1460-B04F8ED57D44}"/>
              </a:ext>
            </a:extLst>
          </p:cNvPr>
          <p:cNvPicPr>
            <a:picLocks noChangeAspect="1"/>
          </p:cNvPicPr>
          <p:nvPr/>
        </p:nvPicPr>
        <p:blipFill>
          <a:blip r:embed="rId4"/>
          <a:stretch>
            <a:fillRect/>
          </a:stretch>
        </p:blipFill>
        <p:spPr>
          <a:xfrm>
            <a:off x="7142193" y="2665986"/>
            <a:ext cx="4821576" cy="3997826"/>
          </a:xfrm>
          <a:prstGeom prst="rect">
            <a:avLst/>
          </a:prstGeom>
        </p:spPr>
      </p:pic>
      <p:sp>
        <p:nvSpPr>
          <p:cNvPr id="2" name="TextBox 1">
            <a:extLst>
              <a:ext uri="{FF2B5EF4-FFF2-40B4-BE49-F238E27FC236}">
                <a16:creationId xmlns:a16="http://schemas.microsoft.com/office/drawing/2014/main" id="{57F4626D-493E-603A-4CF0-05BEEEB2D835}"/>
              </a:ext>
            </a:extLst>
          </p:cNvPr>
          <p:cNvSpPr txBox="1"/>
          <p:nvPr/>
        </p:nvSpPr>
        <p:spPr>
          <a:xfrm>
            <a:off x="1676400" y="1055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9B1F74A0-9F05-80AE-D73C-7A586F4273EE}"/>
              </a:ext>
            </a:extLst>
          </p:cNvPr>
          <p:cNvSpPr txBox="1"/>
          <p:nvPr/>
        </p:nvSpPr>
        <p:spPr>
          <a:xfrm>
            <a:off x="2696308" y="550984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Google Chart</a:t>
            </a:r>
            <a:endParaRPr lang="en-US" sz="2800">
              <a:ea typeface="+mn-lt"/>
              <a:cs typeface="+mn-lt"/>
            </a:endParaRPr>
          </a:p>
        </p:txBody>
      </p:sp>
      <p:sp>
        <p:nvSpPr>
          <p:cNvPr id="4" name="TextBox 3">
            <a:extLst>
              <a:ext uri="{FF2B5EF4-FFF2-40B4-BE49-F238E27FC236}">
                <a16:creationId xmlns:a16="http://schemas.microsoft.com/office/drawing/2014/main" id="{C513EE7E-4D91-B95E-DCFE-760BE2F871D4}"/>
              </a:ext>
            </a:extLst>
          </p:cNvPr>
          <p:cNvSpPr txBox="1"/>
          <p:nvPr/>
        </p:nvSpPr>
        <p:spPr>
          <a:xfrm>
            <a:off x="8757138" y="1992923"/>
            <a:ext cx="10785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WordVisi_MSFontService"/>
              </a:rPr>
              <a:t>D3.js </a:t>
            </a:r>
            <a:endParaRPr lang="en-US" sz="2800"/>
          </a:p>
        </p:txBody>
      </p:sp>
    </p:spTree>
    <p:extLst>
      <p:ext uri="{BB962C8B-B14F-4D97-AF65-F5344CB8AC3E}">
        <p14:creationId xmlns:p14="http://schemas.microsoft.com/office/powerpoint/2010/main" val="15918479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 name="Picture 3" descr="Graphical user interface, website&#10;&#10;Description automatically generated">
            <a:extLst>
              <a:ext uri="{FF2B5EF4-FFF2-40B4-BE49-F238E27FC236}">
                <a16:creationId xmlns:a16="http://schemas.microsoft.com/office/drawing/2014/main" id="{41E8FB6D-77F2-AFD2-5F0B-88FAB803B79C}"/>
              </a:ext>
            </a:extLst>
          </p:cNvPr>
          <p:cNvPicPr>
            <a:picLocks noChangeAspect="1"/>
          </p:cNvPicPr>
          <p:nvPr/>
        </p:nvPicPr>
        <p:blipFill>
          <a:blip r:embed="rId3"/>
          <a:stretch>
            <a:fillRect/>
          </a:stretch>
        </p:blipFill>
        <p:spPr>
          <a:xfrm>
            <a:off x="747383" y="921027"/>
            <a:ext cx="6299200" cy="4426234"/>
          </a:xfrm>
          <a:prstGeom prst="rect">
            <a:avLst/>
          </a:prstGeom>
        </p:spPr>
      </p:pic>
      <p:pic>
        <p:nvPicPr>
          <p:cNvPr id="8" name="Picture 8" descr="A picture containing diagram&#10;&#10;Description automatically generated">
            <a:extLst>
              <a:ext uri="{FF2B5EF4-FFF2-40B4-BE49-F238E27FC236}">
                <a16:creationId xmlns:a16="http://schemas.microsoft.com/office/drawing/2014/main" id="{3CA08CF9-A113-8E46-03C8-BB8B30CF7F73}"/>
              </a:ext>
            </a:extLst>
          </p:cNvPr>
          <p:cNvPicPr>
            <a:picLocks noChangeAspect="1"/>
          </p:cNvPicPr>
          <p:nvPr/>
        </p:nvPicPr>
        <p:blipFill>
          <a:blip r:embed="rId4"/>
          <a:stretch>
            <a:fillRect/>
          </a:stretch>
        </p:blipFill>
        <p:spPr>
          <a:xfrm>
            <a:off x="6449775" y="2812494"/>
            <a:ext cx="5618063" cy="3388564"/>
          </a:xfrm>
          <a:prstGeom prst="rect">
            <a:avLst/>
          </a:prstGeom>
        </p:spPr>
      </p:pic>
      <p:pic>
        <p:nvPicPr>
          <p:cNvPr id="2" name="Picture 3">
            <a:extLst>
              <a:ext uri="{FF2B5EF4-FFF2-40B4-BE49-F238E27FC236}">
                <a16:creationId xmlns:a16="http://schemas.microsoft.com/office/drawing/2014/main" id="{9C4A6FEA-8B0B-8C7B-E816-22482DBB3B8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514600" y="5448388"/>
            <a:ext cx="2145103" cy="1252089"/>
          </a:xfrm>
          <a:prstGeom prst="rect">
            <a:avLst/>
          </a:prstGeom>
        </p:spPr>
      </p:pic>
      <p:pic>
        <p:nvPicPr>
          <p:cNvPr id="6" name="Picture 6" descr="Logo, company name&#10;&#10;Description automatically generated">
            <a:extLst>
              <a:ext uri="{FF2B5EF4-FFF2-40B4-BE49-F238E27FC236}">
                <a16:creationId xmlns:a16="http://schemas.microsoft.com/office/drawing/2014/main" id="{767C373C-2A73-64CC-FAA5-AA8247C9F21A}"/>
              </a:ext>
            </a:extLst>
          </p:cNvPr>
          <p:cNvPicPr>
            <a:picLocks noChangeAspect="1"/>
          </p:cNvPicPr>
          <p:nvPr/>
        </p:nvPicPr>
        <p:blipFill>
          <a:blip r:embed="rId7"/>
          <a:stretch>
            <a:fillRect/>
          </a:stretch>
        </p:blipFill>
        <p:spPr>
          <a:xfrm>
            <a:off x="8164791" y="1400461"/>
            <a:ext cx="1957532" cy="1045574"/>
          </a:xfrm>
          <a:prstGeom prst="rect">
            <a:avLst/>
          </a:prstGeom>
        </p:spPr>
      </p:pic>
      <p:pic>
        <p:nvPicPr>
          <p:cNvPr id="4" name="Picture 4" descr="Text, logo&#10;&#10;Description automatically generated">
            <a:extLst>
              <a:ext uri="{FF2B5EF4-FFF2-40B4-BE49-F238E27FC236}">
                <a16:creationId xmlns:a16="http://schemas.microsoft.com/office/drawing/2014/main" id="{D4E35270-8E01-573C-9A83-1D2727CD91EE}"/>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10863554" y="6305518"/>
            <a:ext cx="1198948" cy="557218"/>
          </a:xfrm>
          <a:prstGeom prst="ellipse">
            <a:avLst/>
          </a:prstGeom>
          <a:ln w="12700" cap="rnd">
            <a:solidFill>
              <a:srgbClr val="C0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605643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2" name="Picture 2" descr="End Guy Cinema Strip · Free image on Pixabay">
            <a:extLst>
              <a:ext uri="{FF2B5EF4-FFF2-40B4-BE49-F238E27FC236}">
                <a16:creationId xmlns:a16="http://schemas.microsoft.com/office/drawing/2014/main" id="{3CE286C3-E429-D19F-E8E9-A6656329D4D3}"/>
              </a:ext>
            </a:extLst>
          </p:cNvPr>
          <p:cNvPicPr>
            <a:picLocks noChangeAspect="1"/>
          </p:cNvPicPr>
          <p:nvPr/>
        </p:nvPicPr>
        <p:blipFill rotWithShape="1">
          <a:blip r:embed="rId2"/>
          <a:srcRect t="11468" b="9027"/>
          <a:stretch/>
        </p:blipFill>
        <p:spPr>
          <a:xfrm>
            <a:off x="20" y="10"/>
            <a:ext cx="12191980" cy="6857990"/>
          </a:xfrm>
          <a:prstGeom prst="rect">
            <a:avLst/>
          </a:prstGeom>
        </p:spPr>
      </p:pic>
    </p:spTree>
    <p:extLst>
      <p:ext uri="{BB962C8B-B14F-4D97-AF65-F5344CB8AC3E}">
        <p14:creationId xmlns:p14="http://schemas.microsoft.com/office/powerpoint/2010/main" val="1052809056"/>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68879F-B6D9-782B-EB6D-BDB33B91DF90}"/>
              </a:ext>
            </a:extLst>
          </p:cNvPr>
          <p:cNvPicPr>
            <a:picLocks noChangeAspect="1"/>
          </p:cNvPicPr>
          <p:nvPr/>
        </p:nvPicPr>
        <p:blipFill rotWithShape="1">
          <a:blip r:embed="rId2">
            <a:duotone>
              <a:schemeClr val="bg2">
                <a:shade val="45000"/>
                <a:satMod val="135000"/>
              </a:schemeClr>
              <a:prstClr val="white"/>
            </a:duotone>
            <a:alphaModFix amt="25000"/>
          </a:blip>
          <a:srcRect t="1343" b="14388"/>
          <a:stretch/>
        </p:blipFill>
        <p:spPr>
          <a:xfrm>
            <a:off x="-184707" y="-1234"/>
            <a:ext cx="12191980" cy="6857990"/>
          </a:xfrm>
          <a:prstGeom prst="rect">
            <a:avLst/>
          </a:prstGeom>
        </p:spPr>
      </p:pic>
      <p:sp>
        <p:nvSpPr>
          <p:cNvPr id="2" name="Title 1">
            <a:extLst>
              <a:ext uri="{FF2B5EF4-FFF2-40B4-BE49-F238E27FC236}">
                <a16:creationId xmlns:a16="http://schemas.microsoft.com/office/drawing/2014/main" id="{5F6F1442-6CA1-A3B8-C820-87D461829E8F}"/>
              </a:ext>
            </a:extLst>
          </p:cNvPr>
          <p:cNvSpPr>
            <a:spLocks noGrp="1"/>
          </p:cNvSpPr>
          <p:nvPr>
            <p:ph type="title"/>
          </p:nvPr>
        </p:nvSpPr>
        <p:spPr>
          <a:xfrm>
            <a:off x="3176649" y="1277200"/>
            <a:ext cx="5842660" cy="1015285"/>
          </a:xfrm>
        </p:spPr>
        <p:txBody>
          <a:bodyPr>
            <a:normAutofit/>
          </a:bodyPr>
          <a:lstStyle/>
          <a:p>
            <a:pPr algn="ctr"/>
            <a:r>
              <a:rPr lang="en-US">
                <a:latin typeface="Times New Roman"/>
                <a:cs typeface="Times New Roman"/>
              </a:rPr>
              <a:t>Presented by </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EBF5F4DF-3C95-90E7-E0D3-B0D7BF2E094D}"/>
              </a:ext>
            </a:extLst>
          </p:cNvPr>
          <p:cNvGraphicFramePr>
            <a:graphicFrameLocks noGrp="1"/>
          </p:cNvGraphicFramePr>
          <p:nvPr>
            <p:ph idx="1"/>
            <p:extLst>
              <p:ext uri="{D42A27DB-BD31-4B8C-83A1-F6EECF244321}">
                <p14:modId xmlns:p14="http://schemas.microsoft.com/office/powerpoint/2010/main" val="969890869"/>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40A7F149-FDEA-9912-3344-A20CAEAA8E32}"/>
              </a:ext>
            </a:extLst>
          </p:cNvPr>
          <p:cNvSpPr txBox="1"/>
          <p:nvPr/>
        </p:nvSpPr>
        <p:spPr>
          <a:xfrm>
            <a:off x="5462954" y="6025661"/>
            <a:ext cx="1277816"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100" b="1">
                <a:latin typeface="Times New Roman" panose="02020603050405020304" pitchFamily="18" charset="0"/>
                <a:ea typeface="+mn-lt"/>
                <a:cs typeface="Times New Roman" panose="02020603050405020304" pitchFamily="18" charset="0"/>
              </a:rPr>
              <a:t>Group 1</a:t>
            </a:r>
          </a:p>
        </p:txBody>
      </p:sp>
    </p:spTree>
    <p:extLst>
      <p:ext uri="{BB962C8B-B14F-4D97-AF65-F5344CB8AC3E}">
        <p14:creationId xmlns:p14="http://schemas.microsoft.com/office/powerpoint/2010/main" val="16142112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2" name="Picture 3" descr="Icon&#10;&#10;Description automatically generated">
            <a:extLst>
              <a:ext uri="{FF2B5EF4-FFF2-40B4-BE49-F238E27FC236}">
                <a16:creationId xmlns:a16="http://schemas.microsoft.com/office/drawing/2014/main" id="{EF2A6C05-6C49-963C-4A53-3684C937C9A4}"/>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1" b="3007"/>
          <a:stretch/>
        </p:blipFill>
        <p:spPr>
          <a:xfrm>
            <a:off x="4485557" y="10"/>
            <a:ext cx="7706443" cy="6857990"/>
          </a:xfrm>
          <a:prstGeom prst="rect">
            <a:avLst/>
          </a:prstGeom>
          <a:solidFill>
            <a:srgbClr val="FFFFFF"/>
          </a:solidFill>
          <a:scene3d>
            <a:camera prst="orthographicFront"/>
            <a:lightRig rig="threePt" dir="t">
              <a:rot lat="0" lon="0" rev="2700000"/>
            </a:lightRig>
          </a:scene3d>
          <a:sp3d contourW="6350">
            <a:bevelT h="38100"/>
            <a:contourClr>
              <a:srgbClr val="C0C0C0"/>
            </a:contourClr>
          </a:sp3d>
        </p:spPr>
      </p:pic>
      <p:sp useBgFill="1">
        <p:nvSpPr>
          <p:cNvPr id="45" name="Freeform: Shape 44">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6" name="TextBox 5">
            <a:extLst>
              <a:ext uri="{FF2B5EF4-FFF2-40B4-BE49-F238E27FC236}">
                <a16:creationId xmlns:a16="http://schemas.microsoft.com/office/drawing/2014/main" id="{A2CEF08A-66BF-A375-A403-BE28FE6CCC29}"/>
              </a:ext>
            </a:extLst>
          </p:cNvPr>
          <p:cNvSpPr txBox="1"/>
          <p:nvPr/>
        </p:nvSpPr>
        <p:spPr>
          <a:xfrm>
            <a:off x="535525" y="624110"/>
            <a:ext cx="4623955" cy="128089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600">
                <a:solidFill>
                  <a:schemeClr val="tx1">
                    <a:lumMod val="85000"/>
                    <a:lumOff val="15000"/>
                  </a:schemeClr>
                </a:solidFill>
                <a:latin typeface="Times New Roman"/>
                <a:ea typeface="+mj-ea"/>
                <a:cs typeface="Times New Roman"/>
              </a:rPr>
              <a:t>Resources</a:t>
            </a:r>
          </a:p>
        </p:txBody>
      </p:sp>
      <p:sp>
        <p:nvSpPr>
          <p:cNvPr id="47" name="Rectangle 46">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BDF9CCD-07B0-49E3-46DF-BCEFE8B0EB69}"/>
              </a:ext>
            </a:extLst>
          </p:cNvPr>
          <p:cNvSpPr>
            <a:spLocks noGrp="1"/>
          </p:cNvSpPr>
          <p:nvPr>
            <p:ph idx="1"/>
          </p:nvPr>
        </p:nvSpPr>
        <p:spPr>
          <a:xfrm>
            <a:off x="531812" y="1259175"/>
            <a:ext cx="6519415" cy="4652047"/>
          </a:xfrm>
        </p:spPr>
        <p:txBody>
          <a:bodyPr vert="horz" lIns="91440" tIns="45720" rIns="91440" bIns="45720" rtlCol="0" anchor="t">
            <a:normAutofit/>
          </a:bodyPr>
          <a:lstStyle/>
          <a:p>
            <a:pPr>
              <a:lnSpc>
                <a:spcPct val="90000"/>
              </a:lnSpc>
            </a:pPr>
            <a:r>
              <a:rPr lang="en-US" sz="1100" u="sng">
                <a:solidFill>
                  <a:schemeClr val="tx1">
                    <a:lumMod val="95000"/>
                    <a:lumOff val="5000"/>
                  </a:schemeClr>
                </a:solidFill>
                <a:latin typeface="Times New Roman"/>
                <a:cs typeface="Times New Roman"/>
                <a:hlinkClick r:id="rId5">
                  <a:extLst>
                    <a:ext uri="{A12FA001-AC4F-418D-AE19-62706E023703}">
                      <ahyp:hlinkClr xmlns:ahyp="http://schemas.microsoft.com/office/drawing/2018/hyperlinkcolor" val="tx"/>
                    </a:ext>
                  </a:extLst>
                </a:hlinkClick>
              </a:rPr>
              <a:t>https://www.pmi.org/learning/library/greatness-stakeholders-expectations-10207</a:t>
            </a:r>
            <a:endParaRPr lang="en-US" sz="1100" b="0" i="0" u="sng">
              <a:solidFill>
                <a:schemeClr val="tx1">
                  <a:lumMod val="95000"/>
                  <a:lumOff val="5000"/>
                </a:schemeClr>
              </a:solidFill>
              <a:effectLst/>
              <a:latin typeface="Times New Roman"/>
              <a:cs typeface="Times New Roman"/>
            </a:endParaRPr>
          </a:p>
          <a:p>
            <a:pPr>
              <a:lnSpc>
                <a:spcPct val="90000"/>
              </a:lnSpc>
            </a:pPr>
            <a:r>
              <a:rPr lang="en-US" sz="1100">
                <a:solidFill>
                  <a:schemeClr val="tx1">
                    <a:lumMod val="95000"/>
                    <a:lumOff val="5000"/>
                  </a:schemeClr>
                </a:solidFill>
                <a:latin typeface="Times New Roman"/>
                <a:cs typeface="Times New Roman"/>
                <a:hlinkClick r:id="rId6">
                  <a:extLst>
                    <a:ext uri="{A12FA001-AC4F-418D-AE19-62706E023703}">
                      <ahyp:hlinkClr xmlns:ahyp="http://schemas.microsoft.com/office/drawing/2018/hyperlinkcolor" val="tx"/>
                    </a:ext>
                  </a:extLst>
                </a:hlinkClick>
              </a:rPr>
              <a:t>https://www.pmi.org/learning/library/data-visualization-business-analysts-10198</a:t>
            </a:r>
            <a:endParaRPr lang="en-US" sz="1100">
              <a:solidFill>
                <a:schemeClr val="tx1">
                  <a:lumMod val="95000"/>
                  <a:lumOff val="5000"/>
                </a:schemeClr>
              </a:solidFill>
              <a:latin typeface="Times New Roman"/>
              <a:cs typeface="Times New Roman"/>
            </a:endParaRPr>
          </a:p>
          <a:p>
            <a:pPr>
              <a:lnSpc>
                <a:spcPct val="90000"/>
              </a:lnSpc>
            </a:pPr>
            <a:r>
              <a:rPr lang="en-US" sz="1100">
                <a:solidFill>
                  <a:schemeClr val="tx1">
                    <a:lumMod val="95000"/>
                    <a:lumOff val="5000"/>
                  </a:schemeClr>
                </a:solidFill>
                <a:latin typeface="Times New Roman"/>
                <a:cs typeface="Times New Roman"/>
                <a:hlinkClick r:id="rId5">
                  <a:extLst>
                    <a:ext uri="{A12FA001-AC4F-418D-AE19-62706E023703}">
                      <ahyp:hlinkClr xmlns:ahyp="http://schemas.microsoft.com/office/drawing/2018/hyperlinkcolor" val="tx"/>
                    </a:ext>
                  </a:extLst>
                </a:hlinkClick>
              </a:rPr>
              <a:t>https://www.pmi.org/learning/library/greatness-stakeholders-expectations-10207</a:t>
            </a:r>
            <a:endParaRPr lang="en-US" sz="1100">
              <a:solidFill>
                <a:schemeClr val="tx1">
                  <a:lumMod val="95000"/>
                  <a:lumOff val="5000"/>
                </a:schemeClr>
              </a:solidFill>
              <a:latin typeface="Times New Roman"/>
              <a:cs typeface="Times New Roman"/>
            </a:endParaRPr>
          </a:p>
          <a:p>
            <a:pPr>
              <a:lnSpc>
                <a:spcPct val="90000"/>
              </a:lnSpc>
            </a:pPr>
            <a:r>
              <a:rPr lang="en-US" sz="1100" u="sng">
                <a:solidFill>
                  <a:schemeClr val="tx1">
                    <a:lumMod val="95000"/>
                    <a:lumOff val="5000"/>
                  </a:schemeClr>
                </a:solidFill>
                <a:latin typeface="Times New Roman"/>
                <a:cs typeface="Times New Roman"/>
                <a:hlinkClick r:id="rId7">
                  <a:extLst>
                    <a:ext uri="{A12FA001-AC4F-418D-AE19-62706E023703}">
                      <ahyp:hlinkClr xmlns:ahyp="http://schemas.microsoft.com/office/drawing/2018/hyperlinkcolor" val="tx"/>
                    </a:ext>
                  </a:extLst>
                </a:hlinkClick>
              </a:rPr>
              <a:t>https://data-informed.com/all-about-big-data-visualization/</a:t>
            </a:r>
            <a:endParaRPr lang="en-US" sz="1100">
              <a:solidFill>
                <a:schemeClr val="tx1">
                  <a:lumMod val="95000"/>
                  <a:lumOff val="5000"/>
                </a:schemeClr>
              </a:solidFill>
              <a:latin typeface="Times New Roman"/>
              <a:cs typeface="Times New Roman"/>
            </a:endParaRPr>
          </a:p>
          <a:p>
            <a:pPr>
              <a:lnSpc>
                <a:spcPct val="90000"/>
              </a:lnSpc>
            </a:pPr>
            <a:r>
              <a:rPr lang="en-US" sz="1100" u="sng">
                <a:solidFill>
                  <a:schemeClr val="tx1">
                    <a:lumMod val="95000"/>
                    <a:lumOff val="5000"/>
                  </a:schemeClr>
                </a:solidFill>
                <a:latin typeface="Times New Roman"/>
                <a:cs typeface="Times New Roman"/>
                <a:hlinkClick r:id="rId8">
                  <a:extLst>
                    <a:ext uri="{A12FA001-AC4F-418D-AE19-62706E023703}">
                      <ahyp:hlinkClr xmlns:ahyp="http://schemas.microsoft.com/office/drawing/2018/hyperlinkcolor" val="tx"/>
                    </a:ext>
                  </a:extLst>
                </a:hlinkClick>
              </a:rPr>
              <a:t>https://jupyterbook.org/en/stable/interactive/interactive.html</a:t>
            </a:r>
            <a:endParaRPr lang="en-US" sz="1100" u="sng">
              <a:solidFill>
                <a:schemeClr val="tx1">
                  <a:lumMod val="95000"/>
                  <a:lumOff val="5000"/>
                </a:schemeClr>
              </a:solidFill>
              <a:latin typeface="Times New Roman"/>
              <a:cs typeface="Times New Roman"/>
            </a:endParaRPr>
          </a:p>
          <a:p>
            <a:pPr>
              <a:lnSpc>
                <a:spcPct val="90000"/>
              </a:lnSpc>
            </a:pPr>
            <a:r>
              <a:rPr lang="en-US" sz="1100" u="sng">
                <a:solidFill>
                  <a:schemeClr val="tx1">
                    <a:lumMod val="95000"/>
                    <a:lumOff val="5000"/>
                  </a:schemeClr>
                </a:solidFill>
                <a:latin typeface="Times New Roman"/>
                <a:cs typeface="Times New Roman"/>
                <a:hlinkClick r:id="rId9">
                  <a:extLst>
                    <a:ext uri="{A12FA001-AC4F-418D-AE19-62706E023703}">
                      <ahyp:hlinkClr xmlns:ahyp="http://schemas.microsoft.com/office/drawing/2018/hyperlinkcolor" val="tx"/>
                    </a:ext>
                  </a:extLst>
                </a:hlinkClick>
              </a:rPr>
              <a:t>https://barnraisersllc.com/2016/08/01/10-kpi-dashboard-templates-keep-strategy-track/</a:t>
            </a:r>
            <a:endParaRPr lang="en-US" sz="1100">
              <a:solidFill>
                <a:schemeClr val="tx1">
                  <a:lumMod val="95000"/>
                  <a:lumOff val="5000"/>
                </a:schemeClr>
              </a:solidFill>
              <a:latin typeface="Times New Roman"/>
              <a:cs typeface="Times New Roman"/>
            </a:endParaRPr>
          </a:p>
          <a:p>
            <a:pPr>
              <a:lnSpc>
                <a:spcPct val="90000"/>
              </a:lnSpc>
            </a:pPr>
            <a:r>
              <a:rPr lang="en-US" sz="1100" u="sng">
                <a:solidFill>
                  <a:schemeClr val="tx1">
                    <a:lumMod val="95000"/>
                    <a:lumOff val="5000"/>
                  </a:schemeClr>
                </a:solidFill>
                <a:latin typeface="Times New Roman"/>
                <a:cs typeface="Times New Roman"/>
                <a:hlinkClick r:id="rId10">
                  <a:extLst>
                    <a:ext uri="{A12FA001-AC4F-418D-AE19-62706E023703}">
                      <ahyp:hlinkClr xmlns:ahyp="http://schemas.microsoft.com/office/drawing/2018/hyperlinkcolor" val="tx"/>
                    </a:ext>
                  </a:extLst>
                </a:hlinkClick>
              </a:rPr>
              <a:t>https://www.zerobluetech.com/portfolio-item/google-chart-in-a-filemaker-database/</a:t>
            </a:r>
            <a:endParaRPr lang="en-US" sz="1100">
              <a:solidFill>
                <a:schemeClr val="tx1">
                  <a:lumMod val="95000"/>
                  <a:lumOff val="5000"/>
                </a:schemeClr>
              </a:solidFill>
              <a:latin typeface="Times New Roman"/>
              <a:cs typeface="Times New Roman"/>
            </a:endParaRPr>
          </a:p>
          <a:p>
            <a:pPr>
              <a:lnSpc>
                <a:spcPct val="90000"/>
              </a:lnSpc>
            </a:pPr>
            <a:r>
              <a:rPr lang="en-US" sz="1100" u="sng">
                <a:solidFill>
                  <a:schemeClr val="tx1">
                    <a:lumMod val="95000"/>
                    <a:lumOff val="5000"/>
                  </a:schemeClr>
                </a:solidFill>
                <a:latin typeface="Times New Roman"/>
                <a:cs typeface="Times New Roman"/>
                <a:hlinkClick r:id="rId11">
                  <a:extLst>
                    <a:ext uri="{A12FA001-AC4F-418D-AE19-62706E023703}">
                      <ahyp:hlinkClr xmlns:ahyp="http://schemas.microsoft.com/office/drawing/2018/hyperlinkcolor" val="tx"/>
                    </a:ext>
                  </a:extLst>
                </a:hlinkClick>
              </a:rPr>
              <a:t>https://www.inzata.com/wp-content/uploads/2019/06/shutterstock_488322949.jpg</a:t>
            </a:r>
            <a:endParaRPr lang="en-US" sz="1100" u="sng">
              <a:solidFill>
                <a:schemeClr val="tx1">
                  <a:lumMod val="95000"/>
                  <a:lumOff val="5000"/>
                </a:schemeClr>
              </a:solidFill>
              <a:latin typeface="Times New Roman"/>
              <a:cs typeface="Times New Roman"/>
            </a:endParaRPr>
          </a:p>
          <a:p>
            <a:pPr>
              <a:lnSpc>
                <a:spcPct val="90000"/>
              </a:lnSpc>
            </a:pPr>
            <a:r>
              <a:rPr lang="en-US" sz="1100">
                <a:solidFill>
                  <a:schemeClr val="tx1">
                    <a:lumMod val="95000"/>
                    <a:lumOff val="5000"/>
                  </a:schemeClr>
                </a:solidFill>
                <a:latin typeface="Times New Roman"/>
                <a:cs typeface="Times New Roman"/>
                <a:hlinkClick r:id="rId12">
                  <a:extLst>
                    <a:ext uri="{A12FA001-AC4F-418D-AE19-62706E023703}">
                      <ahyp:hlinkClr xmlns:ahyp="http://schemas.microsoft.com/office/drawing/2018/hyperlinkcolor" val="tx"/>
                    </a:ext>
                  </a:extLst>
                </a:hlinkClick>
              </a:rPr>
              <a:t>https://www.proofhub.com/articles/reasons-why-projects-fail</a:t>
            </a:r>
            <a:r>
              <a:rPr lang="en-US" sz="1100">
                <a:solidFill>
                  <a:schemeClr val="tx1">
                    <a:lumMod val="95000"/>
                    <a:lumOff val="5000"/>
                  </a:schemeClr>
                </a:solidFill>
                <a:latin typeface="Times New Roman"/>
                <a:cs typeface="Times New Roman"/>
              </a:rPr>
              <a:t> </a:t>
            </a:r>
            <a:endParaRPr lang="en-US" sz="1100" u="sng">
              <a:solidFill>
                <a:schemeClr val="tx1">
                  <a:lumMod val="95000"/>
                  <a:lumOff val="5000"/>
                </a:schemeClr>
              </a:solidFill>
              <a:latin typeface="Times New Roman"/>
              <a:cs typeface="Times New Roman"/>
            </a:endParaRPr>
          </a:p>
          <a:p>
            <a:pPr>
              <a:lnSpc>
                <a:spcPct val="90000"/>
              </a:lnSpc>
            </a:pPr>
            <a:r>
              <a:rPr lang="en-US" sz="1100">
                <a:solidFill>
                  <a:schemeClr val="tx1">
                    <a:lumMod val="95000"/>
                    <a:lumOff val="5000"/>
                  </a:schemeClr>
                </a:solidFill>
                <a:latin typeface="Times New Roman"/>
                <a:cs typeface="Times New Roman"/>
                <a:hlinkClick r:id="rId13">
                  <a:extLst>
                    <a:ext uri="{A12FA001-AC4F-418D-AE19-62706E023703}">
                      <ahyp:hlinkClr xmlns:ahyp="http://schemas.microsoft.com/office/drawing/2018/hyperlinkcolor" val="tx"/>
                    </a:ext>
                  </a:extLst>
                </a:hlinkClick>
              </a:rPr>
              <a:t>https://origin-learning.medium.com/why-workplace-learning-projects-fail-what-we-can-learn-from-it-673d01d5b027</a:t>
            </a:r>
            <a:endParaRPr lang="en-US" sz="1100">
              <a:solidFill>
                <a:schemeClr val="tx1">
                  <a:lumMod val="95000"/>
                  <a:lumOff val="5000"/>
                </a:schemeClr>
              </a:solidFill>
              <a:latin typeface="Times New Roman"/>
              <a:cs typeface="Times New Roman"/>
            </a:endParaRPr>
          </a:p>
          <a:p>
            <a:pPr>
              <a:lnSpc>
                <a:spcPct val="90000"/>
              </a:lnSpc>
            </a:pPr>
            <a:r>
              <a:rPr lang="en-US" sz="1100">
                <a:solidFill>
                  <a:schemeClr val="tx1">
                    <a:lumMod val="95000"/>
                    <a:lumOff val="5000"/>
                  </a:schemeClr>
                </a:solidFill>
                <a:latin typeface="Times New Roman"/>
                <a:cs typeface="Times New Roman"/>
                <a:hlinkClick r:id="rId14">
                  <a:extLst>
                    <a:ext uri="{A12FA001-AC4F-418D-AE19-62706E023703}">
                      <ahyp:hlinkClr xmlns:ahyp="http://schemas.microsoft.com/office/drawing/2018/hyperlinkcolor" val="tx"/>
                    </a:ext>
                  </a:extLst>
                </a:hlinkClick>
              </a:rPr>
              <a:t>https://www.slideshare.net/MariannaAlmakaieva/10-reasons-why-projects-fail-or-common-mistakes-to-avoid</a:t>
            </a:r>
            <a:endParaRPr lang="en-US" sz="1100">
              <a:solidFill>
                <a:schemeClr val="tx1">
                  <a:lumMod val="95000"/>
                  <a:lumOff val="5000"/>
                </a:schemeClr>
              </a:solidFill>
              <a:latin typeface="Times New Roman"/>
              <a:cs typeface="Times New Roman"/>
            </a:endParaRPr>
          </a:p>
          <a:p>
            <a:pPr>
              <a:lnSpc>
                <a:spcPct val="90000"/>
              </a:lnSpc>
            </a:pPr>
            <a:r>
              <a:rPr lang="en-US" sz="1100">
                <a:solidFill>
                  <a:schemeClr val="tx1">
                    <a:lumMod val="95000"/>
                    <a:lumOff val="5000"/>
                  </a:schemeClr>
                </a:solidFill>
                <a:latin typeface="Times New Roman"/>
                <a:cs typeface="Times New Roman"/>
                <a:hlinkClick r:id="rId15">
                  <a:extLst>
                    <a:ext uri="{A12FA001-AC4F-418D-AE19-62706E023703}">
                      <ahyp:hlinkClr xmlns:ahyp="http://schemas.microsoft.com/office/drawing/2018/hyperlinkcolor" val="tx"/>
                    </a:ext>
                  </a:extLst>
                </a:hlinkClick>
              </a:rPr>
              <a:t>https://ww1.prweb.com/prfiles/2020/06/22/17208497/inzata_logo_Wht_BG.png</a:t>
            </a:r>
            <a:endParaRPr lang="en-US" sz="1100">
              <a:solidFill>
                <a:schemeClr val="tx1">
                  <a:lumMod val="95000"/>
                  <a:lumOff val="5000"/>
                </a:schemeClr>
              </a:solidFill>
              <a:latin typeface="Times New Roman"/>
              <a:cs typeface="Times New Roman"/>
            </a:endParaRPr>
          </a:p>
          <a:p>
            <a:pPr>
              <a:lnSpc>
                <a:spcPct val="90000"/>
              </a:lnSpc>
            </a:pPr>
            <a:r>
              <a:rPr lang="en-US" sz="1100">
                <a:solidFill>
                  <a:schemeClr val="tx1">
                    <a:lumMod val="95000"/>
                    <a:lumOff val="5000"/>
                  </a:schemeClr>
                </a:solidFill>
                <a:latin typeface="Times New Roman"/>
                <a:cs typeface="Times New Roman"/>
                <a:hlinkClick r:id="rId16">
                  <a:extLst>
                    <a:ext uri="{A12FA001-AC4F-418D-AE19-62706E023703}">
                      <ahyp:hlinkClr xmlns:ahyp="http://schemas.microsoft.com/office/drawing/2018/hyperlinkcolor" val="tx"/>
                    </a:ext>
                  </a:extLst>
                </a:hlinkClick>
              </a:rPr>
              <a:t>https://www.pmi.org/learning/library/greatness-stakeholders-expectations-10207​</a:t>
            </a:r>
            <a:endParaRPr lang="en-US" sz="1100">
              <a:solidFill>
                <a:schemeClr val="tx1">
                  <a:lumMod val="95000"/>
                  <a:lumOff val="5000"/>
                </a:schemeClr>
              </a:solidFill>
              <a:latin typeface="Times New Roman"/>
              <a:cs typeface="Times New Roman"/>
            </a:endParaRPr>
          </a:p>
          <a:p>
            <a:pPr>
              <a:lnSpc>
                <a:spcPct val="90000"/>
              </a:lnSpc>
            </a:pPr>
            <a:r>
              <a:rPr lang="en-US" sz="1100">
                <a:solidFill>
                  <a:schemeClr val="tx1">
                    <a:lumMod val="95000"/>
                    <a:lumOff val="5000"/>
                  </a:schemeClr>
                </a:solidFill>
                <a:latin typeface="Times New Roman"/>
                <a:cs typeface="Times New Roman"/>
                <a:hlinkClick r:id="rId17">
                  <a:extLst>
                    <a:ext uri="{A12FA001-AC4F-418D-AE19-62706E023703}">
                      <ahyp:hlinkClr xmlns:ahyp="http://schemas.microsoft.com/office/drawing/2018/hyperlinkcolor" val="tx"/>
                    </a:ext>
                  </a:extLst>
                </a:hlinkClick>
              </a:rPr>
              <a:t>https://www.pmi.org/learning/library/data-visualization-business-analysts-1019</a:t>
            </a:r>
            <a:r>
              <a:rPr lang="en-US" sz="700">
                <a:solidFill>
                  <a:schemeClr val="tx1">
                    <a:lumMod val="95000"/>
                    <a:lumOff val="5000"/>
                  </a:schemeClr>
                </a:solidFill>
                <a:hlinkClick r:id="rId17">
                  <a:extLst>
                    <a:ext uri="{A12FA001-AC4F-418D-AE19-62706E023703}">
                      <ahyp:hlinkClr xmlns:ahyp="http://schemas.microsoft.com/office/drawing/2018/hyperlinkcolor" val="tx"/>
                    </a:ext>
                  </a:extLst>
                </a:hlinkClick>
              </a:rPr>
              <a:t>8​</a:t>
            </a:r>
            <a:br>
              <a:rPr lang="en-US" sz="700"/>
            </a:br>
            <a:endParaRPr lang="en-US" sz="700"/>
          </a:p>
          <a:p>
            <a:pPr>
              <a:lnSpc>
                <a:spcPct val="90000"/>
              </a:lnSpc>
            </a:pPr>
            <a:endParaRPr lang="en-US" sz="700"/>
          </a:p>
          <a:p>
            <a:pPr>
              <a:lnSpc>
                <a:spcPct val="90000"/>
              </a:lnSpc>
            </a:pPr>
            <a:endParaRPr lang="en-US" sz="700"/>
          </a:p>
          <a:p>
            <a:pPr>
              <a:lnSpc>
                <a:spcPct val="90000"/>
              </a:lnSpc>
            </a:pPr>
            <a:endParaRPr lang="en-US" sz="700"/>
          </a:p>
          <a:p>
            <a:pPr>
              <a:lnSpc>
                <a:spcPct val="90000"/>
              </a:lnSpc>
            </a:pPr>
            <a:endParaRPr lang="en-US" sz="700"/>
          </a:p>
        </p:txBody>
      </p:sp>
    </p:spTree>
    <p:extLst>
      <p:ext uri="{BB962C8B-B14F-4D97-AF65-F5344CB8AC3E}">
        <p14:creationId xmlns:p14="http://schemas.microsoft.com/office/powerpoint/2010/main" val="281490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6"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8"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0"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1"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2"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3"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4"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5"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6"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7"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0"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3" name="Rectangle 62">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60A16891-403E-49AC-8B66-418B72EB28A7}"/>
              </a:ext>
            </a:extLst>
          </p:cNvPr>
          <p:cNvSpPr>
            <a:spLocks noGrp="1"/>
          </p:cNvSpPr>
          <p:nvPr>
            <p:ph type="title"/>
          </p:nvPr>
        </p:nvSpPr>
        <p:spPr>
          <a:xfrm>
            <a:off x="4229326" y="4272891"/>
            <a:ext cx="5019902" cy="823448"/>
          </a:xfrm>
        </p:spPr>
        <p:txBody>
          <a:bodyPr vert="horz" lIns="91440" tIns="45720" rIns="91440" bIns="45720" rtlCol="0" anchor="b">
            <a:noAutofit/>
          </a:bodyPr>
          <a:lstStyle/>
          <a:p>
            <a:r>
              <a:rPr lang="en-US" sz="6600">
                <a:latin typeface="Times New Roman"/>
                <a:cs typeface="Times New Roman"/>
              </a:rPr>
              <a:t>Thank You!</a:t>
            </a:r>
          </a:p>
        </p:txBody>
      </p:sp>
      <p:pic>
        <p:nvPicPr>
          <p:cNvPr id="18" name="Graphic 6" descr="Smiling Face with No Fill">
            <a:extLst>
              <a:ext uri="{FF2B5EF4-FFF2-40B4-BE49-F238E27FC236}">
                <a16:creationId xmlns:a16="http://schemas.microsoft.com/office/drawing/2014/main" id="{80A61095-36EE-493C-D99F-17BFC68DCE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1016" y="473327"/>
            <a:ext cx="3854971" cy="3854971"/>
          </a:xfrm>
          <a:prstGeom prst="rect">
            <a:avLst/>
          </a:prstGeom>
        </p:spPr>
      </p:pic>
    </p:spTree>
    <p:extLst>
      <p:ext uri="{BB962C8B-B14F-4D97-AF65-F5344CB8AC3E}">
        <p14:creationId xmlns:p14="http://schemas.microsoft.com/office/powerpoint/2010/main" val="422085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F6EE-A3DD-41B5-EFB9-08C9DC0759A9}"/>
              </a:ext>
            </a:extLst>
          </p:cNvPr>
          <p:cNvSpPr>
            <a:spLocks noGrp="1"/>
          </p:cNvSpPr>
          <p:nvPr>
            <p:ph type="title"/>
          </p:nvPr>
        </p:nvSpPr>
        <p:spPr>
          <a:xfrm>
            <a:off x="2592925" y="336799"/>
            <a:ext cx="6001098" cy="731251"/>
          </a:xfrm>
        </p:spPr>
        <p:txBody>
          <a:bodyPr>
            <a:normAutofit fontScale="90000"/>
          </a:bodyPr>
          <a:lstStyle/>
          <a:p>
            <a:r>
              <a:rPr lang="en-US" b="1">
                <a:latin typeface="Times New Roman"/>
                <a:cs typeface="Times New Roman"/>
              </a:rPr>
              <a:t>Overview of Business Analysis</a:t>
            </a:r>
          </a:p>
        </p:txBody>
      </p:sp>
      <p:sp>
        <p:nvSpPr>
          <p:cNvPr id="3" name="Content Placeholder 2">
            <a:extLst>
              <a:ext uri="{FF2B5EF4-FFF2-40B4-BE49-F238E27FC236}">
                <a16:creationId xmlns:a16="http://schemas.microsoft.com/office/drawing/2014/main" id="{B7D28F00-EF68-F82E-5041-A504BEF44F9D}"/>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p:txBody>
      </p:sp>
      <p:sp>
        <p:nvSpPr>
          <p:cNvPr id="4" name="TextBox 3">
            <a:extLst>
              <a:ext uri="{FF2B5EF4-FFF2-40B4-BE49-F238E27FC236}">
                <a16:creationId xmlns:a16="http://schemas.microsoft.com/office/drawing/2014/main" id="{065AC698-8CA1-F85E-0184-894378FC59B5}"/>
              </a:ext>
            </a:extLst>
          </p:cNvPr>
          <p:cNvSpPr txBox="1"/>
          <p:nvPr/>
        </p:nvSpPr>
        <p:spPr>
          <a:xfrm>
            <a:off x="1293733" y="1351068"/>
            <a:ext cx="10546567" cy="7494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500">
                <a:latin typeface="Times New Roman"/>
                <a:ea typeface="+mn-lt"/>
                <a:cs typeface="Times New Roman"/>
              </a:rPr>
              <a:t>Recognize the business requirements of stakeholders and come up with suitable solutions</a:t>
            </a:r>
            <a:endParaRPr lang="en-US" sz="2500">
              <a:latin typeface="Times New Roman"/>
              <a:cs typeface="Times New Roman"/>
            </a:endParaRPr>
          </a:p>
          <a:p>
            <a:endParaRPr lang="en-US" sz="2500">
              <a:latin typeface="Times New Roman"/>
              <a:ea typeface="+mn-lt"/>
              <a:cs typeface="+mn-lt"/>
            </a:endParaRPr>
          </a:p>
          <a:p>
            <a:pPr marL="285750" indent="-285750">
              <a:buFont typeface="Arial,Sans-Serif"/>
              <a:buChar char="•"/>
            </a:pPr>
            <a:r>
              <a:rPr lang="en-US" sz="2500">
                <a:latin typeface="Times New Roman"/>
                <a:ea typeface="+mn-lt"/>
                <a:cs typeface="+mn-lt"/>
              </a:rPr>
              <a:t>Consists set of tasks, knowledge, and techniques required to identify business needs</a:t>
            </a:r>
          </a:p>
          <a:p>
            <a:endParaRPr lang="en-US" sz="2500">
              <a:latin typeface="Times New Roman"/>
              <a:ea typeface="+mn-lt"/>
              <a:cs typeface="+mn-lt"/>
            </a:endParaRPr>
          </a:p>
          <a:p>
            <a:pPr marL="342900" indent="-342900">
              <a:buFont typeface="Arial"/>
              <a:buChar char="•"/>
            </a:pPr>
            <a:r>
              <a:rPr lang="en-US" sz="2500">
                <a:latin typeface="Times New Roman"/>
                <a:ea typeface="+mn-lt"/>
                <a:cs typeface="+mn-lt"/>
              </a:rPr>
              <a:t>Determine solutions to enterprise business problems and </a:t>
            </a:r>
            <a:r>
              <a:rPr lang="en-US" sz="2500">
                <a:latin typeface="Times New Roman"/>
                <a:ea typeface="+mn-lt"/>
                <a:cs typeface="Times New Roman"/>
              </a:rPr>
              <a:t>pursue the best opportunity or deal with the best problem</a:t>
            </a:r>
            <a:endParaRPr lang="en-US" sz="2500">
              <a:latin typeface="Century Gothic"/>
              <a:ea typeface="+mn-lt"/>
              <a:cs typeface="+mn-lt"/>
            </a:endParaRPr>
          </a:p>
          <a:p>
            <a:pPr marL="285750" indent="-285750">
              <a:buFont typeface="Arial,Sans-Serif"/>
              <a:buChar char="•"/>
            </a:pPr>
            <a:endParaRPr lang="en-US" sz="2500">
              <a:latin typeface="Times New Roman"/>
              <a:ea typeface="+mn-lt"/>
              <a:cs typeface="+mn-lt"/>
            </a:endParaRPr>
          </a:p>
          <a:p>
            <a:pPr marL="285750" indent="-285750">
              <a:buFont typeface="Arial,Sans-Serif"/>
              <a:buChar char="•"/>
            </a:pPr>
            <a:r>
              <a:rPr lang="en-US" sz="2500">
                <a:latin typeface="Times New Roman"/>
                <a:ea typeface="+mn-lt"/>
                <a:cs typeface="+mn-lt"/>
              </a:rPr>
              <a:t>The business analyst and project, program, or portfolio manager should work closely together in highly mature businesses</a:t>
            </a:r>
            <a:endParaRPr lang="en-US" sz="2500">
              <a:latin typeface="Times New Roman"/>
              <a:cs typeface="Times New Roman"/>
            </a:endParaRPr>
          </a:p>
          <a:p>
            <a:pPr marL="285750" indent="-285750">
              <a:buFont typeface="Arial,Sans-Serif"/>
              <a:buChar char="•"/>
            </a:pPr>
            <a:endParaRPr lang="en-US" sz="2600">
              <a:latin typeface="Times New Roman"/>
              <a:cs typeface="Times New Roman"/>
            </a:endParaRPr>
          </a:p>
          <a:p>
            <a:endParaRPr lang="en-US"/>
          </a:p>
          <a:p>
            <a:endParaRPr lang="en-US">
              <a:ea typeface="+mn-lt"/>
              <a:cs typeface="+mn-lt"/>
            </a:endParaRPr>
          </a:p>
          <a:p>
            <a:endParaRPr lang="en-US">
              <a:ea typeface="+mn-lt"/>
              <a:cs typeface="+mn-lt"/>
            </a:endParaRPr>
          </a:p>
          <a:p>
            <a:pPr marL="285750" indent="-285750">
              <a:buFont typeface="Arial,Sans-Serif"/>
              <a:buChar char="•"/>
            </a:pPr>
            <a:endParaRPr lang="en-US">
              <a:ea typeface="+mn-lt"/>
              <a:cs typeface="+mn-lt"/>
            </a:endParaRPr>
          </a:p>
          <a:p>
            <a:pPr marL="285750" indent="-285750">
              <a:buFont typeface="Arial,Sans-Serif"/>
              <a:buChar char="•"/>
            </a:pPr>
            <a:endParaRPr lang="en-US"/>
          </a:p>
          <a:p>
            <a:pPr marL="285750" indent="-285750">
              <a:buFont typeface="Arial,Sans-Serif"/>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endParaRPr lang="en-US"/>
          </a:p>
        </p:txBody>
      </p:sp>
      <p:sp>
        <p:nvSpPr>
          <p:cNvPr id="7" name="TextBox 6">
            <a:extLst>
              <a:ext uri="{FF2B5EF4-FFF2-40B4-BE49-F238E27FC236}">
                <a16:creationId xmlns:a16="http://schemas.microsoft.com/office/drawing/2014/main" id="{BC99535E-478B-18A5-72B7-25BE1B26186F}"/>
              </a:ext>
            </a:extLst>
          </p:cNvPr>
          <p:cNvSpPr txBox="1"/>
          <p:nvPr/>
        </p:nvSpPr>
        <p:spPr>
          <a:xfrm>
            <a:off x="3046942" y="559752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a:p>
        </p:txBody>
      </p:sp>
    </p:spTree>
    <p:extLst>
      <p:ext uri="{BB962C8B-B14F-4D97-AF65-F5344CB8AC3E}">
        <p14:creationId xmlns:p14="http://schemas.microsoft.com/office/powerpoint/2010/main" val="29034289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268D0-3CCD-2593-3912-E54D929ED34B}"/>
              </a:ext>
            </a:extLst>
          </p:cNvPr>
          <p:cNvSpPr txBox="1"/>
          <p:nvPr/>
        </p:nvSpPr>
        <p:spPr>
          <a:xfrm>
            <a:off x="1215545" y="533400"/>
            <a:ext cx="1016788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500">
                <a:latin typeface="Times New Roman"/>
                <a:cs typeface="Times New Roman"/>
              </a:rPr>
              <a:t>Delivering project's solution is the main concern of the business analyst while determining the scope of the product</a:t>
            </a:r>
          </a:p>
          <a:p>
            <a:endParaRPr lang="en-US" sz="2500">
              <a:latin typeface="Times New Roman"/>
              <a:cs typeface="Times New Roman"/>
            </a:endParaRPr>
          </a:p>
          <a:p>
            <a:pPr marL="285750" indent="-285750">
              <a:buFont typeface="Arial,Sans-Serif"/>
              <a:buChar char="•"/>
            </a:pPr>
            <a:r>
              <a:rPr lang="en-US" sz="2500">
                <a:latin typeface="Times New Roman"/>
                <a:cs typeface="Times New Roman"/>
              </a:rPr>
              <a:t>Ensures that customers are happy by finishing a project on schedule and within budget</a:t>
            </a:r>
          </a:p>
          <a:p>
            <a:endParaRPr lang="en-US" sz="2500">
              <a:latin typeface="Times New Roman"/>
              <a:cs typeface="Times New Roman"/>
            </a:endParaRPr>
          </a:p>
          <a:p>
            <a:pPr marL="285750" indent="-285750">
              <a:buFont typeface="Arial,Sans-Serif"/>
              <a:buChar char="•"/>
            </a:pPr>
            <a:r>
              <a:rPr lang="en-US" sz="2500">
                <a:latin typeface="Times New Roman"/>
                <a:cs typeface="Times New Roman"/>
              </a:rPr>
              <a:t>Business analysis professionals within highly mature organizations spend 83% of their time working and applying business analysis on projects and programs.</a:t>
            </a:r>
          </a:p>
          <a:p>
            <a:pPr marL="285750" indent="-285750">
              <a:buFont typeface="Arial,Sans-Serif"/>
              <a:buChar char="•"/>
            </a:pPr>
            <a:endParaRPr lang="en-US" sz="2500">
              <a:latin typeface="Times New Roman"/>
              <a:cs typeface="Times New Roman"/>
            </a:endParaRPr>
          </a:p>
          <a:p>
            <a:pPr marL="285750" indent="-285750">
              <a:buFont typeface="Arial,Sans-Serif"/>
              <a:buChar char="•"/>
            </a:pPr>
            <a:r>
              <a:rPr lang="en-US" sz="2500">
                <a:latin typeface="Times New Roman"/>
                <a:cs typeface="Times New Roman"/>
              </a:rPr>
              <a:t>Harmonious collaboration and appropriate task delegation within the team is critical to the success of the project</a:t>
            </a:r>
          </a:p>
          <a:p>
            <a:pPr marL="285750" indent="-285750">
              <a:buFont typeface="Arial,Sans-Serif"/>
              <a:buChar char="•"/>
            </a:pPr>
            <a:endParaRPr lang="en-US"/>
          </a:p>
          <a:p>
            <a:endParaRPr lang="en-US"/>
          </a:p>
        </p:txBody>
      </p:sp>
      <p:pic>
        <p:nvPicPr>
          <p:cNvPr id="5" name="Picture 5">
            <a:extLst>
              <a:ext uri="{FF2B5EF4-FFF2-40B4-BE49-F238E27FC236}">
                <a16:creationId xmlns:a16="http://schemas.microsoft.com/office/drawing/2014/main" id="{879C2CE3-CEF3-9D3E-DC20-C6F524C69B35}"/>
              </a:ext>
            </a:extLst>
          </p:cNvPr>
          <p:cNvPicPr>
            <a:picLocks noChangeAspect="1"/>
          </p:cNvPicPr>
          <p:nvPr/>
        </p:nvPicPr>
        <p:blipFill>
          <a:blip r:embed="rId2"/>
          <a:stretch>
            <a:fillRect/>
          </a:stretch>
        </p:blipFill>
        <p:spPr>
          <a:xfrm>
            <a:off x="11272603" y="6371523"/>
            <a:ext cx="914400" cy="485775"/>
          </a:xfrm>
          <a:prstGeom prst="rect">
            <a:avLst/>
          </a:prstGeom>
        </p:spPr>
      </p:pic>
    </p:spTree>
    <p:extLst>
      <p:ext uri="{BB962C8B-B14F-4D97-AF65-F5344CB8AC3E}">
        <p14:creationId xmlns:p14="http://schemas.microsoft.com/office/powerpoint/2010/main" val="35605909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48F3-F196-90FE-2F37-82E5D6519E1F}"/>
              </a:ext>
            </a:extLst>
          </p:cNvPr>
          <p:cNvSpPr>
            <a:spLocks noGrp="1"/>
          </p:cNvSpPr>
          <p:nvPr>
            <p:ph type="title"/>
          </p:nvPr>
        </p:nvSpPr>
        <p:spPr>
          <a:xfrm>
            <a:off x="2115254" y="624110"/>
            <a:ext cx="9389358" cy="723607"/>
          </a:xfrm>
        </p:spPr>
        <p:txBody>
          <a:bodyPr/>
          <a:lstStyle/>
          <a:p>
            <a:r>
              <a:rPr lang="en-US" b="1">
                <a:latin typeface="Times New Roman"/>
                <a:cs typeface="Times New Roman"/>
              </a:rPr>
              <a:t>Causes of Project Failure</a:t>
            </a:r>
            <a:endParaRPr lang="en-US"/>
          </a:p>
        </p:txBody>
      </p:sp>
      <p:sp>
        <p:nvSpPr>
          <p:cNvPr id="3" name="Content Placeholder 2">
            <a:extLst>
              <a:ext uri="{FF2B5EF4-FFF2-40B4-BE49-F238E27FC236}">
                <a16:creationId xmlns:a16="http://schemas.microsoft.com/office/drawing/2014/main" id="{DCEF814A-CBDB-E0EA-4096-D2A92FB8E200}"/>
              </a:ext>
            </a:extLst>
          </p:cNvPr>
          <p:cNvSpPr>
            <a:spLocks noGrp="1"/>
          </p:cNvSpPr>
          <p:nvPr>
            <p:ph idx="1"/>
          </p:nvPr>
        </p:nvSpPr>
        <p:spPr>
          <a:xfrm>
            <a:off x="2111541" y="1485332"/>
            <a:ext cx="9393071" cy="5165143"/>
          </a:xfrm>
        </p:spPr>
        <p:txBody>
          <a:bodyPr vert="horz" lIns="91440" tIns="45720" rIns="91440" bIns="45720" rtlCol="0" anchor="ctr">
            <a:normAutofit lnSpcReduction="10000"/>
          </a:bodyPr>
          <a:lstStyle/>
          <a:p>
            <a:r>
              <a:rPr lang="en-US" sz="2600">
                <a:solidFill>
                  <a:schemeClr val="tx1"/>
                </a:solidFill>
                <a:latin typeface="Times New Roman"/>
                <a:ea typeface="+mn-lt"/>
                <a:cs typeface="+mn-lt"/>
              </a:rPr>
              <a:t>Poor Product Requirement  </a:t>
            </a:r>
          </a:p>
          <a:p>
            <a:pPr lvl="2"/>
            <a:r>
              <a:rPr lang="en-US" sz="2600">
                <a:solidFill>
                  <a:schemeClr val="tx1"/>
                </a:solidFill>
                <a:latin typeface="Times New Roman"/>
                <a:ea typeface="+mn-lt"/>
                <a:cs typeface="+mn-lt"/>
              </a:rPr>
              <a:t> Poor Analysis Practice  </a:t>
            </a:r>
          </a:p>
          <a:p>
            <a:pPr lvl="2"/>
            <a:r>
              <a:rPr lang="en-US" sz="2600">
                <a:solidFill>
                  <a:schemeClr val="tx1"/>
                </a:solidFill>
                <a:latin typeface="Times New Roman"/>
                <a:ea typeface="+mn-lt"/>
                <a:cs typeface="+mn-lt"/>
              </a:rPr>
              <a:t> Business Requirements not captured </a:t>
            </a:r>
          </a:p>
          <a:p>
            <a:r>
              <a:rPr lang="en-US" sz="2600">
                <a:solidFill>
                  <a:schemeClr val="tx1"/>
                </a:solidFill>
                <a:latin typeface="Times New Roman"/>
                <a:ea typeface="+mn-lt"/>
                <a:cs typeface="+mn-lt"/>
              </a:rPr>
              <a:t>Poor Project Management</a:t>
            </a:r>
          </a:p>
          <a:p>
            <a:pPr lvl="2"/>
            <a:r>
              <a:rPr lang="en-US" sz="2600">
                <a:solidFill>
                  <a:schemeClr val="tx1"/>
                </a:solidFill>
                <a:latin typeface="Times New Roman"/>
                <a:ea typeface="+mn-lt"/>
                <a:cs typeface="+mn-lt"/>
              </a:rPr>
              <a:t> Poor communication</a:t>
            </a:r>
            <a:endParaRPr lang="en-US" sz="2600">
              <a:solidFill>
                <a:schemeClr val="tx1"/>
              </a:solidFill>
              <a:latin typeface="Times New Roman"/>
              <a:cs typeface="Times New Roman"/>
            </a:endParaRPr>
          </a:p>
          <a:p>
            <a:pPr lvl="2"/>
            <a:r>
              <a:rPr lang="en-US" sz="2600">
                <a:solidFill>
                  <a:schemeClr val="tx1"/>
                </a:solidFill>
                <a:latin typeface="Times New Roman"/>
                <a:ea typeface="+mn-lt"/>
                <a:cs typeface="+mn-lt"/>
              </a:rPr>
              <a:t> Failure to update internal work-trackers and timesheets</a:t>
            </a:r>
          </a:p>
          <a:p>
            <a:r>
              <a:rPr lang="en-US" sz="2600">
                <a:solidFill>
                  <a:schemeClr val="tx1"/>
                </a:solidFill>
                <a:latin typeface="Times New Roman"/>
                <a:ea typeface="+mn-lt"/>
                <a:cs typeface="+mn-lt"/>
              </a:rPr>
              <a:t>Poor Strategic alignment  </a:t>
            </a:r>
            <a:endParaRPr lang="en-US" sz="2600">
              <a:solidFill>
                <a:schemeClr val="tx1"/>
              </a:solidFill>
              <a:latin typeface="Times New Roman"/>
              <a:cs typeface="Times New Roman"/>
            </a:endParaRPr>
          </a:p>
          <a:p>
            <a:pPr lvl="2"/>
            <a:r>
              <a:rPr lang="en-US" sz="2600">
                <a:solidFill>
                  <a:schemeClr val="tx1"/>
                </a:solidFill>
                <a:latin typeface="Times New Roman"/>
                <a:ea typeface="+mn-lt"/>
                <a:cs typeface="+mn-lt"/>
              </a:rPr>
              <a:t> Inadequate business case, undefined problem</a:t>
            </a:r>
            <a:endParaRPr lang="en-US" sz="2600">
              <a:solidFill>
                <a:schemeClr val="tx1"/>
              </a:solidFill>
              <a:latin typeface="Times New Roman"/>
              <a:cs typeface="Times New Roman"/>
            </a:endParaRPr>
          </a:p>
          <a:p>
            <a:pPr lvl="2"/>
            <a:r>
              <a:rPr lang="en-US" sz="2600">
                <a:solidFill>
                  <a:schemeClr val="tx1"/>
                </a:solidFill>
                <a:latin typeface="Times New Roman"/>
                <a:ea typeface="+mn-lt"/>
                <a:cs typeface="+mn-lt"/>
              </a:rPr>
              <a:t> Business benefits not measured</a:t>
            </a:r>
          </a:p>
          <a:p>
            <a:pPr lvl="2"/>
            <a:r>
              <a:rPr lang="en-US" sz="2600">
                <a:solidFill>
                  <a:schemeClr val="tx1"/>
                </a:solidFill>
                <a:latin typeface="Times New Roman"/>
                <a:ea typeface="+mn-lt"/>
                <a:cs typeface="+mn-lt"/>
              </a:rPr>
              <a:t> Large and complex project so difficult to change</a:t>
            </a:r>
          </a:p>
          <a:p>
            <a:pPr marL="0" indent="0">
              <a:buNone/>
            </a:pPr>
            <a:endParaRPr lang="en-US"/>
          </a:p>
        </p:txBody>
      </p:sp>
    </p:spTree>
    <p:extLst>
      <p:ext uri="{BB962C8B-B14F-4D97-AF65-F5344CB8AC3E}">
        <p14:creationId xmlns:p14="http://schemas.microsoft.com/office/powerpoint/2010/main" val="2925069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FCDCE-5214-385B-027F-A7B23DCC6A71}"/>
              </a:ext>
            </a:extLst>
          </p:cNvPr>
          <p:cNvSpPr>
            <a:spLocks noGrp="1"/>
          </p:cNvSpPr>
          <p:nvPr>
            <p:ph idx="1"/>
          </p:nvPr>
        </p:nvSpPr>
        <p:spPr>
          <a:xfrm>
            <a:off x="1895451" y="700586"/>
            <a:ext cx="9461311" cy="5995382"/>
          </a:xfrm>
        </p:spPr>
        <p:txBody>
          <a:bodyPr vert="horz" lIns="91440" tIns="45720" rIns="91440" bIns="45720" rtlCol="0" anchor="t">
            <a:normAutofit/>
          </a:bodyPr>
          <a:lstStyle/>
          <a:p>
            <a:r>
              <a:rPr lang="en-US" sz="2600" b="1">
                <a:solidFill>
                  <a:schemeClr val="tx1"/>
                </a:solidFill>
                <a:latin typeface="Times New Roman"/>
                <a:cs typeface="Times New Roman"/>
              </a:rPr>
              <a:t>Poor Focus on Business Needs</a:t>
            </a:r>
          </a:p>
          <a:p>
            <a:pPr lvl="2"/>
            <a:r>
              <a:rPr lang="en-US" sz="2600">
                <a:solidFill>
                  <a:schemeClr val="tx1"/>
                </a:solidFill>
                <a:latin typeface="Times New Roman"/>
                <a:cs typeface="Times New Roman"/>
              </a:rPr>
              <a:t>Insufficient Resource allocation and prioritization</a:t>
            </a:r>
            <a:endParaRPr lang="en-US" sz="2600">
              <a:solidFill>
                <a:schemeClr val="tx1"/>
              </a:solidFill>
              <a:ea typeface="+mn-lt"/>
              <a:cs typeface="+mn-lt"/>
            </a:endParaRPr>
          </a:p>
          <a:p>
            <a:pPr lvl="2"/>
            <a:r>
              <a:rPr lang="en-US" sz="2600">
                <a:solidFill>
                  <a:schemeClr val="tx1"/>
                </a:solidFill>
                <a:latin typeface="Times New Roman"/>
                <a:cs typeface="Times New Roman"/>
              </a:rPr>
              <a:t>Inadequate Business involvement</a:t>
            </a:r>
            <a:endParaRPr lang="en-US" sz="2600">
              <a:solidFill>
                <a:schemeClr val="tx1"/>
              </a:solidFill>
              <a:ea typeface="+mn-lt"/>
              <a:cs typeface="+mn-lt"/>
            </a:endParaRPr>
          </a:p>
          <a:p>
            <a:r>
              <a:rPr lang="en-US" sz="2600" b="1">
                <a:solidFill>
                  <a:schemeClr val="tx1"/>
                </a:solidFill>
                <a:latin typeface="Times New Roman"/>
                <a:cs typeface="Times New Roman"/>
              </a:rPr>
              <a:t>Inadequate Stakeholder Management </a:t>
            </a:r>
          </a:p>
          <a:p>
            <a:pPr lvl="2"/>
            <a:r>
              <a:rPr lang="en-US" sz="2600">
                <a:solidFill>
                  <a:schemeClr val="tx1"/>
                </a:solidFill>
                <a:latin typeface="Times New Roman"/>
                <a:ea typeface="+mn-lt"/>
                <a:cs typeface="+mn-lt"/>
              </a:rPr>
              <a:t>Defining stakeholders too narrowly</a:t>
            </a:r>
          </a:p>
          <a:p>
            <a:pPr lvl="2"/>
            <a:r>
              <a:rPr lang="en-US" sz="2600">
                <a:solidFill>
                  <a:schemeClr val="tx1"/>
                </a:solidFill>
                <a:latin typeface="Times New Roman"/>
                <a:ea typeface="+mn-lt"/>
                <a:cs typeface="Times New Roman"/>
              </a:rPr>
              <a:t>Failure to maintain a balance between </a:t>
            </a:r>
            <a:r>
              <a:rPr lang="en-US" sz="2600">
                <a:solidFill>
                  <a:schemeClr val="tx1"/>
                </a:solidFill>
                <a:latin typeface="Times New Roman"/>
                <a:ea typeface="+mn-lt"/>
                <a:cs typeface="+mn-lt"/>
              </a:rPr>
              <a:t>compliance and strategic opportunities</a:t>
            </a:r>
          </a:p>
          <a:p>
            <a:pPr lvl="2"/>
            <a:r>
              <a:rPr lang="en-US" sz="2600">
                <a:solidFill>
                  <a:schemeClr val="tx1"/>
                </a:solidFill>
                <a:latin typeface="Times New Roman"/>
                <a:ea typeface="+mn-lt"/>
                <a:cs typeface="+mn-lt"/>
              </a:rPr>
              <a:t>Stakeholders are unaware of project progress</a:t>
            </a:r>
            <a:endParaRPr lang="en-US" sz="2600">
              <a:solidFill>
                <a:schemeClr val="tx1"/>
              </a:solidFill>
              <a:latin typeface="Times New Roman"/>
              <a:cs typeface="Times New Roman"/>
            </a:endParaRPr>
          </a:p>
          <a:p>
            <a:pPr marL="0" indent="0">
              <a:buNone/>
            </a:pPr>
            <a:endParaRPr lang="en-US" sz="2000"/>
          </a:p>
        </p:txBody>
      </p:sp>
      <p:sp>
        <p:nvSpPr>
          <p:cNvPr id="4" name="TextBox 3">
            <a:extLst>
              <a:ext uri="{FF2B5EF4-FFF2-40B4-BE49-F238E27FC236}">
                <a16:creationId xmlns:a16="http://schemas.microsoft.com/office/drawing/2014/main" id="{2AE7A5E2-AC81-961A-0573-CA289EBBD205}"/>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0452042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C8F6-8918-66A4-DD09-95DA15FEA31E}"/>
              </a:ext>
            </a:extLst>
          </p:cNvPr>
          <p:cNvSpPr>
            <a:spLocks noGrp="1"/>
          </p:cNvSpPr>
          <p:nvPr>
            <p:ph type="title"/>
          </p:nvPr>
        </p:nvSpPr>
        <p:spPr>
          <a:xfrm>
            <a:off x="2183493" y="624110"/>
            <a:ext cx="9321119" cy="860085"/>
          </a:xfrm>
        </p:spPr>
        <p:txBody>
          <a:bodyPr/>
          <a:lstStyle/>
          <a:p>
            <a:r>
              <a:rPr lang="en-US" b="1">
                <a:latin typeface="Times New Roman"/>
                <a:cs typeface="Times New Roman"/>
              </a:rPr>
              <a:t>Project Success rules</a:t>
            </a:r>
          </a:p>
        </p:txBody>
      </p:sp>
      <p:sp>
        <p:nvSpPr>
          <p:cNvPr id="3" name="Content Placeholder 2">
            <a:extLst>
              <a:ext uri="{FF2B5EF4-FFF2-40B4-BE49-F238E27FC236}">
                <a16:creationId xmlns:a16="http://schemas.microsoft.com/office/drawing/2014/main" id="{A50FAEF1-B6D4-7CE1-6C45-9F34F0B05AF4}"/>
              </a:ext>
            </a:extLst>
          </p:cNvPr>
          <p:cNvSpPr>
            <a:spLocks noGrp="1"/>
          </p:cNvSpPr>
          <p:nvPr>
            <p:ph idx="1"/>
          </p:nvPr>
        </p:nvSpPr>
        <p:spPr>
          <a:xfrm>
            <a:off x="2179780" y="1439839"/>
            <a:ext cx="9324832" cy="5074159"/>
          </a:xfrm>
        </p:spPr>
        <p:txBody>
          <a:bodyPr vert="horz" lIns="91440" tIns="45720" rIns="91440" bIns="45720" rtlCol="0" anchor="t">
            <a:noAutofit/>
          </a:bodyPr>
          <a:lstStyle/>
          <a:p>
            <a:r>
              <a:rPr lang="en-US" sz="2600">
                <a:latin typeface="Times New Roman"/>
                <a:cs typeface="Times New Roman"/>
              </a:rPr>
              <a:t>Identify and manage project stakeholder and their expectations.</a:t>
            </a:r>
          </a:p>
          <a:p>
            <a:r>
              <a:rPr lang="en-US" sz="2600">
                <a:latin typeface="Times New Roman"/>
                <a:cs typeface="Times New Roman"/>
              </a:rPr>
              <a:t>Do not start development with poor product requirements and undefined scope.</a:t>
            </a:r>
          </a:p>
          <a:p>
            <a:r>
              <a:rPr lang="en-US" sz="2600">
                <a:latin typeface="Times New Roman"/>
                <a:cs typeface="Times New Roman"/>
              </a:rPr>
              <a:t>Spending time on project initiation and planning. </a:t>
            </a:r>
          </a:p>
          <a:p>
            <a:r>
              <a:rPr lang="en-US" sz="2600">
                <a:latin typeface="Times New Roman"/>
                <a:cs typeface="Times New Roman"/>
              </a:rPr>
              <a:t>Based on previous experience need to improve accuracy of estimation.</a:t>
            </a:r>
          </a:p>
          <a:p>
            <a:r>
              <a:rPr lang="en-US" sz="2600">
                <a:latin typeface="Times New Roman"/>
                <a:cs typeface="Times New Roman"/>
              </a:rPr>
              <a:t>Identify project constraints with stakeholders.</a:t>
            </a:r>
          </a:p>
          <a:p>
            <a:r>
              <a:rPr lang="en-US" sz="2600">
                <a:latin typeface="Times New Roman"/>
                <a:cs typeface="Times New Roman"/>
              </a:rPr>
              <a:t>Use risk management foresee problems and address potential problems</a:t>
            </a:r>
          </a:p>
          <a:p>
            <a:r>
              <a:rPr lang="en-US" sz="2600">
                <a:latin typeface="Times New Roman"/>
                <a:cs typeface="Times New Roman"/>
              </a:rPr>
              <a:t>Make decision Smart and fast.</a:t>
            </a:r>
          </a:p>
          <a:p>
            <a:endParaRPr lang="en-US" sz="2000">
              <a:latin typeface="Times New Roman"/>
              <a:cs typeface="Times New Roman"/>
            </a:endParaRPr>
          </a:p>
          <a:p>
            <a:endParaRPr lang="en-US" sz="2000">
              <a:latin typeface="Times New Roman"/>
              <a:cs typeface="Times New Roman"/>
            </a:endParaRPr>
          </a:p>
          <a:p>
            <a:endParaRPr lang="en-US" sz="2000">
              <a:latin typeface="Times New Roman"/>
              <a:cs typeface="Times New Roman"/>
            </a:endParaRPr>
          </a:p>
          <a:p>
            <a:pPr marL="0" indent="0">
              <a:buNone/>
            </a:pPr>
            <a:endParaRPr lang="en-US" sz="2000">
              <a:latin typeface="Times New Roman"/>
              <a:cs typeface="Times New Roman"/>
            </a:endParaRPr>
          </a:p>
        </p:txBody>
      </p:sp>
      <p:pic>
        <p:nvPicPr>
          <p:cNvPr id="5" name="Picture 5" descr="Logo&#10;&#10;Description automatically generated">
            <a:extLst>
              <a:ext uri="{FF2B5EF4-FFF2-40B4-BE49-F238E27FC236}">
                <a16:creationId xmlns:a16="http://schemas.microsoft.com/office/drawing/2014/main" id="{3B9A71C5-FB62-2C89-4555-7139D5AB0EC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282218" y="6368935"/>
            <a:ext cx="907473" cy="493222"/>
          </a:xfrm>
          <a:prstGeom prst="rect">
            <a:avLst/>
          </a:prstGeom>
        </p:spPr>
      </p:pic>
    </p:spTree>
    <p:extLst>
      <p:ext uri="{BB962C8B-B14F-4D97-AF65-F5344CB8AC3E}">
        <p14:creationId xmlns:p14="http://schemas.microsoft.com/office/powerpoint/2010/main" val="4271455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A1AA-7194-EEFE-B07E-6B9254CC27AA}"/>
              </a:ext>
            </a:extLst>
          </p:cNvPr>
          <p:cNvSpPr>
            <a:spLocks noGrp="1"/>
          </p:cNvSpPr>
          <p:nvPr>
            <p:ph type="ctrTitle"/>
          </p:nvPr>
        </p:nvSpPr>
        <p:spPr>
          <a:xfrm>
            <a:off x="2140843" y="3300199"/>
            <a:ext cx="8915399" cy="2262781"/>
          </a:xfrm>
        </p:spPr>
        <p:txBody>
          <a:bodyPr/>
          <a:lstStyle/>
          <a:p>
            <a:r>
              <a:rPr lang="en-US" b="1">
                <a:latin typeface="Times New Roman"/>
                <a:cs typeface="Times New Roman"/>
              </a:rPr>
              <a:t>Roles and Responsibilities of Business Analysts</a:t>
            </a:r>
          </a:p>
        </p:txBody>
      </p:sp>
    </p:spTree>
    <p:extLst>
      <p:ext uri="{BB962C8B-B14F-4D97-AF65-F5344CB8AC3E}">
        <p14:creationId xmlns:p14="http://schemas.microsoft.com/office/powerpoint/2010/main" val="79620439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0BA31F4-9FA9-4616-A4BF-75E4CC77359A}"/>
              </a:ext>
            </a:extLst>
          </p:cNvPr>
          <p:cNvSpPr/>
          <p:nvPr/>
        </p:nvSpPr>
        <p:spPr>
          <a:xfrm>
            <a:off x="7339179" y="204028"/>
            <a:ext cx="1630785" cy="1630785"/>
          </a:xfrm>
          <a:custGeom>
            <a:avLst/>
            <a:gdLst>
              <a:gd name="connsiteX0" fmla="*/ 0 w 1630785"/>
              <a:gd name="connsiteY0" fmla="*/ 0 h 1630785"/>
              <a:gd name="connsiteX1" fmla="*/ 1630785 w 1630785"/>
              <a:gd name="connsiteY1" fmla="*/ 0 h 1630785"/>
              <a:gd name="connsiteX2" fmla="*/ 1630785 w 1630785"/>
              <a:gd name="connsiteY2" fmla="*/ 1630785 h 1630785"/>
              <a:gd name="connsiteX3" fmla="*/ 0 w 1630785"/>
              <a:gd name="connsiteY3" fmla="*/ 1630785 h 1630785"/>
              <a:gd name="connsiteX4" fmla="*/ 0 w 1630785"/>
              <a:gd name="connsiteY4" fmla="*/ 0 h 163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785" h="1630785">
                <a:moveTo>
                  <a:pt x="0" y="0"/>
                </a:moveTo>
                <a:lnTo>
                  <a:pt x="1630785" y="0"/>
                </a:lnTo>
                <a:lnTo>
                  <a:pt x="1630785" y="1630785"/>
                </a:lnTo>
                <a:lnTo>
                  <a:pt x="0" y="16307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b="1" kern="1200"/>
              <a:t>Pre-project strategy work / Needs Assessment</a:t>
            </a:r>
          </a:p>
          <a:p>
            <a:pPr marL="57150" lvl="1" indent="-57150" algn="l" defTabSz="444500">
              <a:lnSpc>
                <a:spcPct val="90000"/>
              </a:lnSpc>
              <a:spcBef>
                <a:spcPct val="0"/>
              </a:spcBef>
              <a:spcAft>
                <a:spcPct val="15000"/>
              </a:spcAft>
              <a:buChar char="•"/>
            </a:pPr>
            <a:r>
              <a:rPr lang="en-US" sz="1000" kern="1200"/>
              <a:t>Analyze a business problem</a:t>
            </a:r>
          </a:p>
          <a:p>
            <a:pPr marL="57150" lvl="1" indent="-57150" algn="l" defTabSz="444500">
              <a:lnSpc>
                <a:spcPct val="90000"/>
              </a:lnSpc>
              <a:spcBef>
                <a:spcPct val="0"/>
              </a:spcBef>
              <a:spcAft>
                <a:spcPct val="15000"/>
              </a:spcAft>
              <a:buChar char="•"/>
            </a:pPr>
            <a:r>
              <a:rPr lang="en-US" sz="1000" kern="1200"/>
              <a:t>Identify an opportunity </a:t>
            </a:r>
          </a:p>
          <a:p>
            <a:pPr marL="57150" lvl="1" indent="-57150" algn="l" defTabSz="444500">
              <a:lnSpc>
                <a:spcPct val="90000"/>
              </a:lnSpc>
              <a:spcBef>
                <a:spcPct val="0"/>
              </a:spcBef>
              <a:spcAft>
                <a:spcPct val="15000"/>
              </a:spcAft>
              <a:buChar char="•"/>
            </a:pPr>
            <a:r>
              <a:rPr lang="en-US" sz="1000" kern="1200"/>
              <a:t>Present an optimal solution to address the business need</a:t>
            </a:r>
          </a:p>
        </p:txBody>
      </p:sp>
      <p:sp>
        <p:nvSpPr>
          <p:cNvPr id="9" name="Arrow: Circular 8">
            <a:extLst>
              <a:ext uri="{FF2B5EF4-FFF2-40B4-BE49-F238E27FC236}">
                <a16:creationId xmlns:a16="http://schemas.microsoft.com/office/drawing/2014/main" id="{1E1F5AF8-F045-46C5-A1D9-D19CC45AF430}"/>
              </a:ext>
            </a:extLst>
          </p:cNvPr>
          <p:cNvSpPr/>
          <p:nvPr/>
        </p:nvSpPr>
        <p:spPr>
          <a:xfrm>
            <a:off x="3497360" y="137319"/>
            <a:ext cx="6121364" cy="6121364"/>
          </a:xfrm>
          <a:prstGeom prst="circularArrow">
            <a:avLst>
              <a:gd name="adj1" fmla="val 5195"/>
              <a:gd name="adj2" fmla="val 335535"/>
              <a:gd name="adj3" fmla="val 21294781"/>
              <a:gd name="adj4" fmla="val 19764891"/>
              <a:gd name="adj5" fmla="val 606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158CD389-0890-4442-B3D6-C9EDDB35DEFB}"/>
              </a:ext>
            </a:extLst>
          </p:cNvPr>
          <p:cNvSpPr/>
          <p:nvPr/>
        </p:nvSpPr>
        <p:spPr>
          <a:xfrm>
            <a:off x="8325888" y="3240808"/>
            <a:ext cx="1630785" cy="1630785"/>
          </a:xfrm>
          <a:custGeom>
            <a:avLst/>
            <a:gdLst>
              <a:gd name="connsiteX0" fmla="*/ 0 w 1630785"/>
              <a:gd name="connsiteY0" fmla="*/ 0 h 1630785"/>
              <a:gd name="connsiteX1" fmla="*/ 1630785 w 1630785"/>
              <a:gd name="connsiteY1" fmla="*/ 0 h 1630785"/>
              <a:gd name="connsiteX2" fmla="*/ 1630785 w 1630785"/>
              <a:gd name="connsiteY2" fmla="*/ 1630785 h 1630785"/>
              <a:gd name="connsiteX3" fmla="*/ 0 w 1630785"/>
              <a:gd name="connsiteY3" fmla="*/ 1630785 h 1630785"/>
              <a:gd name="connsiteX4" fmla="*/ 0 w 1630785"/>
              <a:gd name="connsiteY4" fmla="*/ 0 h 163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785" h="1630785">
                <a:moveTo>
                  <a:pt x="0" y="0"/>
                </a:moveTo>
                <a:lnTo>
                  <a:pt x="1630785" y="0"/>
                </a:lnTo>
                <a:lnTo>
                  <a:pt x="1630785" y="1630785"/>
                </a:lnTo>
                <a:lnTo>
                  <a:pt x="0" y="16307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b="1" kern="1200"/>
              <a:t>Business Analysis planning</a:t>
            </a:r>
          </a:p>
          <a:p>
            <a:pPr marL="57150" lvl="1" indent="-57150" algn="l" defTabSz="444500">
              <a:lnSpc>
                <a:spcPct val="90000"/>
              </a:lnSpc>
              <a:spcBef>
                <a:spcPct val="0"/>
              </a:spcBef>
              <a:spcAft>
                <a:spcPct val="15000"/>
              </a:spcAft>
              <a:buChar char="•"/>
            </a:pPr>
            <a:r>
              <a:rPr lang="en-US" sz="1000" kern="1200"/>
              <a:t>Creation and preparation of WBS, Estimates, and Gantt Chart </a:t>
            </a:r>
          </a:p>
        </p:txBody>
      </p:sp>
      <p:sp>
        <p:nvSpPr>
          <p:cNvPr id="39" name="Arrow: Circular 38">
            <a:extLst>
              <a:ext uri="{FF2B5EF4-FFF2-40B4-BE49-F238E27FC236}">
                <a16:creationId xmlns:a16="http://schemas.microsoft.com/office/drawing/2014/main" id="{C9D84600-584F-4E29-ADEB-BCE01BEE4EE5}"/>
              </a:ext>
            </a:extLst>
          </p:cNvPr>
          <p:cNvSpPr/>
          <p:nvPr/>
        </p:nvSpPr>
        <p:spPr>
          <a:xfrm>
            <a:off x="3497360" y="156173"/>
            <a:ext cx="6121364" cy="6121364"/>
          </a:xfrm>
          <a:prstGeom prst="circularArrow">
            <a:avLst>
              <a:gd name="adj1" fmla="val 5195"/>
              <a:gd name="adj2" fmla="val 335535"/>
              <a:gd name="adj3" fmla="val 4016293"/>
              <a:gd name="adj4" fmla="val 2251968"/>
              <a:gd name="adj5" fmla="val 606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Freeform: Shape 40">
            <a:extLst>
              <a:ext uri="{FF2B5EF4-FFF2-40B4-BE49-F238E27FC236}">
                <a16:creationId xmlns:a16="http://schemas.microsoft.com/office/drawing/2014/main" id="{E75B48B7-EEE2-463E-9FA5-E0D698A574A5}"/>
              </a:ext>
            </a:extLst>
          </p:cNvPr>
          <p:cNvSpPr/>
          <p:nvPr/>
        </p:nvSpPr>
        <p:spPr>
          <a:xfrm>
            <a:off x="5742649" y="5117641"/>
            <a:ext cx="1630785" cy="1630785"/>
          </a:xfrm>
          <a:custGeom>
            <a:avLst/>
            <a:gdLst>
              <a:gd name="connsiteX0" fmla="*/ 0 w 1630785"/>
              <a:gd name="connsiteY0" fmla="*/ 0 h 1630785"/>
              <a:gd name="connsiteX1" fmla="*/ 1630785 w 1630785"/>
              <a:gd name="connsiteY1" fmla="*/ 0 h 1630785"/>
              <a:gd name="connsiteX2" fmla="*/ 1630785 w 1630785"/>
              <a:gd name="connsiteY2" fmla="*/ 1630785 h 1630785"/>
              <a:gd name="connsiteX3" fmla="*/ 0 w 1630785"/>
              <a:gd name="connsiteY3" fmla="*/ 1630785 h 1630785"/>
              <a:gd name="connsiteX4" fmla="*/ 0 w 1630785"/>
              <a:gd name="connsiteY4" fmla="*/ 0 h 163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785" h="1630785">
                <a:moveTo>
                  <a:pt x="0" y="0"/>
                </a:moveTo>
                <a:lnTo>
                  <a:pt x="1630785" y="0"/>
                </a:lnTo>
                <a:lnTo>
                  <a:pt x="1630785" y="1630785"/>
                </a:lnTo>
                <a:lnTo>
                  <a:pt x="0" y="16307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b="1" kern="1200"/>
              <a:t>Elicitation and Analysis</a:t>
            </a:r>
          </a:p>
          <a:p>
            <a:pPr marL="57150" lvl="1" indent="-57150" algn="l" defTabSz="444500">
              <a:lnSpc>
                <a:spcPct val="90000"/>
              </a:lnSpc>
              <a:spcBef>
                <a:spcPct val="0"/>
              </a:spcBef>
              <a:spcAft>
                <a:spcPct val="15000"/>
              </a:spcAft>
              <a:buChar char="•"/>
            </a:pPr>
            <a:r>
              <a:rPr lang="en-US" sz="1000" kern="1200"/>
              <a:t>Elicitation – structured approach of drawing out information</a:t>
            </a:r>
          </a:p>
          <a:p>
            <a:pPr marL="57150" lvl="1" indent="-57150" algn="l" defTabSz="444500">
              <a:lnSpc>
                <a:spcPct val="90000"/>
              </a:lnSpc>
              <a:spcBef>
                <a:spcPct val="0"/>
              </a:spcBef>
              <a:spcAft>
                <a:spcPct val="15000"/>
              </a:spcAft>
              <a:buChar char="•"/>
            </a:pPr>
            <a:r>
              <a:rPr lang="en-US" sz="1000" kern="1200"/>
              <a:t>Analyzing – Use case diagrams, User stories, Requirements prioritization</a:t>
            </a:r>
          </a:p>
        </p:txBody>
      </p:sp>
      <p:sp>
        <p:nvSpPr>
          <p:cNvPr id="43" name="Arrow: Circular 42">
            <a:extLst>
              <a:ext uri="{FF2B5EF4-FFF2-40B4-BE49-F238E27FC236}">
                <a16:creationId xmlns:a16="http://schemas.microsoft.com/office/drawing/2014/main" id="{AFBD38CA-1182-4B28-820D-1598AA1425E3}"/>
              </a:ext>
            </a:extLst>
          </p:cNvPr>
          <p:cNvSpPr/>
          <p:nvPr/>
        </p:nvSpPr>
        <p:spPr>
          <a:xfrm>
            <a:off x="3497360" y="156173"/>
            <a:ext cx="6121364" cy="6121364"/>
          </a:xfrm>
          <a:prstGeom prst="circularArrow">
            <a:avLst>
              <a:gd name="adj1" fmla="val 5195"/>
              <a:gd name="adj2" fmla="val 335535"/>
              <a:gd name="adj3" fmla="val 8212496"/>
              <a:gd name="adj4" fmla="val 6448172"/>
              <a:gd name="adj5" fmla="val 606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Freeform: Shape 43">
            <a:extLst>
              <a:ext uri="{FF2B5EF4-FFF2-40B4-BE49-F238E27FC236}">
                <a16:creationId xmlns:a16="http://schemas.microsoft.com/office/drawing/2014/main" id="{F5222D82-F255-431D-9A04-FEEE3F3B39C9}"/>
              </a:ext>
            </a:extLst>
          </p:cNvPr>
          <p:cNvSpPr/>
          <p:nvPr/>
        </p:nvSpPr>
        <p:spPr>
          <a:xfrm>
            <a:off x="3159410" y="3240808"/>
            <a:ext cx="1630785" cy="1630785"/>
          </a:xfrm>
          <a:custGeom>
            <a:avLst/>
            <a:gdLst>
              <a:gd name="connsiteX0" fmla="*/ 0 w 1630785"/>
              <a:gd name="connsiteY0" fmla="*/ 0 h 1630785"/>
              <a:gd name="connsiteX1" fmla="*/ 1630785 w 1630785"/>
              <a:gd name="connsiteY1" fmla="*/ 0 h 1630785"/>
              <a:gd name="connsiteX2" fmla="*/ 1630785 w 1630785"/>
              <a:gd name="connsiteY2" fmla="*/ 1630785 h 1630785"/>
              <a:gd name="connsiteX3" fmla="*/ 0 w 1630785"/>
              <a:gd name="connsiteY3" fmla="*/ 1630785 h 1630785"/>
              <a:gd name="connsiteX4" fmla="*/ 0 w 1630785"/>
              <a:gd name="connsiteY4" fmla="*/ 0 h 163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785" h="1630785">
                <a:moveTo>
                  <a:pt x="0" y="0"/>
                </a:moveTo>
                <a:lnTo>
                  <a:pt x="1630785" y="0"/>
                </a:lnTo>
                <a:lnTo>
                  <a:pt x="1630785" y="1630785"/>
                </a:lnTo>
                <a:lnTo>
                  <a:pt x="0" y="16307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b="1" kern="1200"/>
              <a:t>Monitoring and Control</a:t>
            </a:r>
          </a:p>
          <a:p>
            <a:pPr marL="57150" lvl="1" indent="-57150" algn="l" defTabSz="444500">
              <a:lnSpc>
                <a:spcPct val="90000"/>
              </a:lnSpc>
              <a:spcBef>
                <a:spcPct val="0"/>
              </a:spcBef>
              <a:spcAft>
                <a:spcPct val="15000"/>
              </a:spcAft>
              <a:buChar char="•"/>
            </a:pPr>
            <a:r>
              <a:rPr lang="en-US" sz="1000" kern="1200"/>
              <a:t>Measuring the performance to ensure goals are met on time</a:t>
            </a:r>
          </a:p>
        </p:txBody>
      </p:sp>
      <p:sp>
        <p:nvSpPr>
          <p:cNvPr id="45" name="Arrow: Circular 44">
            <a:extLst>
              <a:ext uri="{FF2B5EF4-FFF2-40B4-BE49-F238E27FC236}">
                <a16:creationId xmlns:a16="http://schemas.microsoft.com/office/drawing/2014/main" id="{5F4DDBC6-F8BE-45DB-8F44-E2276CF66EE6}"/>
              </a:ext>
            </a:extLst>
          </p:cNvPr>
          <p:cNvSpPr/>
          <p:nvPr/>
        </p:nvSpPr>
        <p:spPr>
          <a:xfrm>
            <a:off x="3497360" y="156173"/>
            <a:ext cx="6121364" cy="6121364"/>
          </a:xfrm>
          <a:prstGeom prst="circularArrow">
            <a:avLst>
              <a:gd name="adj1" fmla="val 5195"/>
              <a:gd name="adj2" fmla="val 335535"/>
              <a:gd name="adj3" fmla="val 12299574"/>
              <a:gd name="adj4" fmla="val 10769684"/>
              <a:gd name="adj5" fmla="val 606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Freeform: Shape 45">
            <a:extLst>
              <a:ext uri="{FF2B5EF4-FFF2-40B4-BE49-F238E27FC236}">
                <a16:creationId xmlns:a16="http://schemas.microsoft.com/office/drawing/2014/main" id="{DD3BA0D4-570F-482F-9D4D-9167E4E5C5BA}"/>
              </a:ext>
            </a:extLst>
          </p:cNvPr>
          <p:cNvSpPr/>
          <p:nvPr/>
        </p:nvSpPr>
        <p:spPr>
          <a:xfrm>
            <a:off x="4146119" y="204028"/>
            <a:ext cx="1630785" cy="1630785"/>
          </a:xfrm>
          <a:custGeom>
            <a:avLst/>
            <a:gdLst>
              <a:gd name="connsiteX0" fmla="*/ 0 w 1630785"/>
              <a:gd name="connsiteY0" fmla="*/ 0 h 1630785"/>
              <a:gd name="connsiteX1" fmla="*/ 1630785 w 1630785"/>
              <a:gd name="connsiteY1" fmla="*/ 0 h 1630785"/>
              <a:gd name="connsiteX2" fmla="*/ 1630785 w 1630785"/>
              <a:gd name="connsiteY2" fmla="*/ 1630785 h 1630785"/>
              <a:gd name="connsiteX3" fmla="*/ 0 w 1630785"/>
              <a:gd name="connsiteY3" fmla="*/ 1630785 h 1630785"/>
              <a:gd name="connsiteX4" fmla="*/ 0 w 1630785"/>
              <a:gd name="connsiteY4" fmla="*/ 0 h 163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785" h="1630785">
                <a:moveTo>
                  <a:pt x="0" y="0"/>
                </a:moveTo>
                <a:lnTo>
                  <a:pt x="1630785" y="0"/>
                </a:lnTo>
                <a:lnTo>
                  <a:pt x="1630785" y="1630785"/>
                </a:lnTo>
                <a:lnTo>
                  <a:pt x="0" y="16307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b="1" kern="1200"/>
              <a:t>Solution evaluation</a:t>
            </a:r>
          </a:p>
          <a:p>
            <a:pPr marL="57150" lvl="1" indent="-57150" algn="l" defTabSz="444500">
              <a:lnSpc>
                <a:spcPct val="90000"/>
              </a:lnSpc>
              <a:spcBef>
                <a:spcPct val="0"/>
              </a:spcBef>
              <a:spcAft>
                <a:spcPct val="15000"/>
              </a:spcAft>
              <a:buChar char="•"/>
            </a:pPr>
            <a:r>
              <a:rPr lang="en-US" sz="1000" kern="1200"/>
              <a:t>Validating the product against each requirement</a:t>
            </a:r>
          </a:p>
        </p:txBody>
      </p:sp>
      <p:sp>
        <p:nvSpPr>
          <p:cNvPr id="47" name="Arrow: Circular 46">
            <a:extLst>
              <a:ext uri="{FF2B5EF4-FFF2-40B4-BE49-F238E27FC236}">
                <a16:creationId xmlns:a16="http://schemas.microsoft.com/office/drawing/2014/main" id="{622EB48A-768A-474B-B63A-0F5700F1B108}"/>
              </a:ext>
            </a:extLst>
          </p:cNvPr>
          <p:cNvSpPr/>
          <p:nvPr/>
        </p:nvSpPr>
        <p:spPr>
          <a:xfrm>
            <a:off x="3289541" y="68026"/>
            <a:ext cx="6121364" cy="6121364"/>
          </a:xfrm>
          <a:prstGeom prst="circularArrow">
            <a:avLst>
              <a:gd name="adj1" fmla="val 5195"/>
              <a:gd name="adj2" fmla="val 335535"/>
              <a:gd name="adj3" fmla="val 16867276"/>
              <a:gd name="adj4" fmla="val 15197188"/>
              <a:gd name="adj5" fmla="val 6061"/>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3" name="Picture 5" descr="Logo&#10;&#10;Description automatically generated">
            <a:extLst>
              <a:ext uri="{FF2B5EF4-FFF2-40B4-BE49-F238E27FC236}">
                <a16:creationId xmlns:a16="http://schemas.microsoft.com/office/drawing/2014/main" id="{15F4C764-7A5F-E060-7648-54EA16F046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282218" y="6368935"/>
            <a:ext cx="907473" cy="493222"/>
          </a:xfrm>
          <a:prstGeom prst="rect">
            <a:avLst/>
          </a:prstGeom>
        </p:spPr>
      </p:pic>
    </p:spTree>
    <p:extLst>
      <p:ext uri="{BB962C8B-B14F-4D97-AF65-F5344CB8AC3E}">
        <p14:creationId xmlns:p14="http://schemas.microsoft.com/office/powerpoint/2010/main" val="15077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1000"/>
                                        <p:tgtEl>
                                          <p:spTgt spid="45"/>
                                        </p:tgtEl>
                                      </p:cBhvr>
                                    </p:animEffect>
                                    <p:anim calcmode="lin" valueType="num">
                                      <p:cBhvr>
                                        <p:cTn id="49" dur="1000" fill="hold"/>
                                        <p:tgtEl>
                                          <p:spTgt spid="45"/>
                                        </p:tgtEl>
                                        <p:attrNameLst>
                                          <p:attrName>ppt_x</p:attrName>
                                        </p:attrNameLst>
                                      </p:cBhvr>
                                      <p:tavLst>
                                        <p:tav tm="0">
                                          <p:val>
                                            <p:strVal val="#ppt_x"/>
                                          </p:val>
                                        </p:tav>
                                        <p:tav tm="100000">
                                          <p:val>
                                            <p:strVal val="#ppt_x"/>
                                          </p:val>
                                        </p:tav>
                                      </p:tavLst>
                                    </p:anim>
                                    <p:anim calcmode="lin" valueType="num">
                                      <p:cBhvr>
                                        <p:cTn id="5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1000"/>
                                        <p:tgtEl>
                                          <p:spTgt spid="47"/>
                                        </p:tgtEl>
                                      </p:cBhvr>
                                    </p:animEffect>
                                    <p:anim calcmode="lin" valueType="num">
                                      <p:cBhvr>
                                        <p:cTn id="61" dur="1000" fill="hold"/>
                                        <p:tgtEl>
                                          <p:spTgt spid="47"/>
                                        </p:tgtEl>
                                        <p:attrNameLst>
                                          <p:attrName>ppt_x</p:attrName>
                                        </p:attrNameLst>
                                      </p:cBhvr>
                                      <p:tavLst>
                                        <p:tav tm="0">
                                          <p:val>
                                            <p:strVal val="#ppt_x"/>
                                          </p:val>
                                        </p:tav>
                                        <p:tav tm="100000">
                                          <p:val>
                                            <p:strVal val="#ppt_x"/>
                                          </p:val>
                                        </p:tav>
                                      </p:tavLst>
                                    </p:anim>
                                    <p:anim calcmode="lin" valueType="num">
                                      <p:cBhvr>
                                        <p:cTn id="6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41" grpId="0"/>
      <p:bldP spid="44" grpId="0"/>
      <p:bldP spid="46"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{D31069C1-197A-CD48-93D0-5C65D4852759}tf10001069</Template>
  <Application>Microsoft Office PowerPoint</Application>
  <PresentationFormat>Widescreen</PresentationFormat>
  <Slides>21</Slides>
  <Notes>13</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BUSINESS ANALYSIS </vt:lpstr>
      <vt:lpstr>Presented by </vt:lpstr>
      <vt:lpstr>Overview of Business Analysis</vt:lpstr>
      <vt:lpstr>PowerPoint Presentation</vt:lpstr>
      <vt:lpstr>Causes of Project Failure</vt:lpstr>
      <vt:lpstr>PowerPoint Presentation</vt:lpstr>
      <vt:lpstr>Project Success rules</vt:lpstr>
      <vt:lpstr>Roles and Responsibilities of Business Analysts</vt:lpstr>
      <vt:lpstr>PowerPoint Presentation</vt:lpstr>
      <vt:lpstr>Technical Aspects of Business Analysis</vt:lpstr>
      <vt:lpstr>Agile</vt:lpstr>
      <vt:lpstr>Agile – continued</vt:lpstr>
      <vt:lpstr>Requirements Engineering</vt:lpstr>
      <vt:lpstr>Requirements engineering – continued</vt:lpstr>
      <vt:lpstr>PowerPoint Presentation</vt:lpstr>
      <vt:lpstr>Data Visualization Tools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dc:title>
  <dc:creator>Thant, Phue P</dc:creator>
  <cp:revision>2</cp:revision>
  <dcterms:created xsi:type="dcterms:W3CDTF">2022-07-10T03:58:56Z</dcterms:created>
  <dcterms:modified xsi:type="dcterms:W3CDTF">2022-07-26T18:04:08Z</dcterms:modified>
</cp:coreProperties>
</file>