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69" r:id="rId4"/>
    <p:sldId id="260" r:id="rId5"/>
    <p:sldId id="276" r:id="rId6"/>
    <p:sldId id="274" r:id="rId7"/>
    <p:sldId id="273" r:id="rId8"/>
    <p:sldId id="275" r:id="rId9"/>
    <p:sldId id="268" r:id="rId10"/>
    <p:sldId id="257" r:id="rId11"/>
  </p:sldIdLst>
  <p:sldSz cx="18288000" cy="10287000"/>
  <p:notesSz cx="6858000" cy="9144000"/>
  <p:embeddedFontLst>
    <p:embeddedFont>
      <p:font typeface="Amasis MT Pro Medium" panose="02040604050005020304" pitchFamily="18" charset="0"/>
      <p:regular r:id="rId12"/>
      <p:italic r:id="rId13"/>
    </p:embeddedFont>
    <p:embeddedFont>
      <p:font typeface="DM Sans" pitchFamily="2" charset="0"/>
      <p:regular r:id="rId14"/>
      <p:bold r:id="rId15"/>
      <p:italic r:id="rId16"/>
      <p:boldItalic r:id="rId17"/>
    </p:embeddedFont>
    <p:embeddedFont>
      <p:font typeface="DM Sans Bold" charset="0"/>
      <p:regular r:id="rId18"/>
    </p:embeddedFont>
    <p:embeddedFont>
      <p:font typeface="Now" panose="020B0604020202020204" charset="0"/>
      <p:regular r:id="rId19"/>
    </p:embeddedFont>
    <p:embeddedFont>
      <p:font typeface="Now Bold" panose="020B0604020202020204" charset="0"/>
      <p:regular r:id="rId20"/>
    </p:embeddedFont>
    <p:embeddedFont>
      <p:font typeface="Poppins" panose="00000500000000000000" pitchFamily="2" charset="0"/>
      <p:regular r:id="rId21"/>
      <p:bold r:id="rId22"/>
      <p:italic r:id="rId23"/>
      <p:boldItalic r:id="rId24"/>
    </p:embeddedFont>
    <p:embeddedFont>
      <p:font typeface="Poppins Bold" panose="00000800000000000000"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3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hyperlink" Target="https://people.engr.tamu.edu/huangrh/Spring16/papers_course/matrix_factorization.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txBody>
          <a:bodyPr/>
          <a:lstStyle/>
          <a:p>
            <a:endParaRPr lang="nl-NL"/>
          </a:p>
        </p:txBody>
      </p:sp>
      <p:sp>
        <p:nvSpPr>
          <p:cNvPr id="3" name="Freeform 3"/>
          <p:cNvSpPr/>
          <p:nvPr/>
        </p:nvSpPr>
        <p:spPr>
          <a:xfrm>
            <a:off x="1028700" y="546014"/>
            <a:ext cx="987693" cy="965371"/>
          </a:xfrm>
          <a:custGeom>
            <a:avLst/>
            <a:gdLst/>
            <a:ahLst/>
            <a:cxnLst/>
            <a:rect l="l" t="t" r="r" b="b"/>
            <a:pathLst>
              <a:path w="987693" h="965371">
                <a:moveTo>
                  <a:pt x="0" y="0"/>
                </a:moveTo>
                <a:lnTo>
                  <a:pt x="987693" y="0"/>
                </a:lnTo>
                <a:lnTo>
                  <a:pt x="987693" y="965372"/>
                </a:lnTo>
                <a:lnTo>
                  <a:pt x="0" y="965372"/>
                </a:lnTo>
                <a:lnTo>
                  <a:pt x="0" y="0"/>
                </a:lnTo>
                <a:close/>
              </a:path>
            </a:pathLst>
          </a:custGeom>
          <a:blipFill>
            <a:blip r:embed="rId3"/>
            <a:stretch>
              <a:fillRect l="-80813" r="-90321" b="-39395"/>
            </a:stretch>
          </a:blipFill>
        </p:spPr>
        <p:txBody>
          <a:bodyPr/>
          <a:lstStyle/>
          <a:p>
            <a:endParaRPr lang="nl-NL"/>
          </a:p>
        </p:txBody>
      </p:sp>
      <p:sp>
        <p:nvSpPr>
          <p:cNvPr id="4" name="TextBox 4"/>
          <p:cNvSpPr txBox="1"/>
          <p:nvPr/>
        </p:nvSpPr>
        <p:spPr>
          <a:xfrm>
            <a:off x="1290982" y="2512943"/>
            <a:ext cx="9592218" cy="3308598"/>
          </a:xfrm>
          <a:prstGeom prst="rect">
            <a:avLst/>
          </a:prstGeom>
        </p:spPr>
        <p:txBody>
          <a:bodyPr lIns="0" tIns="0" rIns="0" bIns="0" rtlCol="0" anchor="t">
            <a:spAutoFit/>
          </a:bodyPr>
          <a:lstStyle/>
          <a:p>
            <a:pPr algn="l">
              <a:lnSpc>
                <a:spcPts val="8646"/>
              </a:lnSpc>
            </a:pPr>
            <a:r>
              <a:rPr lang="en-US" sz="7584" b="1" dirty="0">
                <a:solidFill>
                  <a:srgbClr val="FFFFFF"/>
                </a:solidFill>
                <a:latin typeface="Poppins Bold"/>
                <a:ea typeface="Poppins Bold"/>
                <a:cs typeface="Poppins Bold"/>
                <a:sym typeface="Poppins Bold"/>
              </a:rPr>
              <a:t>System Development For marketing </a:t>
            </a:r>
          </a:p>
        </p:txBody>
      </p:sp>
      <p:sp>
        <p:nvSpPr>
          <p:cNvPr id="5" name="TextBox 5"/>
          <p:cNvSpPr txBox="1"/>
          <p:nvPr/>
        </p:nvSpPr>
        <p:spPr>
          <a:xfrm>
            <a:off x="2542878" y="7124700"/>
            <a:ext cx="7088425" cy="451277"/>
          </a:xfrm>
          <a:prstGeom prst="rect">
            <a:avLst/>
          </a:prstGeom>
        </p:spPr>
        <p:txBody>
          <a:bodyPr lIns="0" tIns="0" rIns="0" bIns="0" rtlCol="0" anchor="t">
            <a:spAutoFit/>
          </a:bodyPr>
          <a:lstStyle/>
          <a:p>
            <a:pPr algn="l">
              <a:lnSpc>
                <a:spcPts val="2886"/>
              </a:lnSpc>
            </a:pPr>
            <a:r>
              <a:rPr lang="en-US" sz="4800" dirty="0">
                <a:solidFill>
                  <a:srgbClr val="FFFFFF"/>
                </a:solidFill>
                <a:latin typeface="Poppins"/>
                <a:ea typeface="Poppins"/>
                <a:cs typeface="Poppins"/>
                <a:sym typeface="Poppins"/>
              </a:rPr>
              <a:t>Ruta Misghina,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9050" y="190500"/>
            <a:ext cx="18288000" cy="10264140"/>
          </a:xfrm>
          <a:custGeom>
            <a:avLst/>
            <a:gdLst/>
            <a:ahLst/>
            <a:cxnLst/>
            <a:rect l="l" t="t" r="r" b="b"/>
            <a:pathLst>
              <a:path w="18288000" h="10264140">
                <a:moveTo>
                  <a:pt x="0" y="0"/>
                </a:moveTo>
                <a:lnTo>
                  <a:pt x="18288000" y="0"/>
                </a:lnTo>
                <a:lnTo>
                  <a:pt x="18288000" y="10264140"/>
                </a:lnTo>
                <a:lnTo>
                  <a:pt x="0" y="10264140"/>
                </a:lnTo>
                <a:lnTo>
                  <a:pt x="0" y="0"/>
                </a:lnTo>
                <a:close/>
              </a:path>
            </a:pathLst>
          </a:custGeom>
          <a:blipFill>
            <a:blip r:embed="rId2">
              <a:alphaModFix amt="43000"/>
            </a:blip>
            <a:stretch>
              <a:fillRect/>
            </a:stretch>
          </a:blipFill>
        </p:spPr>
        <p:txBody>
          <a:bodyPr/>
          <a:lstStyle/>
          <a:p>
            <a:endParaRPr lang="nl-NL"/>
          </a:p>
        </p:txBody>
      </p:sp>
      <p:sp>
        <p:nvSpPr>
          <p:cNvPr id="19" name="TextBox 19"/>
          <p:cNvSpPr txBox="1"/>
          <p:nvPr/>
        </p:nvSpPr>
        <p:spPr>
          <a:xfrm>
            <a:off x="1600200" y="4064786"/>
            <a:ext cx="12261676" cy="1292662"/>
          </a:xfrm>
          <a:prstGeom prst="rect">
            <a:avLst/>
          </a:prstGeom>
        </p:spPr>
        <p:txBody>
          <a:bodyPr wrap="square" lIns="0" tIns="0" rIns="0" bIns="0" rtlCol="0" anchor="t">
            <a:spAutoFit/>
          </a:bodyPr>
          <a:lstStyle/>
          <a:p>
            <a:pPr marL="0" lvl="0" indent="0" algn="ctr">
              <a:lnSpc>
                <a:spcPts val="9625"/>
              </a:lnSpc>
              <a:spcBef>
                <a:spcPct val="0"/>
              </a:spcBef>
            </a:pPr>
            <a:r>
              <a:rPr lang="en-US" sz="9600" b="1" dirty="0">
                <a:solidFill>
                  <a:srgbClr val="F5FFF5"/>
                </a:solidFill>
                <a:latin typeface="Now Bold"/>
                <a:ea typeface="Now Bold"/>
                <a:cs typeface="Now Bold"/>
                <a:sym typeface="Now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27B"/>
        </a:solidFill>
        <a:effectLst/>
      </p:bgPr>
    </p:bg>
    <p:spTree>
      <p:nvGrpSpPr>
        <p:cNvPr id="1" name=""/>
        <p:cNvGrpSpPr/>
        <p:nvPr/>
      </p:nvGrpSpPr>
      <p:grpSpPr>
        <a:xfrm>
          <a:off x="0" y="0"/>
          <a:ext cx="0" cy="0"/>
          <a:chOff x="0" y="0"/>
          <a:chExt cx="0" cy="0"/>
        </a:xfrm>
      </p:grpSpPr>
      <p:sp>
        <p:nvSpPr>
          <p:cNvPr id="2" name="Freeform 2"/>
          <p:cNvSpPr/>
          <p:nvPr/>
        </p:nvSpPr>
        <p:spPr>
          <a:xfrm rot="1313163">
            <a:off x="-3373302" y="7921242"/>
            <a:ext cx="9085628" cy="5368780"/>
          </a:xfrm>
          <a:custGeom>
            <a:avLst/>
            <a:gdLst/>
            <a:ahLst/>
            <a:cxnLst/>
            <a:rect l="l" t="t" r="r" b="b"/>
            <a:pathLst>
              <a:path w="9085628" h="5368780">
                <a:moveTo>
                  <a:pt x="0" y="0"/>
                </a:moveTo>
                <a:lnTo>
                  <a:pt x="9085629" y="0"/>
                </a:lnTo>
                <a:lnTo>
                  <a:pt x="9085629"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nl-NL"/>
          </a:p>
        </p:txBody>
      </p:sp>
      <p:grpSp>
        <p:nvGrpSpPr>
          <p:cNvPr id="3" name="Group 3"/>
          <p:cNvGrpSpPr/>
          <p:nvPr/>
        </p:nvGrpSpPr>
        <p:grpSpPr>
          <a:xfrm>
            <a:off x="9281589" y="4045664"/>
            <a:ext cx="3565819" cy="4318735"/>
            <a:chOff x="0" y="0"/>
            <a:chExt cx="1183112" cy="735650"/>
          </a:xfrm>
        </p:grpSpPr>
        <p:sp>
          <p:nvSpPr>
            <p:cNvPr id="4" name="Freeform 4"/>
            <p:cNvSpPr/>
            <p:nvPr/>
          </p:nvSpPr>
          <p:spPr>
            <a:xfrm>
              <a:off x="0" y="0"/>
              <a:ext cx="1183112" cy="735650"/>
            </a:xfrm>
            <a:custGeom>
              <a:avLst/>
              <a:gdLst/>
              <a:ahLst/>
              <a:cxnLst/>
              <a:rect l="l" t="t" r="r" b="b"/>
              <a:pathLst>
                <a:path w="1183112" h="735650">
                  <a:moveTo>
                    <a:pt x="0" y="0"/>
                  </a:moveTo>
                  <a:lnTo>
                    <a:pt x="1183112" y="0"/>
                  </a:lnTo>
                  <a:lnTo>
                    <a:pt x="1183112" y="735650"/>
                  </a:lnTo>
                  <a:lnTo>
                    <a:pt x="0" y="735650"/>
                  </a:lnTo>
                  <a:close/>
                </a:path>
              </a:pathLst>
            </a:custGeom>
            <a:solidFill>
              <a:srgbClr val="FFFBFB"/>
            </a:solidFill>
            <a:ln w="19050" cap="sq">
              <a:solidFill>
                <a:srgbClr val="FFFFFF"/>
              </a:solidFill>
              <a:prstDash val="solid"/>
              <a:miter/>
            </a:ln>
          </p:spPr>
          <p:txBody>
            <a:bodyPr/>
            <a:lstStyle/>
            <a:p>
              <a:endParaRPr lang="nl-NL" dirty="0"/>
            </a:p>
          </p:txBody>
        </p:sp>
        <p:sp>
          <p:nvSpPr>
            <p:cNvPr id="5" name="TextBox 5"/>
            <p:cNvSpPr txBox="1"/>
            <p:nvPr/>
          </p:nvSpPr>
          <p:spPr>
            <a:xfrm>
              <a:off x="0" y="-38100"/>
              <a:ext cx="1183112" cy="773750"/>
            </a:xfrm>
            <a:prstGeom prst="rect">
              <a:avLst/>
            </a:prstGeom>
          </p:spPr>
          <p:txBody>
            <a:bodyPr lIns="50800" tIns="50800" rIns="50800" bIns="50800" rtlCol="0" anchor="ctr"/>
            <a:lstStyle/>
            <a:p>
              <a:pPr algn="ctr">
                <a:lnSpc>
                  <a:spcPts val="2605"/>
                </a:lnSpc>
              </a:pPr>
              <a:endParaRPr/>
            </a:p>
          </p:txBody>
        </p:sp>
      </p:grpSp>
      <p:sp>
        <p:nvSpPr>
          <p:cNvPr id="6" name="Freeform 6"/>
          <p:cNvSpPr/>
          <p:nvPr/>
        </p:nvSpPr>
        <p:spPr>
          <a:xfrm>
            <a:off x="14084198" y="3362750"/>
            <a:ext cx="4319810" cy="426581"/>
          </a:xfrm>
          <a:custGeom>
            <a:avLst/>
            <a:gdLst/>
            <a:ahLst/>
            <a:cxnLst/>
            <a:rect l="l" t="t" r="r" b="b"/>
            <a:pathLst>
              <a:path w="4319810" h="426581">
                <a:moveTo>
                  <a:pt x="0" y="0"/>
                </a:moveTo>
                <a:lnTo>
                  <a:pt x="4319810" y="0"/>
                </a:lnTo>
                <a:lnTo>
                  <a:pt x="4319810" y="426581"/>
                </a:lnTo>
                <a:lnTo>
                  <a:pt x="0" y="426581"/>
                </a:lnTo>
                <a:lnTo>
                  <a:pt x="0" y="0"/>
                </a:lnTo>
                <a:close/>
              </a:path>
            </a:pathLst>
          </a:custGeom>
          <a:blipFill>
            <a:blip r:embed="rId4"/>
            <a:stretch>
              <a:fillRect t="-99999"/>
            </a:stretch>
          </a:blipFill>
        </p:spPr>
        <p:txBody>
          <a:bodyPr/>
          <a:lstStyle/>
          <a:p>
            <a:endParaRPr lang="nl-NL"/>
          </a:p>
        </p:txBody>
      </p:sp>
      <p:sp>
        <p:nvSpPr>
          <p:cNvPr id="7" name="Freeform 7"/>
          <p:cNvSpPr/>
          <p:nvPr/>
        </p:nvSpPr>
        <p:spPr>
          <a:xfrm>
            <a:off x="13764011" y="1433940"/>
            <a:ext cx="3511058" cy="346717"/>
          </a:xfrm>
          <a:custGeom>
            <a:avLst/>
            <a:gdLst/>
            <a:ahLst/>
            <a:cxnLst/>
            <a:rect l="l" t="t" r="r" b="b"/>
            <a:pathLst>
              <a:path w="3511058" h="346717">
                <a:moveTo>
                  <a:pt x="0" y="0"/>
                </a:moveTo>
                <a:lnTo>
                  <a:pt x="3511057" y="0"/>
                </a:lnTo>
                <a:lnTo>
                  <a:pt x="3511057" y="346717"/>
                </a:lnTo>
                <a:lnTo>
                  <a:pt x="0" y="346717"/>
                </a:lnTo>
                <a:lnTo>
                  <a:pt x="0" y="0"/>
                </a:lnTo>
                <a:close/>
              </a:path>
            </a:pathLst>
          </a:custGeom>
          <a:blipFill>
            <a:blip r:embed="rId4"/>
            <a:stretch>
              <a:fillRect t="-99999"/>
            </a:stretch>
          </a:blipFill>
        </p:spPr>
        <p:txBody>
          <a:bodyPr/>
          <a:lstStyle/>
          <a:p>
            <a:endParaRPr lang="nl-NL"/>
          </a:p>
        </p:txBody>
      </p:sp>
      <p:sp>
        <p:nvSpPr>
          <p:cNvPr id="8" name="Freeform 8"/>
          <p:cNvSpPr/>
          <p:nvPr/>
        </p:nvSpPr>
        <p:spPr>
          <a:xfrm>
            <a:off x="11824261" y="5900967"/>
            <a:ext cx="3399683" cy="335719"/>
          </a:xfrm>
          <a:custGeom>
            <a:avLst/>
            <a:gdLst/>
            <a:ahLst/>
            <a:cxnLst/>
            <a:rect l="l" t="t" r="r" b="b"/>
            <a:pathLst>
              <a:path w="3399683" h="335719">
                <a:moveTo>
                  <a:pt x="0" y="0"/>
                </a:moveTo>
                <a:lnTo>
                  <a:pt x="3399684" y="0"/>
                </a:lnTo>
                <a:lnTo>
                  <a:pt x="3399684" y="335719"/>
                </a:lnTo>
                <a:lnTo>
                  <a:pt x="0" y="335719"/>
                </a:lnTo>
                <a:lnTo>
                  <a:pt x="0" y="0"/>
                </a:lnTo>
                <a:close/>
              </a:path>
            </a:pathLst>
          </a:custGeom>
          <a:blipFill>
            <a:blip r:embed="rId4"/>
            <a:stretch>
              <a:fillRect t="-99999"/>
            </a:stretch>
          </a:blipFill>
        </p:spPr>
        <p:txBody>
          <a:bodyPr/>
          <a:lstStyle/>
          <a:p>
            <a:endParaRPr lang="nl-NL"/>
          </a:p>
        </p:txBody>
      </p:sp>
      <p:grpSp>
        <p:nvGrpSpPr>
          <p:cNvPr id="9" name="Group 9"/>
          <p:cNvGrpSpPr/>
          <p:nvPr/>
        </p:nvGrpSpPr>
        <p:grpSpPr>
          <a:xfrm>
            <a:off x="546692" y="4006767"/>
            <a:ext cx="3189894" cy="4413333"/>
            <a:chOff x="0" y="0"/>
            <a:chExt cx="1183112" cy="1660227"/>
          </a:xfrm>
        </p:grpSpPr>
        <p:sp>
          <p:nvSpPr>
            <p:cNvPr id="10" name="Freeform 10"/>
            <p:cNvSpPr/>
            <p:nvPr/>
          </p:nvSpPr>
          <p:spPr>
            <a:xfrm>
              <a:off x="0" y="0"/>
              <a:ext cx="1183112" cy="1660227"/>
            </a:xfrm>
            <a:custGeom>
              <a:avLst/>
              <a:gdLst/>
              <a:ahLst/>
              <a:cxnLst/>
              <a:rect l="l" t="t" r="r" b="b"/>
              <a:pathLst>
                <a:path w="1183112" h="1660227">
                  <a:moveTo>
                    <a:pt x="0" y="0"/>
                  </a:moveTo>
                  <a:lnTo>
                    <a:pt x="1183112" y="0"/>
                  </a:lnTo>
                  <a:lnTo>
                    <a:pt x="1183112" y="1660227"/>
                  </a:lnTo>
                  <a:lnTo>
                    <a:pt x="0" y="1660227"/>
                  </a:lnTo>
                  <a:close/>
                </a:path>
              </a:pathLst>
            </a:custGeom>
            <a:solidFill>
              <a:srgbClr val="FFFBFB"/>
            </a:solidFill>
            <a:ln w="19050" cap="sq">
              <a:solidFill>
                <a:srgbClr val="FFFFFF"/>
              </a:solidFill>
              <a:prstDash val="solid"/>
              <a:miter/>
            </a:ln>
          </p:spPr>
          <p:txBody>
            <a:bodyPr/>
            <a:lstStyle/>
            <a:p>
              <a:endParaRPr lang="nl-NL"/>
            </a:p>
          </p:txBody>
        </p:sp>
        <p:sp>
          <p:nvSpPr>
            <p:cNvPr id="11" name="TextBox 11"/>
            <p:cNvSpPr txBox="1"/>
            <p:nvPr/>
          </p:nvSpPr>
          <p:spPr>
            <a:xfrm>
              <a:off x="0" y="-38100"/>
              <a:ext cx="1183112" cy="1698327"/>
            </a:xfrm>
            <a:prstGeom prst="rect">
              <a:avLst/>
            </a:prstGeom>
          </p:spPr>
          <p:txBody>
            <a:bodyPr lIns="50800" tIns="50800" rIns="50800" bIns="50800" rtlCol="0" anchor="ctr"/>
            <a:lstStyle/>
            <a:p>
              <a:pPr algn="ctr">
                <a:lnSpc>
                  <a:spcPts val="2605"/>
                </a:lnSpc>
              </a:pPr>
              <a:endParaRPr/>
            </a:p>
          </p:txBody>
        </p:sp>
      </p:grpSp>
      <p:sp>
        <p:nvSpPr>
          <p:cNvPr id="12" name="Freeform 12"/>
          <p:cNvSpPr/>
          <p:nvPr/>
        </p:nvSpPr>
        <p:spPr>
          <a:xfrm rot="1313163">
            <a:off x="14894067" y="-1655690"/>
            <a:ext cx="9085628" cy="5368780"/>
          </a:xfrm>
          <a:custGeom>
            <a:avLst/>
            <a:gdLst/>
            <a:ahLst/>
            <a:cxnLst/>
            <a:rect l="l" t="t" r="r" b="b"/>
            <a:pathLst>
              <a:path w="9085628" h="5368780">
                <a:moveTo>
                  <a:pt x="0" y="0"/>
                </a:moveTo>
                <a:lnTo>
                  <a:pt x="9085628" y="0"/>
                </a:lnTo>
                <a:lnTo>
                  <a:pt x="9085628" y="5368780"/>
                </a:lnTo>
                <a:lnTo>
                  <a:pt x="0" y="536878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nl-NL"/>
          </a:p>
        </p:txBody>
      </p:sp>
      <p:sp>
        <p:nvSpPr>
          <p:cNvPr id="13" name="Freeform 13"/>
          <p:cNvSpPr/>
          <p:nvPr/>
        </p:nvSpPr>
        <p:spPr>
          <a:xfrm>
            <a:off x="3542112" y="5575471"/>
            <a:ext cx="978738" cy="231227"/>
          </a:xfrm>
          <a:custGeom>
            <a:avLst/>
            <a:gdLst/>
            <a:ahLst/>
            <a:cxnLst/>
            <a:rect l="l" t="t" r="r" b="b"/>
            <a:pathLst>
              <a:path w="978738" h="231227">
                <a:moveTo>
                  <a:pt x="0" y="0"/>
                </a:moveTo>
                <a:lnTo>
                  <a:pt x="978738" y="0"/>
                </a:lnTo>
                <a:lnTo>
                  <a:pt x="978738" y="231227"/>
                </a:lnTo>
                <a:lnTo>
                  <a:pt x="0" y="23122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nl-NL"/>
          </a:p>
        </p:txBody>
      </p:sp>
      <p:sp>
        <p:nvSpPr>
          <p:cNvPr id="14" name="TextBox 14"/>
          <p:cNvSpPr txBox="1"/>
          <p:nvPr/>
        </p:nvSpPr>
        <p:spPr>
          <a:xfrm>
            <a:off x="2981903" y="727854"/>
            <a:ext cx="10708379" cy="894476"/>
          </a:xfrm>
          <a:prstGeom prst="rect">
            <a:avLst/>
          </a:prstGeom>
        </p:spPr>
        <p:txBody>
          <a:bodyPr wrap="square" lIns="0" tIns="0" rIns="0" bIns="0" rtlCol="0" anchor="t">
            <a:spAutoFit/>
          </a:bodyPr>
          <a:lstStyle/>
          <a:p>
            <a:pPr marL="0" lvl="0" indent="0" algn="ctr">
              <a:lnSpc>
                <a:spcPts val="6931"/>
              </a:lnSpc>
              <a:spcBef>
                <a:spcPct val="0"/>
              </a:spcBef>
            </a:pPr>
            <a:r>
              <a:rPr lang="en-US" sz="5776" b="1" dirty="0">
                <a:solidFill>
                  <a:srgbClr val="FFFFFF"/>
                </a:solidFill>
                <a:latin typeface="Now Bold"/>
                <a:ea typeface="Now Bold"/>
                <a:cs typeface="Now Bold"/>
                <a:sym typeface="Now Bold"/>
              </a:rPr>
              <a:t>METHODOLOGY </a:t>
            </a:r>
            <a:r>
              <a:rPr lang="en-US" sz="6000" b="1" dirty="0">
                <a:solidFill>
                  <a:srgbClr val="F5FFF5"/>
                </a:solidFill>
                <a:latin typeface="Now Bold"/>
                <a:ea typeface="Now Bold"/>
                <a:cs typeface="Now Bold"/>
                <a:sym typeface="Now Bold"/>
              </a:rPr>
              <a:t>OVERVIEW</a:t>
            </a:r>
            <a:endParaRPr lang="en-US" sz="5776" b="1" dirty="0">
              <a:solidFill>
                <a:srgbClr val="FFFFFF"/>
              </a:solidFill>
              <a:latin typeface="Now Bold"/>
              <a:ea typeface="Now Bold"/>
              <a:cs typeface="Now Bold"/>
              <a:sym typeface="Now Bold"/>
            </a:endParaRPr>
          </a:p>
        </p:txBody>
      </p:sp>
      <p:sp>
        <p:nvSpPr>
          <p:cNvPr id="15" name="TextBox 15"/>
          <p:cNvSpPr txBox="1"/>
          <p:nvPr/>
        </p:nvSpPr>
        <p:spPr>
          <a:xfrm>
            <a:off x="2870849" y="2365303"/>
            <a:ext cx="12353095" cy="1054776"/>
          </a:xfrm>
          <a:prstGeom prst="rect">
            <a:avLst/>
          </a:prstGeom>
        </p:spPr>
        <p:txBody>
          <a:bodyPr wrap="square" lIns="0" tIns="0" rIns="0" bIns="0" rtlCol="0" anchor="t">
            <a:spAutoFit/>
          </a:bodyPr>
          <a:lstStyle/>
          <a:p>
            <a:pPr marL="0" lvl="0" indent="0" algn="ctr">
              <a:lnSpc>
                <a:spcPts val="2683"/>
              </a:lnSpc>
              <a:spcBef>
                <a:spcPct val="0"/>
              </a:spcBef>
            </a:pPr>
            <a:r>
              <a:rPr lang="en-US" sz="2800" dirty="0">
                <a:solidFill>
                  <a:srgbClr val="FFFFFF"/>
                </a:solidFill>
                <a:latin typeface="DM Sans"/>
                <a:ea typeface="DM Sans"/>
                <a:cs typeface="DM Sans"/>
                <a:sym typeface="DM Sans"/>
              </a:rPr>
              <a:t>Description of the methodology deployed throughout the research and overview of the steps that were taken throughout the System development . </a:t>
            </a:r>
          </a:p>
        </p:txBody>
      </p:sp>
      <p:sp>
        <p:nvSpPr>
          <p:cNvPr id="16" name="TextBox 16"/>
          <p:cNvSpPr txBox="1"/>
          <p:nvPr/>
        </p:nvSpPr>
        <p:spPr>
          <a:xfrm>
            <a:off x="943656" y="4243286"/>
            <a:ext cx="2724413" cy="929814"/>
          </a:xfrm>
          <a:prstGeom prst="rect">
            <a:avLst/>
          </a:prstGeom>
        </p:spPr>
        <p:txBody>
          <a:bodyPr lIns="0" tIns="0" rIns="0" bIns="0" rtlCol="0" anchor="t">
            <a:spAutoFit/>
          </a:bodyPr>
          <a:lstStyle/>
          <a:p>
            <a:pPr algn="ctr">
              <a:lnSpc>
                <a:spcPts val="2519"/>
              </a:lnSpc>
            </a:pPr>
            <a:r>
              <a:rPr lang="en-US" sz="1825" b="1" dirty="0">
                <a:solidFill>
                  <a:srgbClr val="145DA0"/>
                </a:solidFill>
                <a:latin typeface="DM Sans Bold"/>
                <a:ea typeface="DM Sans Bold"/>
                <a:cs typeface="DM Sans Bold"/>
                <a:sym typeface="DM Sans Bold"/>
              </a:rPr>
              <a:t>EDA</a:t>
            </a:r>
          </a:p>
          <a:p>
            <a:pPr marL="0" lvl="0" indent="0" algn="ctr">
              <a:lnSpc>
                <a:spcPts val="2519"/>
              </a:lnSpc>
              <a:spcBef>
                <a:spcPct val="0"/>
              </a:spcBef>
            </a:pPr>
            <a:r>
              <a:rPr lang="en-US" sz="1825" b="1" dirty="0">
                <a:solidFill>
                  <a:srgbClr val="145DA0"/>
                </a:solidFill>
                <a:latin typeface="DM Sans Bold"/>
                <a:ea typeface="DM Sans Bold"/>
                <a:cs typeface="DM Sans Bold"/>
                <a:sym typeface="DM Sans Bold"/>
              </a:rPr>
              <a:t>(Exploratory Data </a:t>
            </a:r>
            <a:r>
              <a:rPr lang="en-US" sz="1825" b="1" dirty="0" err="1">
                <a:solidFill>
                  <a:srgbClr val="145DA0"/>
                </a:solidFill>
                <a:latin typeface="DM Sans Bold"/>
                <a:ea typeface="DM Sans Bold"/>
                <a:cs typeface="DM Sans Bold"/>
                <a:sym typeface="DM Sans Bold"/>
              </a:rPr>
              <a:t>Analaysis</a:t>
            </a:r>
            <a:r>
              <a:rPr lang="en-US" sz="1825" b="1" dirty="0">
                <a:solidFill>
                  <a:srgbClr val="145DA0"/>
                </a:solidFill>
                <a:latin typeface="DM Sans Bold"/>
                <a:ea typeface="DM Sans Bold"/>
                <a:cs typeface="DM Sans Bold"/>
                <a:sym typeface="DM Sans Bold"/>
              </a:rPr>
              <a:t>)</a:t>
            </a:r>
          </a:p>
        </p:txBody>
      </p:sp>
      <p:grpSp>
        <p:nvGrpSpPr>
          <p:cNvPr id="22" name="Group 22"/>
          <p:cNvGrpSpPr/>
          <p:nvPr/>
        </p:nvGrpSpPr>
        <p:grpSpPr>
          <a:xfrm>
            <a:off x="4520851" y="3801494"/>
            <a:ext cx="4047334" cy="4542406"/>
            <a:chOff x="0" y="-38100"/>
            <a:chExt cx="1090852" cy="1701487"/>
          </a:xfrm>
        </p:grpSpPr>
        <p:sp>
          <p:nvSpPr>
            <p:cNvPr id="23" name="Freeform 23"/>
            <p:cNvSpPr/>
            <p:nvPr/>
          </p:nvSpPr>
          <p:spPr>
            <a:xfrm>
              <a:off x="0" y="0"/>
              <a:ext cx="1090852" cy="1663387"/>
            </a:xfrm>
            <a:custGeom>
              <a:avLst/>
              <a:gdLst/>
              <a:ahLst/>
              <a:cxnLst/>
              <a:rect l="l" t="t" r="r" b="b"/>
              <a:pathLst>
                <a:path w="1090852" h="1663387">
                  <a:moveTo>
                    <a:pt x="0" y="0"/>
                  </a:moveTo>
                  <a:lnTo>
                    <a:pt x="1090852" y="0"/>
                  </a:lnTo>
                  <a:lnTo>
                    <a:pt x="1090852" y="1663387"/>
                  </a:lnTo>
                  <a:lnTo>
                    <a:pt x="0" y="1663387"/>
                  </a:lnTo>
                  <a:close/>
                </a:path>
              </a:pathLst>
            </a:custGeom>
            <a:solidFill>
              <a:srgbClr val="FFFBFB"/>
            </a:solidFill>
            <a:ln w="19050" cap="sq">
              <a:solidFill>
                <a:srgbClr val="FFFFFF"/>
              </a:solidFill>
              <a:prstDash val="solid"/>
              <a:miter/>
            </a:ln>
          </p:spPr>
          <p:txBody>
            <a:bodyPr/>
            <a:lstStyle/>
            <a:p>
              <a:endParaRPr lang="nl-NL" dirty="0"/>
            </a:p>
          </p:txBody>
        </p:sp>
        <p:sp>
          <p:nvSpPr>
            <p:cNvPr id="24" name="TextBox 24"/>
            <p:cNvSpPr txBox="1"/>
            <p:nvPr/>
          </p:nvSpPr>
          <p:spPr>
            <a:xfrm>
              <a:off x="0" y="-38100"/>
              <a:ext cx="1090852" cy="1701487"/>
            </a:xfrm>
            <a:prstGeom prst="rect">
              <a:avLst/>
            </a:prstGeom>
          </p:spPr>
          <p:txBody>
            <a:bodyPr lIns="50800" tIns="50800" rIns="50800" bIns="50800" rtlCol="0" anchor="ctr"/>
            <a:lstStyle/>
            <a:p>
              <a:pPr algn="ctr">
                <a:lnSpc>
                  <a:spcPts val="2605"/>
                </a:lnSpc>
              </a:pPr>
              <a:endParaRPr/>
            </a:p>
          </p:txBody>
        </p:sp>
      </p:grpSp>
      <p:sp>
        <p:nvSpPr>
          <p:cNvPr id="25" name="TextBox 25"/>
          <p:cNvSpPr txBox="1"/>
          <p:nvPr/>
        </p:nvSpPr>
        <p:spPr>
          <a:xfrm>
            <a:off x="4701137" y="4858328"/>
            <a:ext cx="3737578" cy="3055195"/>
          </a:xfrm>
          <a:prstGeom prst="rect">
            <a:avLst/>
          </a:prstGeom>
        </p:spPr>
        <p:txBody>
          <a:bodyPr wrap="square" lIns="0" tIns="0" rIns="0" bIns="0" rtlCol="0" anchor="t">
            <a:spAutoFit/>
          </a:bodyPr>
          <a:lstStyle/>
          <a:p>
            <a:pPr marL="285750" lvl="0" indent="-285750">
              <a:lnSpc>
                <a:spcPts val="1707"/>
              </a:lnSpc>
              <a:spcBef>
                <a:spcPct val="0"/>
              </a:spcBef>
              <a:buFont typeface="Wingdings" panose="05000000000000000000" pitchFamily="2" charset="2"/>
              <a:buChar char="§"/>
            </a:pPr>
            <a:r>
              <a:rPr lang="en-US" sz="1600" dirty="0"/>
              <a:t>Removed users and items with fewer than 5 ratings from both datasets to maintain data quality</a:t>
            </a:r>
          </a:p>
          <a:p>
            <a:pPr marL="285750" lvl="0" indent="-285750">
              <a:lnSpc>
                <a:spcPts val="1707"/>
              </a:lnSpc>
              <a:spcBef>
                <a:spcPct val="0"/>
              </a:spcBef>
              <a:buFont typeface="Wingdings" panose="05000000000000000000" pitchFamily="2" charset="2"/>
              <a:buChar char="§"/>
            </a:pPr>
            <a:r>
              <a:rPr lang="en-US" sz="1600" dirty="0"/>
              <a:t>Applied stratified sampling to create a representative and balanced subset of the data.</a:t>
            </a:r>
          </a:p>
          <a:p>
            <a:pPr marL="285750" lvl="0" indent="-285750">
              <a:lnSpc>
                <a:spcPts val="1707"/>
              </a:lnSpc>
              <a:spcBef>
                <a:spcPct val="0"/>
              </a:spcBef>
              <a:buFont typeface="Wingdings" panose="05000000000000000000" pitchFamily="2" charset="2"/>
              <a:buChar char="§"/>
            </a:pPr>
            <a:r>
              <a:rPr lang="en-US" sz="1600" dirty="0"/>
              <a:t>A time-aware data split was applied to ensure that every user appears in the training, validation, and test sets. For each user, ratings were ordered by timestamp, with the oldest ratings allocated to the training set, the most recent to the test set, and the intermediate ratings to the validation set.</a:t>
            </a:r>
            <a:endParaRPr lang="en-US" sz="1600" dirty="0">
              <a:solidFill>
                <a:srgbClr val="051D40"/>
              </a:solidFill>
              <a:latin typeface="DM Sans"/>
              <a:ea typeface="DM Sans"/>
              <a:cs typeface="DM Sans"/>
              <a:sym typeface="DM Sans"/>
            </a:endParaRPr>
          </a:p>
        </p:txBody>
      </p:sp>
      <p:sp>
        <p:nvSpPr>
          <p:cNvPr id="26" name="TextBox 26"/>
          <p:cNvSpPr txBox="1"/>
          <p:nvPr/>
        </p:nvSpPr>
        <p:spPr>
          <a:xfrm>
            <a:off x="5517508" y="4145625"/>
            <a:ext cx="2257950" cy="306751"/>
          </a:xfrm>
          <a:prstGeom prst="rect">
            <a:avLst/>
          </a:prstGeom>
        </p:spPr>
        <p:txBody>
          <a:bodyPr wrap="square" lIns="0" tIns="0" rIns="0" bIns="0" rtlCol="0" anchor="t">
            <a:spAutoFit/>
          </a:bodyPr>
          <a:lstStyle/>
          <a:p>
            <a:pPr marL="0" lvl="0" indent="0" algn="ctr">
              <a:lnSpc>
                <a:spcPts val="2497"/>
              </a:lnSpc>
              <a:spcBef>
                <a:spcPct val="0"/>
              </a:spcBef>
            </a:pPr>
            <a:r>
              <a:rPr lang="en-US" sz="1810" b="1" dirty="0">
                <a:solidFill>
                  <a:srgbClr val="145DA0"/>
                </a:solidFill>
                <a:latin typeface="DM Sans Bold"/>
                <a:ea typeface="DM Sans Bold"/>
                <a:cs typeface="DM Sans Bold"/>
                <a:sym typeface="DM Sans Bold"/>
              </a:rPr>
              <a:t>Data preparation </a:t>
            </a:r>
          </a:p>
        </p:txBody>
      </p:sp>
      <p:sp>
        <p:nvSpPr>
          <p:cNvPr id="27" name="TextBox 27"/>
          <p:cNvSpPr txBox="1"/>
          <p:nvPr/>
        </p:nvSpPr>
        <p:spPr>
          <a:xfrm>
            <a:off x="761223" y="5381825"/>
            <a:ext cx="3242799" cy="1953292"/>
          </a:xfrm>
          <a:prstGeom prst="rect">
            <a:avLst/>
          </a:prstGeom>
        </p:spPr>
        <p:txBody>
          <a:bodyPr lIns="0" tIns="0" rIns="0" bIns="0" rtlCol="0" anchor="t">
            <a:spAutoFit/>
          </a:bodyPr>
          <a:lstStyle/>
          <a:p>
            <a:pPr marL="269471" lvl="1" indent="-134735" algn="l">
              <a:lnSpc>
                <a:spcPts val="1722"/>
              </a:lnSpc>
              <a:buFont typeface="Arial"/>
              <a:buChar char="•"/>
            </a:pPr>
            <a:r>
              <a:rPr lang="en-US" sz="1600" dirty="0">
                <a:latin typeface="Calibri" panose="020F0502020204030204" pitchFamily="34" charset="0"/>
                <a:ea typeface="DM Sans"/>
                <a:cs typeface="Calibri" panose="020F0502020204030204" pitchFamily="34" charset="0"/>
                <a:sym typeface="DM Sans"/>
              </a:rPr>
              <a:t>Data Cleaning</a:t>
            </a:r>
          </a:p>
          <a:p>
            <a:pPr marL="269471" lvl="1" indent="-134735" algn="l">
              <a:lnSpc>
                <a:spcPts val="1722"/>
              </a:lnSpc>
              <a:buFont typeface="Arial"/>
              <a:buChar char="•"/>
            </a:pPr>
            <a:r>
              <a:rPr lang="en-US" sz="1600" dirty="0">
                <a:latin typeface="Calibri" panose="020F0502020204030204" pitchFamily="34" charset="0"/>
                <a:ea typeface="DM Sans"/>
                <a:cs typeface="Calibri" panose="020F0502020204030204" pitchFamily="34" charset="0"/>
                <a:sym typeface="DM Sans"/>
              </a:rPr>
              <a:t>Merging the DF</a:t>
            </a:r>
          </a:p>
          <a:p>
            <a:pPr marL="269471" lvl="1" indent="-134735" algn="l">
              <a:lnSpc>
                <a:spcPts val="1722"/>
              </a:lnSpc>
              <a:buFont typeface="Arial"/>
              <a:buChar char="•"/>
            </a:pPr>
            <a:r>
              <a:rPr lang="en-US" sz="1600" dirty="0">
                <a:latin typeface="Calibri" panose="020F0502020204030204" pitchFamily="34" charset="0"/>
                <a:ea typeface="DM Sans"/>
                <a:cs typeface="Calibri" panose="020F0502020204030204" pitchFamily="34" charset="0"/>
                <a:sym typeface="DM Sans"/>
              </a:rPr>
              <a:t>Checking Missing Values:</a:t>
            </a:r>
          </a:p>
          <a:p>
            <a:pPr marL="269471" lvl="1" indent="-134735">
              <a:lnSpc>
                <a:spcPts val="1722"/>
              </a:lnSpc>
              <a:buFont typeface="Arial"/>
              <a:buChar char="•"/>
            </a:pPr>
            <a:r>
              <a:rPr lang="en-US" sz="1600" dirty="0">
                <a:latin typeface="Calibri" panose="020F0502020204030204" pitchFamily="34" charset="0"/>
                <a:ea typeface="DM Sans"/>
                <a:cs typeface="Calibri" panose="020F0502020204030204" pitchFamily="34" charset="0"/>
                <a:sym typeface="DM Sans"/>
              </a:rPr>
              <a:t>Descriptive Statistics</a:t>
            </a:r>
          </a:p>
          <a:p>
            <a:pPr marL="269471" lvl="1" indent="-134735" algn="l">
              <a:lnSpc>
                <a:spcPts val="1722"/>
              </a:lnSpc>
              <a:buFont typeface="Arial"/>
              <a:buChar char="•"/>
            </a:pPr>
            <a:r>
              <a:rPr lang="en-US" sz="1600" dirty="0">
                <a:latin typeface="Calibri" panose="020F0502020204030204" pitchFamily="34" charset="0"/>
                <a:ea typeface="DM Sans"/>
                <a:cs typeface="Calibri" panose="020F0502020204030204" pitchFamily="34" charset="0"/>
                <a:sym typeface="DM Sans"/>
              </a:rPr>
              <a:t>Visualization </a:t>
            </a:r>
          </a:p>
          <a:p>
            <a:pPr algn="l">
              <a:lnSpc>
                <a:spcPts val="1722"/>
              </a:lnSpc>
            </a:pPr>
            <a:endParaRPr lang="en-US" sz="1248" dirty="0">
              <a:solidFill>
                <a:srgbClr val="051D40"/>
              </a:solidFill>
              <a:latin typeface="DM Sans"/>
              <a:ea typeface="DM Sans"/>
              <a:cs typeface="DM Sans"/>
              <a:sym typeface="DM Sans"/>
            </a:endParaRPr>
          </a:p>
          <a:p>
            <a:pPr algn="l">
              <a:lnSpc>
                <a:spcPts val="1722"/>
              </a:lnSpc>
            </a:pPr>
            <a:endParaRPr lang="en-US" sz="1248" dirty="0">
              <a:solidFill>
                <a:srgbClr val="051D40"/>
              </a:solidFill>
              <a:latin typeface="DM Sans"/>
              <a:ea typeface="DM Sans"/>
              <a:cs typeface="DM Sans"/>
              <a:sym typeface="DM Sans"/>
            </a:endParaRPr>
          </a:p>
          <a:p>
            <a:pPr algn="l">
              <a:lnSpc>
                <a:spcPts val="1722"/>
              </a:lnSpc>
            </a:pPr>
            <a:endParaRPr lang="en-US" sz="1248" dirty="0">
              <a:solidFill>
                <a:srgbClr val="051D40"/>
              </a:solidFill>
              <a:latin typeface="DM Sans"/>
              <a:ea typeface="DM Sans"/>
              <a:cs typeface="DM Sans"/>
              <a:sym typeface="DM Sans"/>
            </a:endParaRPr>
          </a:p>
          <a:p>
            <a:pPr marL="0" lvl="0" indent="0" algn="l">
              <a:lnSpc>
                <a:spcPts val="1722"/>
              </a:lnSpc>
              <a:spcBef>
                <a:spcPct val="0"/>
              </a:spcBef>
            </a:pPr>
            <a:endParaRPr lang="en-US" sz="1248" dirty="0">
              <a:solidFill>
                <a:srgbClr val="051D40"/>
              </a:solidFill>
              <a:latin typeface="DM Sans"/>
              <a:ea typeface="DM Sans"/>
              <a:cs typeface="DM Sans"/>
              <a:sym typeface="DM Sans"/>
            </a:endParaRPr>
          </a:p>
        </p:txBody>
      </p:sp>
      <p:sp>
        <p:nvSpPr>
          <p:cNvPr id="29" name="Freeform 29"/>
          <p:cNvSpPr/>
          <p:nvPr/>
        </p:nvSpPr>
        <p:spPr>
          <a:xfrm>
            <a:off x="2138340" y="9860419"/>
            <a:ext cx="4319810" cy="426581"/>
          </a:xfrm>
          <a:custGeom>
            <a:avLst/>
            <a:gdLst/>
            <a:ahLst/>
            <a:cxnLst/>
            <a:rect l="l" t="t" r="r" b="b"/>
            <a:pathLst>
              <a:path w="4319810" h="426581">
                <a:moveTo>
                  <a:pt x="0" y="0"/>
                </a:moveTo>
                <a:lnTo>
                  <a:pt x="4319810" y="0"/>
                </a:lnTo>
                <a:lnTo>
                  <a:pt x="4319810" y="426581"/>
                </a:lnTo>
                <a:lnTo>
                  <a:pt x="0" y="426581"/>
                </a:lnTo>
                <a:lnTo>
                  <a:pt x="0" y="0"/>
                </a:lnTo>
                <a:close/>
              </a:path>
            </a:pathLst>
          </a:custGeom>
          <a:blipFill>
            <a:blip r:embed="rId4"/>
            <a:stretch>
              <a:fillRect t="-99999"/>
            </a:stretch>
          </a:blipFill>
        </p:spPr>
        <p:txBody>
          <a:bodyPr/>
          <a:lstStyle/>
          <a:p>
            <a:endParaRPr lang="nl-NL"/>
          </a:p>
        </p:txBody>
      </p:sp>
      <p:sp>
        <p:nvSpPr>
          <p:cNvPr id="30" name="Freeform 30"/>
          <p:cNvSpPr/>
          <p:nvPr/>
        </p:nvSpPr>
        <p:spPr>
          <a:xfrm>
            <a:off x="7160111" y="9896965"/>
            <a:ext cx="3511058" cy="346717"/>
          </a:xfrm>
          <a:custGeom>
            <a:avLst/>
            <a:gdLst/>
            <a:ahLst/>
            <a:cxnLst/>
            <a:rect l="l" t="t" r="r" b="b"/>
            <a:pathLst>
              <a:path w="3511058" h="346717">
                <a:moveTo>
                  <a:pt x="0" y="0"/>
                </a:moveTo>
                <a:lnTo>
                  <a:pt x="3511057" y="0"/>
                </a:lnTo>
                <a:lnTo>
                  <a:pt x="3511057" y="346717"/>
                </a:lnTo>
                <a:lnTo>
                  <a:pt x="0" y="346717"/>
                </a:lnTo>
                <a:lnTo>
                  <a:pt x="0" y="0"/>
                </a:lnTo>
                <a:close/>
              </a:path>
            </a:pathLst>
          </a:custGeom>
          <a:blipFill>
            <a:blip r:embed="rId4"/>
            <a:stretch>
              <a:fillRect t="-99999"/>
            </a:stretch>
          </a:blipFill>
        </p:spPr>
        <p:txBody>
          <a:bodyPr/>
          <a:lstStyle/>
          <a:p>
            <a:endParaRPr lang="nl-NL"/>
          </a:p>
        </p:txBody>
      </p:sp>
      <p:sp>
        <p:nvSpPr>
          <p:cNvPr id="31" name="Freeform 31"/>
          <p:cNvSpPr/>
          <p:nvPr/>
        </p:nvSpPr>
        <p:spPr>
          <a:xfrm>
            <a:off x="11836150" y="10114231"/>
            <a:ext cx="3399683" cy="335719"/>
          </a:xfrm>
          <a:custGeom>
            <a:avLst/>
            <a:gdLst/>
            <a:ahLst/>
            <a:cxnLst/>
            <a:rect l="l" t="t" r="r" b="b"/>
            <a:pathLst>
              <a:path w="3399683" h="335719">
                <a:moveTo>
                  <a:pt x="0" y="0"/>
                </a:moveTo>
                <a:lnTo>
                  <a:pt x="3399683" y="0"/>
                </a:lnTo>
                <a:lnTo>
                  <a:pt x="3399683" y="335719"/>
                </a:lnTo>
                <a:lnTo>
                  <a:pt x="0" y="335719"/>
                </a:lnTo>
                <a:lnTo>
                  <a:pt x="0" y="0"/>
                </a:lnTo>
                <a:close/>
              </a:path>
            </a:pathLst>
          </a:custGeom>
          <a:blipFill>
            <a:blip r:embed="rId4"/>
            <a:stretch>
              <a:fillRect t="-99999"/>
            </a:stretch>
          </a:blipFill>
        </p:spPr>
        <p:txBody>
          <a:bodyPr/>
          <a:lstStyle/>
          <a:p>
            <a:endParaRPr lang="nl-NL"/>
          </a:p>
        </p:txBody>
      </p:sp>
      <p:sp>
        <p:nvSpPr>
          <p:cNvPr id="32" name="Freeform 32"/>
          <p:cNvSpPr/>
          <p:nvPr/>
        </p:nvSpPr>
        <p:spPr>
          <a:xfrm>
            <a:off x="12702719" y="5775288"/>
            <a:ext cx="978738" cy="231227"/>
          </a:xfrm>
          <a:custGeom>
            <a:avLst/>
            <a:gdLst/>
            <a:ahLst/>
            <a:cxnLst/>
            <a:rect l="l" t="t" r="r" b="b"/>
            <a:pathLst>
              <a:path w="978738" h="231227">
                <a:moveTo>
                  <a:pt x="0" y="0"/>
                </a:moveTo>
                <a:lnTo>
                  <a:pt x="978739" y="0"/>
                </a:lnTo>
                <a:lnTo>
                  <a:pt x="978739" y="231227"/>
                </a:lnTo>
                <a:lnTo>
                  <a:pt x="0" y="23122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nl-NL"/>
          </a:p>
        </p:txBody>
      </p:sp>
      <p:sp>
        <p:nvSpPr>
          <p:cNvPr id="33" name="TextBox 33"/>
          <p:cNvSpPr txBox="1"/>
          <p:nvPr/>
        </p:nvSpPr>
        <p:spPr>
          <a:xfrm>
            <a:off x="9544665" y="4206216"/>
            <a:ext cx="2724413" cy="307328"/>
          </a:xfrm>
          <a:prstGeom prst="rect">
            <a:avLst/>
          </a:prstGeom>
        </p:spPr>
        <p:txBody>
          <a:bodyPr lIns="0" tIns="0" rIns="0" bIns="0" rtlCol="0" anchor="t">
            <a:spAutoFit/>
          </a:bodyPr>
          <a:lstStyle/>
          <a:p>
            <a:pPr marL="0" lvl="0" indent="0" algn="ctr">
              <a:lnSpc>
                <a:spcPts val="2519"/>
              </a:lnSpc>
              <a:spcBef>
                <a:spcPct val="0"/>
              </a:spcBef>
            </a:pPr>
            <a:r>
              <a:rPr lang="en-US" sz="1825" b="1" dirty="0">
                <a:solidFill>
                  <a:srgbClr val="145DA0"/>
                </a:solidFill>
                <a:latin typeface="DM Sans Bold"/>
                <a:ea typeface="DM Sans Bold"/>
                <a:cs typeface="DM Sans Bold"/>
                <a:sym typeface="DM Sans Bold"/>
              </a:rPr>
              <a:t>Building RECSYM</a:t>
            </a:r>
          </a:p>
        </p:txBody>
      </p:sp>
      <p:grpSp>
        <p:nvGrpSpPr>
          <p:cNvPr id="34" name="Group 34"/>
          <p:cNvGrpSpPr/>
          <p:nvPr/>
        </p:nvGrpSpPr>
        <p:grpSpPr>
          <a:xfrm>
            <a:off x="13690282" y="4065344"/>
            <a:ext cx="3946627" cy="4278556"/>
            <a:chOff x="0" y="0"/>
            <a:chExt cx="1309462" cy="738598"/>
          </a:xfrm>
        </p:grpSpPr>
        <p:sp>
          <p:nvSpPr>
            <p:cNvPr id="35" name="Freeform 35"/>
            <p:cNvSpPr/>
            <p:nvPr/>
          </p:nvSpPr>
          <p:spPr>
            <a:xfrm>
              <a:off x="0" y="0"/>
              <a:ext cx="1309462" cy="738598"/>
            </a:xfrm>
            <a:custGeom>
              <a:avLst/>
              <a:gdLst/>
              <a:ahLst/>
              <a:cxnLst/>
              <a:rect l="l" t="t" r="r" b="b"/>
              <a:pathLst>
                <a:path w="1309462" h="738598">
                  <a:moveTo>
                    <a:pt x="0" y="0"/>
                  </a:moveTo>
                  <a:lnTo>
                    <a:pt x="1309462" y="0"/>
                  </a:lnTo>
                  <a:lnTo>
                    <a:pt x="1309462" y="738598"/>
                  </a:lnTo>
                  <a:lnTo>
                    <a:pt x="0" y="738598"/>
                  </a:lnTo>
                  <a:close/>
                </a:path>
              </a:pathLst>
            </a:custGeom>
            <a:solidFill>
              <a:srgbClr val="FFFBFB"/>
            </a:solidFill>
            <a:ln w="19050" cap="sq">
              <a:solidFill>
                <a:srgbClr val="FFFFFF"/>
              </a:solidFill>
              <a:prstDash val="solid"/>
              <a:miter/>
            </a:ln>
          </p:spPr>
          <p:txBody>
            <a:bodyPr/>
            <a:lstStyle/>
            <a:p>
              <a:endParaRPr lang="nl-NL"/>
            </a:p>
          </p:txBody>
        </p:sp>
        <p:sp>
          <p:nvSpPr>
            <p:cNvPr id="36" name="TextBox 36"/>
            <p:cNvSpPr txBox="1"/>
            <p:nvPr/>
          </p:nvSpPr>
          <p:spPr>
            <a:xfrm>
              <a:off x="0" y="-38100"/>
              <a:ext cx="1309462" cy="776698"/>
            </a:xfrm>
            <a:prstGeom prst="rect">
              <a:avLst/>
            </a:prstGeom>
          </p:spPr>
          <p:txBody>
            <a:bodyPr lIns="50800" tIns="50800" rIns="50800" bIns="50800" rtlCol="0" anchor="ctr"/>
            <a:lstStyle/>
            <a:p>
              <a:pPr algn="ctr">
                <a:lnSpc>
                  <a:spcPts val="2605"/>
                </a:lnSpc>
              </a:pPr>
              <a:endParaRPr/>
            </a:p>
          </p:txBody>
        </p:sp>
      </p:grpSp>
      <p:sp>
        <p:nvSpPr>
          <p:cNvPr id="37" name="TextBox 37"/>
          <p:cNvSpPr txBox="1"/>
          <p:nvPr/>
        </p:nvSpPr>
        <p:spPr>
          <a:xfrm>
            <a:off x="13764011" y="4739519"/>
            <a:ext cx="3365652" cy="692497"/>
          </a:xfrm>
          <a:prstGeom prst="rect">
            <a:avLst/>
          </a:prstGeom>
        </p:spPr>
        <p:txBody>
          <a:bodyPr wrap="square" lIns="0" tIns="0" rIns="0" bIns="0" rtlCol="0" anchor="t">
            <a:spAutoFit/>
          </a:bodyPr>
          <a:lstStyle/>
          <a:p>
            <a:pPr marL="0" lvl="0" indent="0">
              <a:lnSpc>
                <a:spcPts val="1763"/>
              </a:lnSpc>
              <a:spcBef>
                <a:spcPct val="0"/>
              </a:spcBef>
            </a:pPr>
            <a:r>
              <a:rPr lang="en-US" sz="1600" dirty="0"/>
              <a:t>The recommender system was evaluated based on three key metrics: hits rate,  novelty, and diversity.</a:t>
            </a:r>
            <a:endParaRPr lang="en-US" sz="1600" dirty="0">
              <a:solidFill>
                <a:srgbClr val="051D40"/>
              </a:solidFill>
              <a:latin typeface="DM Sans"/>
              <a:ea typeface="DM Sans"/>
              <a:cs typeface="DM Sans"/>
              <a:sym typeface="DM Sans"/>
            </a:endParaRPr>
          </a:p>
        </p:txBody>
      </p:sp>
      <p:sp>
        <p:nvSpPr>
          <p:cNvPr id="38" name="TextBox 38"/>
          <p:cNvSpPr txBox="1"/>
          <p:nvPr/>
        </p:nvSpPr>
        <p:spPr>
          <a:xfrm>
            <a:off x="14327129" y="4030081"/>
            <a:ext cx="2976228" cy="318549"/>
          </a:xfrm>
          <a:prstGeom prst="rect">
            <a:avLst/>
          </a:prstGeom>
        </p:spPr>
        <p:txBody>
          <a:bodyPr wrap="square" lIns="0" tIns="0" rIns="0" bIns="0" rtlCol="0" anchor="t">
            <a:spAutoFit/>
          </a:bodyPr>
          <a:lstStyle/>
          <a:p>
            <a:pPr marL="0" lvl="0" indent="0" algn="ctr">
              <a:lnSpc>
                <a:spcPts val="2579"/>
              </a:lnSpc>
              <a:spcBef>
                <a:spcPct val="0"/>
              </a:spcBef>
            </a:pPr>
            <a:r>
              <a:rPr lang="en-US" sz="1869" b="1" dirty="0">
                <a:solidFill>
                  <a:srgbClr val="145DA0"/>
                </a:solidFill>
                <a:latin typeface="DM Sans Bold"/>
                <a:ea typeface="DM Sans Bold"/>
                <a:cs typeface="DM Sans Bold"/>
                <a:sym typeface="DM Sans Bold"/>
              </a:rPr>
              <a:t>Evaluation the RECSYM</a:t>
            </a:r>
          </a:p>
        </p:txBody>
      </p:sp>
      <p:sp>
        <p:nvSpPr>
          <p:cNvPr id="43" name="TextBox 43"/>
          <p:cNvSpPr txBox="1"/>
          <p:nvPr/>
        </p:nvSpPr>
        <p:spPr>
          <a:xfrm>
            <a:off x="9331988" y="5195218"/>
            <a:ext cx="3361906" cy="1308050"/>
          </a:xfrm>
          <a:prstGeom prst="rect">
            <a:avLst/>
          </a:prstGeom>
        </p:spPr>
        <p:txBody>
          <a:bodyPr wrap="square" lIns="0" tIns="0" rIns="0" bIns="0" rtlCol="0" anchor="t">
            <a:spAutoFit/>
          </a:bodyPr>
          <a:lstStyle/>
          <a:p>
            <a:pPr marL="285750" lvl="0" indent="-285750">
              <a:lnSpc>
                <a:spcPts val="1722"/>
              </a:lnSpc>
              <a:spcBef>
                <a:spcPct val="0"/>
              </a:spcBef>
              <a:buFont typeface="Wingdings" panose="05000000000000000000" pitchFamily="2" charset="2"/>
              <a:buChar char="§"/>
            </a:pPr>
            <a:r>
              <a:rPr lang="en-US" sz="1600" dirty="0">
                <a:latin typeface="Calibri" panose="020F0502020204030204" pitchFamily="34" charset="0"/>
                <a:ea typeface="DM Sans"/>
                <a:cs typeface="Calibri" panose="020F0502020204030204" pitchFamily="34" charset="0"/>
                <a:sym typeface="DM Sans"/>
              </a:rPr>
              <a:t>Collaborative filtering using User-based rating prediction (</a:t>
            </a:r>
            <a:r>
              <a:rPr lang="en-US" sz="1600" dirty="0" err="1">
                <a:latin typeface="Calibri" panose="020F0502020204030204" pitchFamily="34" charset="0"/>
                <a:ea typeface="DM Sans"/>
                <a:cs typeface="Calibri" panose="020F0502020204030204" pitchFamily="34" charset="0"/>
                <a:sym typeface="DM Sans"/>
              </a:rPr>
              <a:t>UserKNN</a:t>
            </a:r>
            <a:r>
              <a:rPr lang="en-US" sz="1600" dirty="0">
                <a:latin typeface="Calibri" panose="020F0502020204030204" pitchFamily="34" charset="0"/>
                <a:ea typeface="DM Sans"/>
                <a:cs typeface="Calibri" panose="020F0502020204030204" pitchFamily="34" charset="0"/>
                <a:sym typeface="DM Sans"/>
              </a:rPr>
              <a:t>)  and User-based classification (</a:t>
            </a:r>
            <a:r>
              <a:rPr lang="en-US" sz="1600" dirty="0" err="1">
                <a:latin typeface="Calibri" panose="020F0502020204030204" pitchFamily="34" charset="0"/>
                <a:ea typeface="DM Sans"/>
                <a:cs typeface="Calibri" panose="020F0502020204030204" pitchFamily="34" charset="0"/>
                <a:sym typeface="DM Sans"/>
              </a:rPr>
              <a:t>UserKNN</a:t>
            </a:r>
            <a:r>
              <a:rPr lang="en-US" sz="1600" dirty="0">
                <a:latin typeface="Calibri" panose="020F0502020204030204" pitchFamily="34" charset="0"/>
                <a:ea typeface="DM Sans"/>
                <a:cs typeface="Calibri" panose="020F0502020204030204" pitchFamily="34" charset="0"/>
                <a:sym typeface="DM Sans"/>
              </a:rPr>
              <a:t>)</a:t>
            </a:r>
          </a:p>
          <a:p>
            <a:pPr lvl="0">
              <a:lnSpc>
                <a:spcPts val="1722"/>
              </a:lnSpc>
              <a:spcBef>
                <a:spcPct val="0"/>
              </a:spcBef>
            </a:pPr>
            <a:endParaRPr lang="en-US" sz="1600" dirty="0">
              <a:latin typeface="Calibri" panose="020F0502020204030204" pitchFamily="34" charset="0"/>
              <a:ea typeface="DM Sans"/>
              <a:cs typeface="Calibri" panose="020F0502020204030204" pitchFamily="34" charset="0"/>
              <a:sym typeface="DM Sans"/>
            </a:endParaRPr>
          </a:p>
          <a:p>
            <a:pPr marL="285750" lvl="0" indent="-285750">
              <a:lnSpc>
                <a:spcPts val="1722"/>
              </a:lnSpc>
              <a:spcBef>
                <a:spcPct val="0"/>
              </a:spcBef>
              <a:buFont typeface="Wingdings" panose="05000000000000000000" pitchFamily="2" charset="2"/>
              <a:buChar char="§"/>
            </a:pPr>
            <a:r>
              <a:rPr lang="en-US" sz="1600" dirty="0">
                <a:latin typeface="Calibri" panose="020F0502020204030204" pitchFamily="34" charset="0"/>
                <a:ea typeface="DM Sans"/>
                <a:cs typeface="Calibri" panose="020F0502020204030204" pitchFamily="34" charset="0"/>
                <a:sym typeface="DM Sans"/>
              </a:rPr>
              <a:t>SVD++</a:t>
            </a:r>
          </a:p>
        </p:txBody>
      </p:sp>
      <p:sp>
        <p:nvSpPr>
          <p:cNvPr id="46" name="AutoShape 46"/>
          <p:cNvSpPr/>
          <p:nvPr/>
        </p:nvSpPr>
        <p:spPr>
          <a:xfrm flipV="1">
            <a:off x="5654856" y="4630992"/>
            <a:ext cx="2203125" cy="0"/>
          </a:xfrm>
          <a:prstGeom prst="line">
            <a:avLst/>
          </a:prstGeom>
          <a:ln w="38100" cap="flat">
            <a:solidFill>
              <a:srgbClr val="145DA0"/>
            </a:solidFill>
            <a:prstDash val="solid"/>
            <a:headEnd type="none" w="sm" len="sm"/>
            <a:tailEnd type="none" w="sm" len="sm"/>
          </a:ln>
        </p:spPr>
        <p:txBody>
          <a:bodyPr/>
          <a:lstStyle/>
          <a:p>
            <a:endParaRPr lang="nl-NL"/>
          </a:p>
        </p:txBody>
      </p:sp>
      <p:sp>
        <p:nvSpPr>
          <p:cNvPr id="47" name="AutoShape 47"/>
          <p:cNvSpPr/>
          <p:nvPr/>
        </p:nvSpPr>
        <p:spPr>
          <a:xfrm flipV="1">
            <a:off x="10200594" y="4655263"/>
            <a:ext cx="1470113" cy="0"/>
          </a:xfrm>
          <a:prstGeom prst="line">
            <a:avLst/>
          </a:prstGeom>
          <a:ln w="38100" cap="flat">
            <a:solidFill>
              <a:srgbClr val="145DA0"/>
            </a:solidFill>
            <a:prstDash val="solid"/>
            <a:headEnd type="none" w="sm" len="sm"/>
            <a:tailEnd type="none" w="sm" len="sm"/>
          </a:ln>
        </p:spPr>
        <p:txBody>
          <a:bodyPr/>
          <a:lstStyle/>
          <a:p>
            <a:endParaRPr lang="nl-NL" dirty="0"/>
          </a:p>
        </p:txBody>
      </p:sp>
      <p:sp>
        <p:nvSpPr>
          <p:cNvPr id="48" name="AutoShape 48"/>
          <p:cNvSpPr/>
          <p:nvPr/>
        </p:nvSpPr>
        <p:spPr>
          <a:xfrm flipV="1">
            <a:off x="14970057" y="4531962"/>
            <a:ext cx="1690372" cy="1100"/>
          </a:xfrm>
          <a:prstGeom prst="line">
            <a:avLst/>
          </a:prstGeom>
          <a:ln w="38100" cap="flat">
            <a:solidFill>
              <a:srgbClr val="145DA0"/>
            </a:solidFill>
            <a:prstDash val="solid"/>
            <a:headEnd type="none" w="sm" len="sm"/>
            <a:tailEnd type="none" w="sm" len="sm"/>
          </a:ln>
        </p:spPr>
        <p:txBody>
          <a:bodyPr/>
          <a:lstStyle/>
          <a:p>
            <a:endParaRPr lang="nl-NL" dirty="0"/>
          </a:p>
        </p:txBody>
      </p:sp>
      <p:sp>
        <p:nvSpPr>
          <p:cNvPr id="51" name="AutoShape 51"/>
          <p:cNvSpPr/>
          <p:nvPr/>
        </p:nvSpPr>
        <p:spPr>
          <a:xfrm flipV="1">
            <a:off x="1170995" y="5192150"/>
            <a:ext cx="2203125" cy="0"/>
          </a:xfrm>
          <a:prstGeom prst="line">
            <a:avLst/>
          </a:prstGeom>
          <a:ln w="38100" cap="flat">
            <a:solidFill>
              <a:srgbClr val="145DA0"/>
            </a:solidFill>
            <a:prstDash val="solid"/>
            <a:headEnd type="none" w="sm" len="sm"/>
            <a:tailEnd type="none" w="sm" len="sm"/>
          </a:ln>
        </p:spPr>
        <p:txBody>
          <a:bodyPr/>
          <a:lstStyle/>
          <a:p>
            <a:endParaRPr lang="nl-NL"/>
          </a:p>
        </p:txBody>
      </p:sp>
      <p:sp>
        <p:nvSpPr>
          <p:cNvPr id="56" name="Freeform 44"/>
          <p:cNvSpPr/>
          <p:nvPr/>
        </p:nvSpPr>
        <p:spPr>
          <a:xfrm>
            <a:off x="8426271" y="5796567"/>
            <a:ext cx="855318" cy="216345"/>
          </a:xfrm>
          <a:custGeom>
            <a:avLst/>
            <a:gdLst/>
            <a:ahLst/>
            <a:cxnLst/>
            <a:rect l="l" t="t" r="r" b="b"/>
            <a:pathLst>
              <a:path w="978738" h="231227">
                <a:moveTo>
                  <a:pt x="0" y="0"/>
                </a:moveTo>
                <a:lnTo>
                  <a:pt x="978738" y="0"/>
                </a:lnTo>
                <a:lnTo>
                  <a:pt x="978738" y="231227"/>
                </a:lnTo>
                <a:lnTo>
                  <a:pt x="0" y="23122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nl-N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9554371" y="-614753"/>
            <a:ext cx="11918330" cy="1191833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2960">
                    <a:alpha val="100000"/>
                  </a:srgbClr>
                </a:gs>
                <a:gs pos="100000">
                  <a:srgbClr val="134180">
                    <a:alpha val="100000"/>
                  </a:srgbClr>
                </a:gs>
              </a:gsLst>
              <a:lin ang="0"/>
            </a:gradFill>
          </p:spPr>
          <p:txBody>
            <a:bodyPr/>
            <a:lstStyle/>
            <a:p>
              <a:endParaRPr lang="nl-NL"/>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504"/>
                </a:lnSpc>
              </a:pPr>
              <a:endParaRPr/>
            </a:p>
          </p:txBody>
        </p:sp>
      </p:grpSp>
      <p:grpSp>
        <p:nvGrpSpPr>
          <p:cNvPr id="5" name="Group 5"/>
          <p:cNvGrpSpPr/>
          <p:nvPr/>
        </p:nvGrpSpPr>
        <p:grpSpPr>
          <a:xfrm>
            <a:off x="533400" y="4443191"/>
            <a:ext cx="5680784" cy="5759046"/>
            <a:chOff x="0" y="0"/>
            <a:chExt cx="1379812" cy="1410277"/>
          </a:xfrm>
        </p:grpSpPr>
        <p:sp>
          <p:nvSpPr>
            <p:cNvPr id="6" name="Freeform 6"/>
            <p:cNvSpPr/>
            <p:nvPr/>
          </p:nvSpPr>
          <p:spPr>
            <a:xfrm>
              <a:off x="0" y="0"/>
              <a:ext cx="1379812" cy="1410277"/>
            </a:xfrm>
            <a:custGeom>
              <a:avLst/>
              <a:gdLst/>
              <a:ahLst/>
              <a:cxnLst/>
              <a:rect l="l" t="t" r="r" b="b"/>
              <a:pathLst>
                <a:path w="1379812" h="1410277">
                  <a:moveTo>
                    <a:pt x="79732" y="0"/>
                  </a:moveTo>
                  <a:lnTo>
                    <a:pt x="1300080" y="0"/>
                  </a:lnTo>
                  <a:cubicBezTo>
                    <a:pt x="1344115" y="0"/>
                    <a:pt x="1379812" y="35697"/>
                    <a:pt x="1379812" y="79732"/>
                  </a:cubicBezTo>
                  <a:lnTo>
                    <a:pt x="1379812" y="1330545"/>
                  </a:lnTo>
                  <a:cubicBezTo>
                    <a:pt x="1379812" y="1351691"/>
                    <a:pt x="1371412" y="1371971"/>
                    <a:pt x="1356459" y="1386924"/>
                  </a:cubicBezTo>
                  <a:cubicBezTo>
                    <a:pt x="1341506" y="1401877"/>
                    <a:pt x="1321226" y="1410277"/>
                    <a:pt x="1300080" y="1410277"/>
                  </a:cubicBezTo>
                  <a:lnTo>
                    <a:pt x="79732" y="1410277"/>
                  </a:lnTo>
                  <a:cubicBezTo>
                    <a:pt x="58586" y="1410277"/>
                    <a:pt x="38306" y="1401877"/>
                    <a:pt x="23353" y="1386924"/>
                  </a:cubicBezTo>
                  <a:cubicBezTo>
                    <a:pt x="8400" y="1371971"/>
                    <a:pt x="0" y="1351691"/>
                    <a:pt x="0" y="1330545"/>
                  </a:cubicBezTo>
                  <a:lnTo>
                    <a:pt x="0" y="79732"/>
                  </a:lnTo>
                  <a:cubicBezTo>
                    <a:pt x="0" y="58586"/>
                    <a:pt x="8400" y="38306"/>
                    <a:pt x="23353" y="23353"/>
                  </a:cubicBezTo>
                  <a:cubicBezTo>
                    <a:pt x="38306" y="8400"/>
                    <a:pt x="58586" y="0"/>
                    <a:pt x="79732" y="0"/>
                  </a:cubicBezTo>
                  <a:close/>
                </a:path>
              </a:pathLst>
            </a:custGeom>
            <a:solidFill>
              <a:srgbClr val="FFFFFF"/>
            </a:solidFill>
          </p:spPr>
          <p:txBody>
            <a:bodyPr/>
            <a:lstStyle/>
            <a:p>
              <a:endParaRPr lang="nl-NL"/>
            </a:p>
          </p:txBody>
        </p:sp>
        <p:sp>
          <p:nvSpPr>
            <p:cNvPr id="7" name="TextBox 7"/>
            <p:cNvSpPr txBox="1"/>
            <p:nvPr/>
          </p:nvSpPr>
          <p:spPr>
            <a:xfrm>
              <a:off x="0" y="-47625"/>
              <a:ext cx="1379812" cy="1457902"/>
            </a:xfrm>
            <a:prstGeom prst="rect">
              <a:avLst/>
            </a:prstGeom>
          </p:spPr>
          <p:txBody>
            <a:bodyPr lIns="50800" tIns="50800" rIns="50800" bIns="50800" rtlCol="0" anchor="ctr"/>
            <a:lstStyle/>
            <a:p>
              <a:pPr algn="ctr">
                <a:lnSpc>
                  <a:spcPts val="3504"/>
                </a:lnSpc>
              </a:pPr>
              <a:endParaRPr/>
            </a:p>
          </p:txBody>
        </p:sp>
      </p:grpSp>
      <p:grpSp>
        <p:nvGrpSpPr>
          <p:cNvPr id="8" name="Group 8"/>
          <p:cNvGrpSpPr/>
          <p:nvPr/>
        </p:nvGrpSpPr>
        <p:grpSpPr>
          <a:xfrm>
            <a:off x="6379691" y="4443191"/>
            <a:ext cx="5240342" cy="5759046"/>
            <a:chOff x="0" y="0"/>
            <a:chExt cx="1379812" cy="1410277"/>
          </a:xfrm>
        </p:grpSpPr>
        <p:sp>
          <p:nvSpPr>
            <p:cNvPr id="9" name="Freeform 9"/>
            <p:cNvSpPr/>
            <p:nvPr/>
          </p:nvSpPr>
          <p:spPr>
            <a:xfrm>
              <a:off x="0" y="0"/>
              <a:ext cx="1379812" cy="1410277"/>
            </a:xfrm>
            <a:custGeom>
              <a:avLst/>
              <a:gdLst/>
              <a:ahLst/>
              <a:cxnLst/>
              <a:rect l="l" t="t" r="r" b="b"/>
              <a:pathLst>
                <a:path w="1379812" h="1410277">
                  <a:moveTo>
                    <a:pt x="79732" y="0"/>
                  </a:moveTo>
                  <a:lnTo>
                    <a:pt x="1300080" y="0"/>
                  </a:lnTo>
                  <a:cubicBezTo>
                    <a:pt x="1344115" y="0"/>
                    <a:pt x="1379812" y="35697"/>
                    <a:pt x="1379812" y="79732"/>
                  </a:cubicBezTo>
                  <a:lnTo>
                    <a:pt x="1379812" y="1330545"/>
                  </a:lnTo>
                  <a:cubicBezTo>
                    <a:pt x="1379812" y="1351691"/>
                    <a:pt x="1371412" y="1371971"/>
                    <a:pt x="1356459" y="1386924"/>
                  </a:cubicBezTo>
                  <a:cubicBezTo>
                    <a:pt x="1341506" y="1401877"/>
                    <a:pt x="1321226" y="1410277"/>
                    <a:pt x="1300080" y="1410277"/>
                  </a:cubicBezTo>
                  <a:lnTo>
                    <a:pt x="79732" y="1410277"/>
                  </a:lnTo>
                  <a:cubicBezTo>
                    <a:pt x="58586" y="1410277"/>
                    <a:pt x="38306" y="1401877"/>
                    <a:pt x="23353" y="1386924"/>
                  </a:cubicBezTo>
                  <a:cubicBezTo>
                    <a:pt x="8400" y="1371971"/>
                    <a:pt x="0" y="1351691"/>
                    <a:pt x="0" y="1330545"/>
                  </a:cubicBezTo>
                  <a:lnTo>
                    <a:pt x="0" y="79732"/>
                  </a:lnTo>
                  <a:cubicBezTo>
                    <a:pt x="0" y="58586"/>
                    <a:pt x="8400" y="38306"/>
                    <a:pt x="23353" y="23353"/>
                  </a:cubicBezTo>
                  <a:cubicBezTo>
                    <a:pt x="38306" y="8400"/>
                    <a:pt x="58586" y="0"/>
                    <a:pt x="79732" y="0"/>
                  </a:cubicBezTo>
                  <a:close/>
                </a:path>
              </a:pathLst>
            </a:custGeom>
            <a:solidFill>
              <a:srgbClr val="D7F7FF"/>
            </a:solidFill>
          </p:spPr>
          <p:txBody>
            <a:bodyPr/>
            <a:lstStyle/>
            <a:p>
              <a:endParaRPr lang="nl-NL"/>
            </a:p>
          </p:txBody>
        </p:sp>
        <p:sp>
          <p:nvSpPr>
            <p:cNvPr id="10" name="TextBox 10"/>
            <p:cNvSpPr txBox="1"/>
            <p:nvPr/>
          </p:nvSpPr>
          <p:spPr>
            <a:xfrm>
              <a:off x="0" y="-47625"/>
              <a:ext cx="1379812" cy="1457902"/>
            </a:xfrm>
            <a:prstGeom prst="rect">
              <a:avLst/>
            </a:prstGeom>
          </p:spPr>
          <p:txBody>
            <a:bodyPr lIns="50800" tIns="50800" rIns="50800" bIns="50800" rtlCol="0" anchor="ctr"/>
            <a:lstStyle/>
            <a:p>
              <a:pPr algn="ctr">
                <a:lnSpc>
                  <a:spcPts val="3504"/>
                </a:lnSpc>
              </a:pPr>
              <a:endParaRPr/>
            </a:p>
          </p:txBody>
        </p:sp>
      </p:grpSp>
      <p:grpSp>
        <p:nvGrpSpPr>
          <p:cNvPr id="11" name="Group 11"/>
          <p:cNvGrpSpPr/>
          <p:nvPr/>
        </p:nvGrpSpPr>
        <p:grpSpPr>
          <a:xfrm>
            <a:off x="11908309" y="4443191"/>
            <a:ext cx="6151091" cy="5759046"/>
            <a:chOff x="0" y="0"/>
            <a:chExt cx="1379812" cy="1410277"/>
          </a:xfrm>
        </p:grpSpPr>
        <p:sp>
          <p:nvSpPr>
            <p:cNvPr id="12" name="Freeform 12"/>
            <p:cNvSpPr/>
            <p:nvPr/>
          </p:nvSpPr>
          <p:spPr>
            <a:xfrm>
              <a:off x="0" y="0"/>
              <a:ext cx="1379812" cy="1410277"/>
            </a:xfrm>
            <a:custGeom>
              <a:avLst/>
              <a:gdLst/>
              <a:ahLst/>
              <a:cxnLst/>
              <a:rect l="l" t="t" r="r" b="b"/>
              <a:pathLst>
                <a:path w="1379812" h="1410277">
                  <a:moveTo>
                    <a:pt x="79732" y="0"/>
                  </a:moveTo>
                  <a:lnTo>
                    <a:pt x="1300080" y="0"/>
                  </a:lnTo>
                  <a:cubicBezTo>
                    <a:pt x="1344115" y="0"/>
                    <a:pt x="1379812" y="35697"/>
                    <a:pt x="1379812" y="79732"/>
                  </a:cubicBezTo>
                  <a:lnTo>
                    <a:pt x="1379812" y="1330545"/>
                  </a:lnTo>
                  <a:cubicBezTo>
                    <a:pt x="1379812" y="1351691"/>
                    <a:pt x="1371412" y="1371971"/>
                    <a:pt x="1356459" y="1386924"/>
                  </a:cubicBezTo>
                  <a:cubicBezTo>
                    <a:pt x="1341506" y="1401877"/>
                    <a:pt x="1321226" y="1410277"/>
                    <a:pt x="1300080" y="1410277"/>
                  </a:cubicBezTo>
                  <a:lnTo>
                    <a:pt x="79732" y="1410277"/>
                  </a:lnTo>
                  <a:cubicBezTo>
                    <a:pt x="58586" y="1410277"/>
                    <a:pt x="38306" y="1401877"/>
                    <a:pt x="23353" y="1386924"/>
                  </a:cubicBezTo>
                  <a:cubicBezTo>
                    <a:pt x="8400" y="1371971"/>
                    <a:pt x="0" y="1351691"/>
                    <a:pt x="0" y="1330545"/>
                  </a:cubicBezTo>
                  <a:lnTo>
                    <a:pt x="0" y="79732"/>
                  </a:lnTo>
                  <a:cubicBezTo>
                    <a:pt x="0" y="58586"/>
                    <a:pt x="8400" y="38306"/>
                    <a:pt x="23353" y="23353"/>
                  </a:cubicBezTo>
                  <a:cubicBezTo>
                    <a:pt x="38306" y="8400"/>
                    <a:pt x="58586" y="0"/>
                    <a:pt x="79732" y="0"/>
                  </a:cubicBezTo>
                  <a:close/>
                </a:path>
              </a:pathLst>
            </a:custGeom>
            <a:solidFill>
              <a:srgbClr val="FFFFFF"/>
            </a:solidFill>
          </p:spPr>
          <p:txBody>
            <a:bodyPr/>
            <a:lstStyle/>
            <a:p>
              <a:endParaRPr lang="nl-NL"/>
            </a:p>
          </p:txBody>
        </p:sp>
        <p:sp>
          <p:nvSpPr>
            <p:cNvPr id="13" name="TextBox 13"/>
            <p:cNvSpPr txBox="1"/>
            <p:nvPr/>
          </p:nvSpPr>
          <p:spPr>
            <a:xfrm>
              <a:off x="0" y="-47625"/>
              <a:ext cx="1379812" cy="1457902"/>
            </a:xfrm>
            <a:prstGeom prst="rect">
              <a:avLst/>
            </a:prstGeom>
          </p:spPr>
          <p:txBody>
            <a:bodyPr lIns="50800" tIns="50800" rIns="50800" bIns="50800" rtlCol="0" anchor="ctr"/>
            <a:lstStyle/>
            <a:p>
              <a:pPr algn="ctr">
                <a:lnSpc>
                  <a:spcPts val="3504"/>
                </a:lnSpc>
              </a:pPr>
              <a:endParaRPr/>
            </a:p>
          </p:txBody>
        </p:sp>
      </p:grpSp>
      <p:sp>
        <p:nvSpPr>
          <p:cNvPr id="14" name="TextBox 14"/>
          <p:cNvSpPr txBox="1"/>
          <p:nvPr/>
        </p:nvSpPr>
        <p:spPr>
          <a:xfrm>
            <a:off x="1529507" y="4683685"/>
            <a:ext cx="2724413" cy="562150"/>
          </a:xfrm>
          <a:prstGeom prst="rect">
            <a:avLst/>
          </a:prstGeom>
        </p:spPr>
        <p:txBody>
          <a:bodyPr lIns="0" tIns="0" rIns="0" bIns="0" rtlCol="0" anchor="t">
            <a:spAutoFit/>
          </a:bodyPr>
          <a:lstStyle/>
          <a:p>
            <a:pPr marL="0" lvl="0" indent="0" algn="ctr">
              <a:lnSpc>
                <a:spcPts val="4589"/>
              </a:lnSpc>
              <a:spcBef>
                <a:spcPct val="0"/>
              </a:spcBef>
            </a:pPr>
            <a:r>
              <a:rPr lang="en-US" sz="3325" b="1" dirty="0">
                <a:solidFill>
                  <a:srgbClr val="145DA0"/>
                </a:solidFill>
                <a:latin typeface="DM Sans Bold"/>
                <a:ea typeface="DM Sans Bold"/>
                <a:cs typeface="DM Sans Bold"/>
                <a:sym typeface="DM Sans Bold"/>
              </a:rPr>
              <a:t>Hit-rate</a:t>
            </a:r>
          </a:p>
        </p:txBody>
      </p:sp>
      <p:sp>
        <p:nvSpPr>
          <p:cNvPr id="15" name="TextBox 15"/>
          <p:cNvSpPr txBox="1"/>
          <p:nvPr/>
        </p:nvSpPr>
        <p:spPr>
          <a:xfrm>
            <a:off x="7594107" y="4571254"/>
            <a:ext cx="2724413" cy="562150"/>
          </a:xfrm>
          <a:prstGeom prst="rect">
            <a:avLst/>
          </a:prstGeom>
        </p:spPr>
        <p:txBody>
          <a:bodyPr lIns="0" tIns="0" rIns="0" bIns="0" rtlCol="0" anchor="t">
            <a:spAutoFit/>
          </a:bodyPr>
          <a:lstStyle/>
          <a:p>
            <a:pPr marL="0" lvl="0" indent="0" algn="ctr">
              <a:lnSpc>
                <a:spcPts val="4589"/>
              </a:lnSpc>
              <a:spcBef>
                <a:spcPct val="0"/>
              </a:spcBef>
            </a:pPr>
            <a:r>
              <a:rPr lang="en-US" sz="3325" b="1" dirty="0">
                <a:solidFill>
                  <a:srgbClr val="145DA0"/>
                </a:solidFill>
                <a:latin typeface="DM Sans Bold"/>
                <a:ea typeface="DM Sans Bold"/>
                <a:cs typeface="DM Sans Bold"/>
                <a:sym typeface="DM Sans Bold"/>
              </a:rPr>
              <a:t>Novelty</a:t>
            </a:r>
          </a:p>
        </p:txBody>
      </p:sp>
      <p:sp>
        <p:nvSpPr>
          <p:cNvPr id="16" name="TextBox 16"/>
          <p:cNvSpPr txBox="1"/>
          <p:nvPr/>
        </p:nvSpPr>
        <p:spPr>
          <a:xfrm>
            <a:off x="13172608" y="4782317"/>
            <a:ext cx="2724413" cy="562150"/>
          </a:xfrm>
          <a:prstGeom prst="rect">
            <a:avLst/>
          </a:prstGeom>
        </p:spPr>
        <p:txBody>
          <a:bodyPr lIns="0" tIns="0" rIns="0" bIns="0" rtlCol="0" anchor="t">
            <a:spAutoFit/>
          </a:bodyPr>
          <a:lstStyle/>
          <a:p>
            <a:pPr marL="0" lvl="0" indent="0" algn="ctr">
              <a:lnSpc>
                <a:spcPts val="4589"/>
              </a:lnSpc>
              <a:spcBef>
                <a:spcPct val="0"/>
              </a:spcBef>
            </a:pPr>
            <a:r>
              <a:rPr lang="en-US" sz="3325" b="1" dirty="0">
                <a:solidFill>
                  <a:srgbClr val="145DA0"/>
                </a:solidFill>
                <a:latin typeface="DM Sans Bold"/>
                <a:ea typeface="DM Sans Bold"/>
                <a:cs typeface="DM Sans Bold"/>
                <a:sym typeface="DM Sans Bold"/>
              </a:rPr>
              <a:t>Diversity</a:t>
            </a:r>
          </a:p>
        </p:txBody>
      </p:sp>
      <p:sp>
        <p:nvSpPr>
          <p:cNvPr id="17" name="TextBox 17"/>
          <p:cNvSpPr txBox="1"/>
          <p:nvPr/>
        </p:nvSpPr>
        <p:spPr>
          <a:xfrm>
            <a:off x="1391191" y="502590"/>
            <a:ext cx="13621881" cy="856004"/>
          </a:xfrm>
          <a:prstGeom prst="rect">
            <a:avLst/>
          </a:prstGeom>
        </p:spPr>
        <p:txBody>
          <a:bodyPr wrap="square" lIns="0" tIns="0" rIns="0" bIns="0" rtlCol="0" anchor="t">
            <a:spAutoFit/>
          </a:bodyPr>
          <a:lstStyle/>
          <a:p>
            <a:pPr marL="0" lvl="0" indent="0" algn="ctr">
              <a:lnSpc>
                <a:spcPts val="5719"/>
              </a:lnSpc>
              <a:spcBef>
                <a:spcPct val="0"/>
              </a:spcBef>
            </a:pPr>
            <a:r>
              <a:rPr lang="en-US" sz="8000" b="1" dirty="0">
                <a:solidFill>
                  <a:srgbClr val="FFFFFF"/>
                </a:solidFill>
                <a:latin typeface="Now Bold"/>
                <a:ea typeface="Now Bold"/>
                <a:cs typeface="Now Bold"/>
                <a:sym typeface="Now Bold"/>
              </a:rPr>
              <a:t>EVALUATION METRICS </a:t>
            </a:r>
          </a:p>
        </p:txBody>
      </p:sp>
      <p:sp>
        <p:nvSpPr>
          <p:cNvPr id="18" name="TextBox 18"/>
          <p:cNvSpPr txBox="1"/>
          <p:nvPr/>
        </p:nvSpPr>
        <p:spPr>
          <a:xfrm>
            <a:off x="572478" y="5435360"/>
            <a:ext cx="5620610" cy="3986861"/>
          </a:xfrm>
          <a:prstGeom prst="rect">
            <a:avLst/>
          </a:prstGeom>
        </p:spPr>
        <p:txBody>
          <a:bodyPr wrap="square" lIns="0" tIns="0" rIns="0" bIns="0" rtlCol="0" anchor="t">
            <a:spAutoFit/>
          </a:bodyPr>
          <a:lstStyle/>
          <a:p>
            <a:pPr marL="546682" lvl="1" indent="-342900" algn="l">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Measures the proportion of recommended items that the user has actually interacted with (rated).For each user, we check if the top-K recommended movies exist in the user’s test set ratings.</a:t>
            </a:r>
          </a:p>
          <a:p>
            <a:pPr marL="546682" lvl="1" indent="-342900" algn="l">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546682" lvl="1" indent="-342900" algn="l">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546682" lvl="1" indent="-342900" algn="l">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546682" lvl="1" indent="-342900" algn="l">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546682" lvl="1" indent="-342900" algn="l">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Goal: A hit rate close to 0 means we are recommending new (unseen) items, which matches our system's design focus</a:t>
            </a:r>
          </a:p>
        </p:txBody>
      </p:sp>
      <p:sp>
        <p:nvSpPr>
          <p:cNvPr id="19" name="TextBox 19"/>
          <p:cNvSpPr txBox="1"/>
          <p:nvPr/>
        </p:nvSpPr>
        <p:spPr>
          <a:xfrm>
            <a:off x="6617820" y="5217256"/>
            <a:ext cx="4634000" cy="4987134"/>
          </a:xfrm>
          <a:prstGeom prst="rect">
            <a:avLst/>
          </a:prstGeom>
        </p:spPr>
        <p:txBody>
          <a:bodyPr wrap="square" lIns="0" tIns="0" rIns="0" bIns="0" rtlCol="0" anchor="t">
            <a:spAutoFit/>
          </a:bodyPr>
          <a:lstStyle/>
          <a:p>
            <a:pPr marL="546682" lvl="1" indent="-342900" algn="l">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Measures how unpopular the recommended items are.</a:t>
            </a:r>
          </a:p>
          <a:p>
            <a:pPr marL="546682" lvl="1" indent="-342900" algn="l">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Computed by applying an inverse log-scaled popularity:</a:t>
            </a:r>
          </a:p>
          <a:p>
            <a:pPr marL="546682" lvl="1" indent="-342900" algn="l">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546682" lvl="1" indent="-342900" algn="l">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546682" lvl="1" indent="-342900" algn="l">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546682" lvl="1" indent="-342900" algn="l">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546682" lvl="1" indent="-342900" algn="l">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Popularity is the number of times an item was rated in the training data.</a:t>
            </a:r>
          </a:p>
          <a:p>
            <a:pPr marL="546682" lvl="1" indent="-342900" algn="l">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546682" lvl="1" indent="-342900" algn="l">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Higher (less negative) novelty means users are being exposed to less mainstream content, increasing the chance of discovery.</a:t>
            </a:r>
          </a:p>
        </p:txBody>
      </p:sp>
      <p:sp>
        <p:nvSpPr>
          <p:cNvPr id="20" name="TextBox 20"/>
          <p:cNvSpPr txBox="1"/>
          <p:nvPr/>
        </p:nvSpPr>
        <p:spPr>
          <a:xfrm>
            <a:off x="11890064" y="5480192"/>
            <a:ext cx="5407336" cy="4653710"/>
          </a:xfrm>
          <a:prstGeom prst="rect">
            <a:avLst/>
          </a:prstGeom>
        </p:spPr>
        <p:txBody>
          <a:bodyPr wrap="square" lIns="0" tIns="0" rIns="0" bIns="0" rtlCol="0" anchor="t">
            <a:spAutoFit/>
          </a:bodyPr>
          <a:lstStyle/>
          <a:p>
            <a:pPr marL="546682" lvl="1" indent="-342900" algn="l">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Measures how different the recommended items are from each other.</a:t>
            </a:r>
          </a:p>
          <a:p>
            <a:pPr marL="546682" lvl="1" indent="-342900" algn="l">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Calculated by:</a:t>
            </a:r>
          </a:p>
          <a:p>
            <a:pPr marL="1003882" lvl="2" indent="-342900">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Representing movies as feature vectors (e.g., genres, ratings).</a:t>
            </a:r>
          </a:p>
          <a:p>
            <a:pPr marL="1003882" lvl="2" indent="-342900">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Computing cosine similarity between all pairs of recommended items.</a:t>
            </a:r>
          </a:p>
          <a:p>
            <a:pPr marL="1003882" lvl="2" indent="-342900">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Diversity is:</a:t>
            </a:r>
          </a:p>
          <a:p>
            <a:pPr marL="1003882" lvl="2" indent="-342900">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1003882" lvl="2" indent="-342900">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1003882" lvl="2" indent="-342900">
              <a:lnSpc>
                <a:spcPts val="2605"/>
              </a:lnSpc>
              <a:buFont typeface="Wingdings" panose="05000000000000000000" pitchFamily="2" charset="2"/>
              <a:buChar char="§"/>
            </a:pPr>
            <a:endParaRPr lang="en-US" sz="1887" dirty="0">
              <a:solidFill>
                <a:srgbClr val="002960"/>
              </a:solidFill>
              <a:latin typeface="DM Sans"/>
              <a:ea typeface="DM Sans"/>
              <a:cs typeface="DM Sans"/>
              <a:sym typeface="DM Sans"/>
            </a:endParaRPr>
          </a:p>
          <a:p>
            <a:pPr marL="546682" lvl="1" indent="-342900">
              <a:lnSpc>
                <a:spcPts val="2605"/>
              </a:lnSpc>
              <a:buFont typeface="Wingdings" panose="05000000000000000000" pitchFamily="2" charset="2"/>
              <a:buChar char="§"/>
            </a:pPr>
            <a:r>
              <a:rPr lang="en-US" sz="1887" dirty="0">
                <a:solidFill>
                  <a:srgbClr val="002960"/>
                </a:solidFill>
                <a:latin typeface="DM Sans"/>
                <a:ea typeface="DM Sans"/>
                <a:cs typeface="DM Sans"/>
                <a:sym typeface="DM Sans"/>
              </a:rPr>
              <a:t>Higher diversity means users receive a wider range of types of movies, avoiding repetitiveness.</a:t>
            </a:r>
          </a:p>
        </p:txBody>
      </p:sp>
      <p:sp>
        <p:nvSpPr>
          <p:cNvPr id="21" name="AutoShape 21"/>
          <p:cNvSpPr/>
          <p:nvPr/>
        </p:nvSpPr>
        <p:spPr>
          <a:xfrm flipV="1">
            <a:off x="1836493" y="5329419"/>
            <a:ext cx="2203125" cy="0"/>
          </a:xfrm>
          <a:prstGeom prst="line">
            <a:avLst/>
          </a:prstGeom>
          <a:ln w="38100" cap="flat">
            <a:solidFill>
              <a:srgbClr val="145DA0"/>
            </a:solidFill>
            <a:prstDash val="solid"/>
            <a:headEnd type="none" w="sm" len="sm"/>
            <a:tailEnd type="none" w="sm" len="sm"/>
          </a:ln>
        </p:spPr>
        <p:txBody>
          <a:bodyPr/>
          <a:lstStyle/>
          <a:p>
            <a:endParaRPr lang="nl-NL"/>
          </a:p>
        </p:txBody>
      </p:sp>
      <p:sp>
        <p:nvSpPr>
          <p:cNvPr id="22" name="AutoShape 22"/>
          <p:cNvSpPr/>
          <p:nvPr/>
        </p:nvSpPr>
        <p:spPr>
          <a:xfrm flipV="1">
            <a:off x="7854750" y="5173637"/>
            <a:ext cx="2203125" cy="0"/>
          </a:xfrm>
          <a:prstGeom prst="line">
            <a:avLst/>
          </a:prstGeom>
          <a:ln w="38100" cap="flat">
            <a:solidFill>
              <a:srgbClr val="145DA0"/>
            </a:solidFill>
            <a:prstDash val="solid"/>
            <a:headEnd type="none" w="sm" len="sm"/>
            <a:tailEnd type="none" w="sm" len="sm"/>
          </a:ln>
        </p:spPr>
        <p:txBody>
          <a:bodyPr/>
          <a:lstStyle/>
          <a:p>
            <a:endParaRPr lang="nl-NL" dirty="0"/>
          </a:p>
        </p:txBody>
      </p:sp>
      <p:sp>
        <p:nvSpPr>
          <p:cNvPr id="23" name="AutoShape 23"/>
          <p:cNvSpPr/>
          <p:nvPr/>
        </p:nvSpPr>
        <p:spPr>
          <a:xfrm flipV="1">
            <a:off x="13439308" y="5382567"/>
            <a:ext cx="2203125" cy="0"/>
          </a:xfrm>
          <a:prstGeom prst="line">
            <a:avLst/>
          </a:prstGeom>
          <a:ln w="38100" cap="flat">
            <a:solidFill>
              <a:srgbClr val="145DA0"/>
            </a:solidFill>
            <a:prstDash val="solid"/>
            <a:headEnd type="none" w="sm" len="sm"/>
            <a:tailEnd type="none" w="sm" len="sm"/>
          </a:ln>
        </p:spPr>
        <p:txBody>
          <a:bodyPr/>
          <a:lstStyle/>
          <a:p>
            <a:endParaRPr lang="nl-NL"/>
          </a:p>
        </p:txBody>
      </p:sp>
      <p:sp>
        <p:nvSpPr>
          <p:cNvPr id="24" name="TextBox 17">
            <a:extLst>
              <a:ext uri="{FF2B5EF4-FFF2-40B4-BE49-F238E27FC236}">
                <a16:creationId xmlns:a16="http://schemas.microsoft.com/office/drawing/2014/main" id="{CDAEBC7E-FA2E-9339-136A-77DA0422FC24}"/>
              </a:ext>
            </a:extLst>
          </p:cNvPr>
          <p:cNvSpPr txBox="1"/>
          <p:nvPr/>
        </p:nvSpPr>
        <p:spPr>
          <a:xfrm>
            <a:off x="1712186" y="2940978"/>
            <a:ext cx="12665178" cy="1510029"/>
          </a:xfrm>
          <a:prstGeom prst="rect">
            <a:avLst/>
          </a:prstGeom>
        </p:spPr>
        <p:txBody>
          <a:bodyPr wrap="square" lIns="0" tIns="0" rIns="0" bIns="0" rtlCol="0" anchor="t">
            <a:spAutoFit/>
          </a:bodyPr>
          <a:lstStyle/>
          <a:p>
            <a:pPr marL="0" lvl="0" indent="0" algn="ctr">
              <a:lnSpc>
                <a:spcPts val="5719"/>
              </a:lnSpc>
              <a:spcBef>
                <a:spcPct val="0"/>
              </a:spcBef>
            </a:pPr>
            <a:r>
              <a:rPr lang="en-US" sz="6000" b="1" dirty="0">
                <a:solidFill>
                  <a:srgbClr val="FFFFFF"/>
                </a:solidFill>
                <a:latin typeface="Now Bold"/>
                <a:ea typeface="Now Bold"/>
                <a:cs typeface="Now Bold"/>
                <a:sym typeface="Now Bold"/>
              </a:rPr>
              <a:t>How Those metrics are calculated! </a:t>
            </a:r>
          </a:p>
        </p:txBody>
      </p:sp>
      <p:pic>
        <p:nvPicPr>
          <p:cNvPr id="26" name="Picture 25">
            <a:extLst>
              <a:ext uri="{FF2B5EF4-FFF2-40B4-BE49-F238E27FC236}">
                <a16:creationId xmlns:a16="http://schemas.microsoft.com/office/drawing/2014/main" id="{D8686B12-594E-B14F-5B9D-0191F67DF06D}"/>
              </a:ext>
            </a:extLst>
          </p:cNvPr>
          <p:cNvPicPr>
            <a:picLocks noChangeAspect="1"/>
          </p:cNvPicPr>
          <p:nvPr/>
        </p:nvPicPr>
        <p:blipFill>
          <a:blip r:embed="rId2"/>
          <a:stretch>
            <a:fillRect/>
          </a:stretch>
        </p:blipFill>
        <p:spPr>
          <a:xfrm>
            <a:off x="784174" y="7097456"/>
            <a:ext cx="4884961" cy="1114581"/>
          </a:xfrm>
          <a:prstGeom prst="rect">
            <a:avLst/>
          </a:prstGeom>
        </p:spPr>
      </p:pic>
      <p:pic>
        <p:nvPicPr>
          <p:cNvPr id="31" name="Picture 30">
            <a:extLst>
              <a:ext uri="{FF2B5EF4-FFF2-40B4-BE49-F238E27FC236}">
                <a16:creationId xmlns:a16="http://schemas.microsoft.com/office/drawing/2014/main" id="{7E19A007-22F9-DBFF-8A7D-AE55FF529C94}"/>
              </a:ext>
            </a:extLst>
          </p:cNvPr>
          <p:cNvPicPr>
            <a:picLocks noChangeAspect="1"/>
          </p:cNvPicPr>
          <p:nvPr/>
        </p:nvPicPr>
        <p:blipFill>
          <a:blip r:embed="rId3"/>
          <a:stretch>
            <a:fillRect/>
          </a:stretch>
        </p:blipFill>
        <p:spPr>
          <a:xfrm>
            <a:off x="6849891" y="6958735"/>
            <a:ext cx="4515480" cy="533474"/>
          </a:xfrm>
          <a:prstGeom prst="rect">
            <a:avLst/>
          </a:prstGeom>
        </p:spPr>
      </p:pic>
      <p:pic>
        <p:nvPicPr>
          <p:cNvPr id="35" name="Picture 34">
            <a:extLst>
              <a:ext uri="{FF2B5EF4-FFF2-40B4-BE49-F238E27FC236}">
                <a16:creationId xmlns:a16="http://schemas.microsoft.com/office/drawing/2014/main" id="{1791ACF5-12F0-E610-2C0F-487AB6CDC48E}"/>
              </a:ext>
            </a:extLst>
          </p:cNvPr>
          <p:cNvPicPr>
            <a:picLocks noChangeAspect="1"/>
          </p:cNvPicPr>
          <p:nvPr/>
        </p:nvPicPr>
        <p:blipFill>
          <a:blip r:embed="rId4"/>
          <a:stretch>
            <a:fillRect/>
          </a:stretch>
        </p:blipFill>
        <p:spPr>
          <a:xfrm>
            <a:off x="12369163" y="8259885"/>
            <a:ext cx="5690237" cy="614394"/>
          </a:xfrm>
          <a:prstGeom prst="rect">
            <a:avLst/>
          </a:prstGeom>
        </p:spPr>
      </p:pic>
      <p:sp>
        <p:nvSpPr>
          <p:cNvPr id="39" name="TextBox 38">
            <a:extLst>
              <a:ext uri="{FF2B5EF4-FFF2-40B4-BE49-F238E27FC236}">
                <a16:creationId xmlns:a16="http://schemas.microsoft.com/office/drawing/2014/main" id="{65880938-0734-1E60-C9B4-BC43AF5CC07C}"/>
              </a:ext>
            </a:extLst>
          </p:cNvPr>
          <p:cNvSpPr txBox="1"/>
          <p:nvPr/>
        </p:nvSpPr>
        <p:spPr>
          <a:xfrm>
            <a:off x="5367338" y="5158859"/>
            <a:ext cx="107346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Movielens</a:t>
            </a:r>
          </a:p>
        </p:txBody>
      </p:sp>
      <p:sp>
        <p:nvSpPr>
          <p:cNvPr id="40" name="TextBox 8">
            <a:extLst>
              <a:ext uri="{FF2B5EF4-FFF2-40B4-BE49-F238E27FC236}">
                <a16:creationId xmlns:a16="http://schemas.microsoft.com/office/drawing/2014/main" id="{18B87ABC-463E-7B96-61BA-FBAE7B03338F}"/>
              </a:ext>
            </a:extLst>
          </p:cNvPr>
          <p:cNvSpPr txBox="1"/>
          <p:nvPr/>
        </p:nvSpPr>
        <p:spPr>
          <a:xfrm>
            <a:off x="1442516" y="1794660"/>
            <a:ext cx="15397684" cy="686085"/>
          </a:xfrm>
          <a:prstGeom prst="rect">
            <a:avLst/>
          </a:prstGeom>
        </p:spPr>
        <p:txBody>
          <a:bodyPr wrap="square" lIns="0" tIns="0" rIns="0" bIns="0" rtlCol="0" anchor="t">
            <a:spAutoFit/>
          </a:bodyPr>
          <a:lstStyle/>
          <a:p>
            <a:pPr algn="l">
              <a:lnSpc>
                <a:spcPts val="2643"/>
              </a:lnSpc>
            </a:pPr>
            <a:r>
              <a:rPr lang="en-US" sz="2800" b="1" dirty="0">
                <a:solidFill>
                  <a:srgbClr val="FFFFFF"/>
                </a:solidFill>
                <a:latin typeface="DM Sans Bold"/>
                <a:ea typeface="DM Sans"/>
                <a:cs typeface="DM Sans"/>
                <a:sym typeface="DM Sans Bold"/>
              </a:rPr>
              <a:t>Beside RMSE those metrics where uses to evaluate how good are the  recommended items of the Recommender system</a:t>
            </a:r>
            <a:endParaRPr lang="en-US" sz="2800" dirty="0">
              <a:solidFill>
                <a:srgbClr val="FFFFFF"/>
              </a:solidFill>
              <a:latin typeface="DM Sans"/>
              <a:ea typeface="DM Sans"/>
              <a:cs typeface="DM Sans"/>
              <a:sym typeface="DM Sans"/>
            </a:endParaRPr>
          </a:p>
        </p:txBody>
      </p:sp>
      <p:sp>
        <p:nvSpPr>
          <p:cNvPr id="41" name="AutoShape 10">
            <a:extLst>
              <a:ext uri="{FF2B5EF4-FFF2-40B4-BE49-F238E27FC236}">
                <a16:creationId xmlns:a16="http://schemas.microsoft.com/office/drawing/2014/main" id="{4EAA870F-A08F-3C88-C5E3-51E578DAFC2B}"/>
              </a:ext>
            </a:extLst>
          </p:cNvPr>
          <p:cNvSpPr/>
          <p:nvPr/>
        </p:nvSpPr>
        <p:spPr>
          <a:xfrm flipH="1" flipV="1">
            <a:off x="702106" y="1670512"/>
            <a:ext cx="921573" cy="0"/>
          </a:xfrm>
          <a:prstGeom prst="line">
            <a:avLst/>
          </a:prstGeom>
          <a:ln w="47625" cap="flat">
            <a:solidFill>
              <a:srgbClr val="4BD1FB"/>
            </a:solidFill>
            <a:prstDash val="solid"/>
            <a:headEnd type="none" w="sm" len="sm"/>
            <a:tailEnd type="none" w="sm" len="sm"/>
          </a:ln>
        </p:spPr>
        <p:txBody>
          <a:bodyPr/>
          <a:lstStyle/>
          <a:p>
            <a:endParaRPr lang="nl-NL"/>
          </a:p>
        </p:txBody>
      </p:sp>
      <p:sp>
        <p:nvSpPr>
          <p:cNvPr id="42" name="Freeform 13">
            <a:extLst>
              <a:ext uri="{FF2B5EF4-FFF2-40B4-BE49-F238E27FC236}">
                <a16:creationId xmlns:a16="http://schemas.microsoft.com/office/drawing/2014/main" id="{DB944268-C90C-48B5-6FBB-A15E1E09FFE2}"/>
              </a:ext>
            </a:extLst>
          </p:cNvPr>
          <p:cNvSpPr/>
          <p:nvPr/>
        </p:nvSpPr>
        <p:spPr>
          <a:xfrm>
            <a:off x="793839" y="2008650"/>
            <a:ext cx="678354" cy="446030"/>
          </a:xfrm>
          <a:custGeom>
            <a:avLst/>
            <a:gdLst/>
            <a:ahLst/>
            <a:cxnLst/>
            <a:rect l="l" t="t" r="r" b="b"/>
            <a:pathLst>
              <a:path w="431433" h="446030">
                <a:moveTo>
                  <a:pt x="0" y="0"/>
                </a:moveTo>
                <a:lnTo>
                  <a:pt x="431433" y="0"/>
                </a:lnTo>
                <a:lnTo>
                  <a:pt x="431433" y="446030"/>
                </a:lnTo>
                <a:lnTo>
                  <a:pt x="0" y="4460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nl-NL"/>
          </a:p>
        </p:txBody>
      </p:sp>
      <p:sp>
        <p:nvSpPr>
          <p:cNvPr id="43" name="AutoShape 16">
            <a:extLst>
              <a:ext uri="{FF2B5EF4-FFF2-40B4-BE49-F238E27FC236}">
                <a16:creationId xmlns:a16="http://schemas.microsoft.com/office/drawing/2014/main" id="{7C39C426-E6C9-3791-785B-8DEDCF5257B7}"/>
              </a:ext>
            </a:extLst>
          </p:cNvPr>
          <p:cNvSpPr/>
          <p:nvPr/>
        </p:nvSpPr>
        <p:spPr>
          <a:xfrm flipH="1" flipV="1">
            <a:off x="702106" y="2892141"/>
            <a:ext cx="921573" cy="0"/>
          </a:xfrm>
          <a:prstGeom prst="line">
            <a:avLst/>
          </a:prstGeom>
          <a:ln w="47625" cap="flat">
            <a:solidFill>
              <a:srgbClr val="4BD1FB"/>
            </a:solidFill>
            <a:prstDash val="solid"/>
            <a:headEnd type="none" w="sm" len="sm"/>
            <a:tailEnd type="none" w="sm" len="sm"/>
          </a:ln>
        </p:spPr>
        <p:txBody>
          <a:bodyPr/>
          <a:lstStyle/>
          <a:p>
            <a:endParaRPr lang="nl-N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27B"/>
        </a:solidFill>
        <a:effectLst/>
      </p:bgPr>
    </p:bg>
    <p:spTree>
      <p:nvGrpSpPr>
        <p:cNvPr id="1" name=""/>
        <p:cNvGrpSpPr/>
        <p:nvPr/>
      </p:nvGrpSpPr>
      <p:grpSpPr>
        <a:xfrm>
          <a:off x="0" y="0"/>
          <a:ext cx="0" cy="0"/>
          <a:chOff x="0" y="0"/>
          <a:chExt cx="0" cy="0"/>
        </a:xfrm>
      </p:grpSpPr>
      <p:sp>
        <p:nvSpPr>
          <p:cNvPr id="2" name="Freeform 2"/>
          <p:cNvSpPr/>
          <p:nvPr/>
        </p:nvSpPr>
        <p:spPr>
          <a:xfrm>
            <a:off x="-566357" y="91486"/>
            <a:ext cx="2395157" cy="10287000"/>
          </a:xfrm>
          <a:custGeom>
            <a:avLst/>
            <a:gdLst/>
            <a:ahLst/>
            <a:cxnLst/>
            <a:rect l="l" t="t" r="r" b="b"/>
            <a:pathLst>
              <a:path w="2206925" h="10287000">
                <a:moveTo>
                  <a:pt x="0" y="0"/>
                </a:moveTo>
                <a:lnTo>
                  <a:pt x="2206925" y="0"/>
                </a:lnTo>
                <a:lnTo>
                  <a:pt x="2206925" y="10287000"/>
                </a:lnTo>
                <a:lnTo>
                  <a:pt x="0" y="10287000"/>
                </a:lnTo>
                <a:lnTo>
                  <a:pt x="0" y="0"/>
                </a:lnTo>
                <a:close/>
              </a:path>
            </a:pathLst>
          </a:custGeom>
          <a:blipFill>
            <a:blip r:embed="rId2"/>
            <a:stretch>
              <a:fillRect l="-22905" r="-715843" b="-1216"/>
            </a:stretch>
          </a:blipFill>
        </p:spPr>
        <p:txBody>
          <a:bodyPr/>
          <a:lstStyle/>
          <a:p>
            <a:endParaRPr lang="nl-NL"/>
          </a:p>
        </p:txBody>
      </p:sp>
      <p:sp>
        <p:nvSpPr>
          <p:cNvPr id="5" name="TextBox 5"/>
          <p:cNvSpPr txBox="1"/>
          <p:nvPr/>
        </p:nvSpPr>
        <p:spPr>
          <a:xfrm>
            <a:off x="0" y="419100"/>
            <a:ext cx="11797584" cy="754053"/>
          </a:xfrm>
          <a:prstGeom prst="rect">
            <a:avLst/>
          </a:prstGeom>
        </p:spPr>
        <p:txBody>
          <a:bodyPr lIns="0" tIns="0" rIns="0" bIns="0" rtlCol="0" anchor="t">
            <a:spAutoFit/>
          </a:bodyPr>
          <a:lstStyle/>
          <a:p>
            <a:pPr marL="0" lvl="0" indent="0" algn="l">
              <a:lnSpc>
                <a:spcPts val="5239"/>
              </a:lnSpc>
              <a:spcBef>
                <a:spcPct val="0"/>
              </a:spcBef>
            </a:pPr>
            <a:r>
              <a:rPr lang="en-US" sz="6600" b="1" dirty="0">
                <a:solidFill>
                  <a:srgbClr val="FFFFFF"/>
                </a:solidFill>
                <a:latin typeface="Now Bold"/>
                <a:ea typeface="Now Bold"/>
                <a:cs typeface="Now Bold"/>
                <a:sym typeface="Now Bold"/>
              </a:rPr>
              <a:t>SVD++</a:t>
            </a:r>
          </a:p>
        </p:txBody>
      </p:sp>
      <p:sp>
        <p:nvSpPr>
          <p:cNvPr id="6" name="TextBox 6"/>
          <p:cNvSpPr txBox="1"/>
          <p:nvPr/>
        </p:nvSpPr>
        <p:spPr>
          <a:xfrm>
            <a:off x="3962400" y="1927206"/>
            <a:ext cx="16483878" cy="9924255"/>
          </a:xfrm>
          <a:prstGeom prst="rect">
            <a:avLst/>
          </a:prstGeom>
        </p:spPr>
        <p:txBody>
          <a:bodyPr wrap="square" lIns="0" tIns="0" rIns="0" bIns="0" rtlCol="0" anchor="t">
            <a:spAutoFit/>
          </a:bodyPr>
          <a:lstStyle/>
          <a:p>
            <a:pPr marL="0" lvl="0" indent="0" algn="l">
              <a:lnSpc>
                <a:spcPct val="150000"/>
              </a:lnSpc>
              <a:spcBef>
                <a:spcPct val="0"/>
              </a:spcBef>
            </a:pPr>
            <a:endParaRPr lang="en-US" sz="2400" dirty="0">
              <a:solidFill>
                <a:srgbClr val="FFFFFF"/>
              </a:solidFill>
              <a:latin typeface="Now"/>
              <a:ea typeface="Now"/>
              <a:cs typeface="Now"/>
              <a:sym typeface="Now"/>
            </a:endParaRPr>
          </a:p>
          <a:p>
            <a:pPr marL="0" lvl="0" indent="0" algn="l">
              <a:lnSpc>
                <a:spcPct val="150000"/>
              </a:lnSpc>
              <a:spcBef>
                <a:spcPct val="0"/>
              </a:spcBef>
            </a:pPr>
            <a:r>
              <a:rPr lang="en-US" sz="2400" dirty="0">
                <a:solidFill>
                  <a:srgbClr val="FFFFFF"/>
                </a:solidFill>
                <a:latin typeface="Now"/>
                <a:ea typeface="Now"/>
                <a:cs typeface="Now"/>
                <a:sym typeface="Now"/>
              </a:rPr>
              <a:t>1. Load the user-item rating matrix (explicit ratings).</a:t>
            </a:r>
          </a:p>
          <a:p>
            <a:pPr marL="0" lvl="0" indent="0" algn="l">
              <a:lnSpc>
                <a:spcPct val="150000"/>
              </a:lnSpc>
              <a:spcBef>
                <a:spcPct val="0"/>
              </a:spcBef>
            </a:pPr>
            <a:endParaRPr lang="en-US" sz="2400" dirty="0">
              <a:solidFill>
                <a:srgbClr val="FFFFFF"/>
              </a:solidFill>
              <a:latin typeface="Now"/>
              <a:ea typeface="Now"/>
              <a:cs typeface="Now"/>
              <a:sym typeface="Now"/>
            </a:endParaRPr>
          </a:p>
          <a:p>
            <a:pPr marL="0" lvl="0" indent="0" algn="l">
              <a:lnSpc>
                <a:spcPct val="150000"/>
              </a:lnSpc>
              <a:spcBef>
                <a:spcPct val="0"/>
              </a:spcBef>
            </a:pPr>
            <a:r>
              <a:rPr lang="en-US" sz="2400" dirty="0">
                <a:solidFill>
                  <a:srgbClr val="FFFFFF"/>
                </a:solidFill>
                <a:latin typeface="Now"/>
                <a:ea typeface="Now"/>
                <a:cs typeface="Now"/>
                <a:sym typeface="Now"/>
              </a:rPr>
              <a:t>2. For each user:</a:t>
            </a:r>
          </a:p>
          <a:p>
            <a:pPr marL="0" lvl="0" indent="0" algn="l">
              <a:lnSpc>
                <a:spcPct val="150000"/>
              </a:lnSpc>
              <a:spcBef>
                <a:spcPct val="0"/>
              </a:spcBef>
            </a:pPr>
            <a:r>
              <a:rPr lang="en-US" sz="2400" dirty="0">
                <a:solidFill>
                  <a:srgbClr val="FFFFFF"/>
                </a:solidFill>
                <a:latin typeface="Now"/>
                <a:ea typeface="Now"/>
                <a:cs typeface="Now"/>
                <a:sym typeface="Now"/>
              </a:rPr>
              <a:t>   a. Find all movies the user has rated (implicit feedback = watched).</a:t>
            </a:r>
          </a:p>
          <a:p>
            <a:pPr marL="0" lvl="0" indent="0" algn="l">
              <a:lnSpc>
                <a:spcPct val="150000"/>
              </a:lnSpc>
              <a:spcBef>
                <a:spcPct val="0"/>
              </a:spcBef>
            </a:pPr>
            <a:r>
              <a:rPr lang="en-US" sz="2400" dirty="0">
                <a:solidFill>
                  <a:srgbClr val="FFFFFF"/>
                </a:solidFill>
                <a:latin typeface="Now"/>
                <a:ea typeface="Now"/>
                <a:cs typeface="Now"/>
                <a:sym typeface="Now"/>
              </a:rPr>
              <a:t>   b. Map users and items to internal numeric IDs.</a:t>
            </a:r>
          </a:p>
          <a:p>
            <a:pPr marL="0" lvl="0" indent="0" algn="l">
              <a:lnSpc>
                <a:spcPct val="150000"/>
              </a:lnSpc>
              <a:spcBef>
                <a:spcPct val="0"/>
              </a:spcBef>
            </a:pPr>
            <a:endParaRPr lang="en-US" sz="2400" dirty="0">
              <a:solidFill>
                <a:srgbClr val="FFFFFF"/>
              </a:solidFill>
              <a:latin typeface="Now"/>
              <a:ea typeface="Now"/>
              <a:cs typeface="Now"/>
              <a:sym typeface="Now"/>
            </a:endParaRPr>
          </a:p>
          <a:p>
            <a:pPr marL="0" lvl="0" indent="0" algn="l">
              <a:lnSpc>
                <a:spcPct val="150000"/>
              </a:lnSpc>
              <a:spcBef>
                <a:spcPct val="0"/>
              </a:spcBef>
            </a:pPr>
            <a:r>
              <a:rPr lang="en-US" sz="2400" dirty="0">
                <a:solidFill>
                  <a:srgbClr val="FFFFFF"/>
                </a:solidFill>
                <a:latin typeface="Now"/>
                <a:ea typeface="Now"/>
                <a:cs typeface="Now"/>
                <a:sym typeface="Now"/>
              </a:rPr>
              <a:t>3. Initialize:</a:t>
            </a:r>
          </a:p>
          <a:p>
            <a:pPr marL="0" lvl="0" indent="0" algn="l">
              <a:lnSpc>
                <a:spcPct val="150000"/>
              </a:lnSpc>
              <a:spcBef>
                <a:spcPct val="0"/>
              </a:spcBef>
            </a:pPr>
            <a:r>
              <a:rPr lang="en-US" sz="2400" dirty="0">
                <a:solidFill>
                  <a:srgbClr val="FFFFFF"/>
                </a:solidFill>
                <a:latin typeface="Now"/>
                <a:ea typeface="Now"/>
                <a:cs typeface="Now"/>
                <a:sym typeface="Now"/>
              </a:rPr>
              <a:t>   - User and item latent factors (P, Q)</a:t>
            </a:r>
          </a:p>
          <a:p>
            <a:pPr marL="0" lvl="0" indent="0" algn="l">
              <a:lnSpc>
                <a:spcPct val="150000"/>
              </a:lnSpc>
              <a:spcBef>
                <a:spcPct val="0"/>
              </a:spcBef>
            </a:pPr>
            <a:r>
              <a:rPr lang="en-US" sz="2400" dirty="0">
                <a:solidFill>
                  <a:srgbClr val="FFFFFF"/>
                </a:solidFill>
                <a:latin typeface="Now"/>
                <a:ea typeface="Now"/>
                <a:cs typeface="Now"/>
                <a:sym typeface="Now"/>
              </a:rPr>
              <a:t>   - Implicit feedback item factors (Y)</a:t>
            </a:r>
          </a:p>
          <a:p>
            <a:pPr marL="0" lvl="0" indent="0" algn="l">
              <a:lnSpc>
                <a:spcPct val="150000"/>
              </a:lnSpc>
              <a:spcBef>
                <a:spcPct val="0"/>
              </a:spcBef>
            </a:pPr>
            <a:r>
              <a:rPr lang="en-US" sz="2400" dirty="0">
                <a:solidFill>
                  <a:srgbClr val="FFFFFF"/>
                </a:solidFill>
                <a:latin typeface="Now"/>
                <a:ea typeface="Now"/>
                <a:cs typeface="Now"/>
                <a:sym typeface="Now"/>
              </a:rPr>
              <a:t>   - User and item biases (B_U, B_I)</a:t>
            </a:r>
          </a:p>
          <a:p>
            <a:pPr marL="0" lvl="0" indent="0" algn="l">
              <a:lnSpc>
                <a:spcPct val="150000"/>
              </a:lnSpc>
              <a:spcBef>
                <a:spcPct val="0"/>
              </a:spcBef>
            </a:pPr>
            <a:r>
              <a:rPr lang="en-US" sz="2400" dirty="0">
                <a:solidFill>
                  <a:srgbClr val="FFFFFF"/>
                </a:solidFill>
                <a:latin typeface="Now"/>
                <a:ea typeface="Now"/>
                <a:cs typeface="Now"/>
                <a:sym typeface="Now"/>
              </a:rPr>
              <a:t>   - Global average rating (avg)</a:t>
            </a:r>
          </a:p>
          <a:p>
            <a:pPr marL="0" lvl="0" indent="0" algn="l">
              <a:lnSpc>
                <a:spcPct val="150000"/>
              </a:lnSpc>
              <a:spcBef>
                <a:spcPct val="0"/>
              </a:spcBef>
            </a:pPr>
            <a:endParaRPr lang="en-US" sz="2400" dirty="0">
              <a:solidFill>
                <a:srgbClr val="FFFFFF"/>
              </a:solidFill>
              <a:latin typeface="Now"/>
              <a:ea typeface="Now"/>
              <a:cs typeface="Now"/>
              <a:sym typeface="Now"/>
            </a:endParaRPr>
          </a:p>
          <a:p>
            <a:pPr marL="0" lvl="0" indent="0" algn="l">
              <a:lnSpc>
                <a:spcPct val="150000"/>
              </a:lnSpc>
              <a:spcBef>
                <a:spcPct val="0"/>
              </a:spcBef>
            </a:pPr>
            <a:endParaRPr lang="en-US" sz="2400" dirty="0">
              <a:solidFill>
                <a:srgbClr val="FFFFFF"/>
              </a:solidFill>
              <a:latin typeface="Now"/>
              <a:ea typeface="Now"/>
              <a:cs typeface="Now"/>
              <a:sym typeface="Now"/>
            </a:endParaRPr>
          </a:p>
          <a:p>
            <a:pPr marL="0" lvl="0" indent="0" algn="l">
              <a:lnSpc>
                <a:spcPct val="150000"/>
              </a:lnSpc>
              <a:spcBef>
                <a:spcPct val="0"/>
              </a:spcBef>
            </a:pPr>
            <a:endParaRPr lang="en-US" sz="2400" dirty="0">
              <a:solidFill>
                <a:srgbClr val="FFFFFF"/>
              </a:solidFill>
              <a:latin typeface="Now"/>
              <a:ea typeface="Now"/>
              <a:cs typeface="Now"/>
              <a:sym typeface="Now"/>
            </a:endParaRPr>
          </a:p>
          <a:p>
            <a:pPr marL="0" lvl="0" indent="0" algn="l">
              <a:lnSpc>
                <a:spcPct val="150000"/>
              </a:lnSpc>
              <a:spcBef>
                <a:spcPct val="0"/>
              </a:spcBef>
            </a:pPr>
            <a:endParaRPr lang="en-US" sz="2400" dirty="0">
              <a:solidFill>
                <a:srgbClr val="FFFFFF"/>
              </a:solidFill>
              <a:latin typeface="Now"/>
              <a:ea typeface="Now"/>
              <a:cs typeface="Now"/>
              <a:sym typeface="Now"/>
            </a:endParaRPr>
          </a:p>
          <a:p>
            <a:pPr marL="0" lvl="0" indent="0" algn="l">
              <a:lnSpc>
                <a:spcPct val="150000"/>
              </a:lnSpc>
              <a:spcBef>
                <a:spcPct val="0"/>
              </a:spcBef>
            </a:pPr>
            <a:endParaRPr lang="en-US" sz="2400" dirty="0">
              <a:solidFill>
                <a:srgbClr val="FFFFFF"/>
              </a:solidFill>
              <a:latin typeface="Now"/>
              <a:ea typeface="Now"/>
              <a:cs typeface="Now"/>
              <a:sym typeface="Now"/>
            </a:endParaRPr>
          </a:p>
          <a:p>
            <a:pPr marL="0" lvl="0" indent="0" algn="l">
              <a:lnSpc>
                <a:spcPct val="150000"/>
              </a:lnSpc>
              <a:spcBef>
                <a:spcPct val="0"/>
              </a:spcBef>
            </a:pPr>
            <a:endParaRPr lang="en-US" sz="2400" dirty="0">
              <a:solidFill>
                <a:srgbClr val="FFFFFF"/>
              </a:solidFill>
              <a:latin typeface="Now"/>
              <a:ea typeface="Now"/>
              <a:cs typeface="Now"/>
              <a:sym typeface="Now"/>
            </a:endParaRPr>
          </a:p>
        </p:txBody>
      </p:sp>
      <p:sp>
        <p:nvSpPr>
          <p:cNvPr id="24" name="TextBox 23">
            <a:extLst>
              <a:ext uri="{FF2B5EF4-FFF2-40B4-BE49-F238E27FC236}">
                <a16:creationId xmlns:a16="http://schemas.microsoft.com/office/drawing/2014/main" id="{2A87BD93-CD82-1099-2C66-A7698922099F}"/>
              </a:ext>
            </a:extLst>
          </p:cNvPr>
          <p:cNvSpPr txBox="1"/>
          <p:nvPr/>
        </p:nvSpPr>
        <p:spPr>
          <a:xfrm>
            <a:off x="2667000" y="1173153"/>
            <a:ext cx="14401800" cy="1107996"/>
          </a:xfrm>
          <a:prstGeom prst="rect">
            <a:avLst/>
          </a:prstGeom>
          <a:noFill/>
        </p:spPr>
        <p:txBody>
          <a:bodyPr wrap="square">
            <a:spAutoFit/>
          </a:bodyPr>
          <a:lstStyle/>
          <a:p>
            <a:r>
              <a:rPr lang="en-US" sz="6600" b="1" dirty="0">
                <a:solidFill>
                  <a:schemeClr val="bg1"/>
                </a:solidFill>
              </a:rPr>
              <a:t>Pseudocode for SVD++ Recommendation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27B"/>
        </a:solidFill>
        <a:effectLst/>
      </p:bgPr>
    </p:bg>
    <p:spTree>
      <p:nvGrpSpPr>
        <p:cNvPr id="1" name="">
          <a:extLst>
            <a:ext uri="{FF2B5EF4-FFF2-40B4-BE49-F238E27FC236}">
              <a16:creationId xmlns:a16="http://schemas.microsoft.com/office/drawing/2014/main" id="{80AD7C4F-EB5B-79D2-84BB-9A0D231D104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E92442F-FB48-670C-22DA-ACBF2B5B22AB}"/>
              </a:ext>
            </a:extLst>
          </p:cNvPr>
          <p:cNvSpPr/>
          <p:nvPr/>
        </p:nvSpPr>
        <p:spPr>
          <a:xfrm>
            <a:off x="-212979" y="0"/>
            <a:ext cx="2206925" cy="10287000"/>
          </a:xfrm>
          <a:custGeom>
            <a:avLst/>
            <a:gdLst/>
            <a:ahLst/>
            <a:cxnLst/>
            <a:rect l="l" t="t" r="r" b="b"/>
            <a:pathLst>
              <a:path w="2206925" h="10287000">
                <a:moveTo>
                  <a:pt x="0" y="0"/>
                </a:moveTo>
                <a:lnTo>
                  <a:pt x="2206925" y="0"/>
                </a:lnTo>
                <a:lnTo>
                  <a:pt x="2206925" y="10287000"/>
                </a:lnTo>
                <a:lnTo>
                  <a:pt x="0" y="10287000"/>
                </a:lnTo>
                <a:lnTo>
                  <a:pt x="0" y="0"/>
                </a:lnTo>
                <a:close/>
              </a:path>
            </a:pathLst>
          </a:custGeom>
          <a:blipFill>
            <a:blip r:embed="rId2"/>
            <a:stretch>
              <a:fillRect l="-22905" r="-715843" b="-1216"/>
            </a:stretch>
          </a:blipFill>
        </p:spPr>
        <p:txBody>
          <a:bodyPr/>
          <a:lstStyle/>
          <a:p>
            <a:endParaRPr lang="nl-NL"/>
          </a:p>
        </p:txBody>
      </p:sp>
      <p:sp>
        <p:nvSpPr>
          <p:cNvPr id="5" name="TextBox 5">
            <a:extLst>
              <a:ext uri="{FF2B5EF4-FFF2-40B4-BE49-F238E27FC236}">
                <a16:creationId xmlns:a16="http://schemas.microsoft.com/office/drawing/2014/main" id="{758263D5-9154-8512-B5C1-D56A91913671}"/>
              </a:ext>
            </a:extLst>
          </p:cNvPr>
          <p:cNvSpPr txBox="1"/>
          <p:nvPr/>
        </p:nvSpPr>
        <p:spPr>
          <a:xfrm>
            <a:off x="-212979" y="193727"/>
            <a:ext cx="11797584" cy="754053"/>
          </a:xfrm>
          <a:prstGeom prst="rect">
            <a:avLst/>
          </a:prstGeom>
        </p:spPr>
        <p:txBody>
          <a:bodyPr lIns="0" tIns="0" rIns="0" bIns="0" rtlCol="0" anchor="t">
            <a:spAutoFit/>
          </a:bodyPr>
          <a:lstStyle/>
          <a:p>
            <a:pPr marL="0" lvl="0" indent="0" algn="l">
              <a:lnSpc>
                <a:spcPts val="5239"/>
              </a:lnSpc>
              <a:spcBef>
                <a:spcPct val="0"/>
              </a:spcBef>
            </a:pPr>
            <a:r>
              <a:rPr lang="en-US" sz="6600" b="1" dirty="0">
                <a:solidFill>
                  <a:srgbClr val="FFFFFF"/>
                </a:solidFill>
                <a:latin typeface="Now Bold"/>
                <a:ea typeface="Now Bold"/>
                <a:cs typeface="Now Bold"/>
                <a:sym typeface="Now Bold"/>
              </a:rPr>
              <a:t>SVD++</a:t>
            </a:r>
          </a:p>
        </p:txBody>
      </p:sp>
      <p:sp>
        <p:nvSpPr>
          <p:cNvPr id="6" name="TextBox 6">
            <a:extLst>
              <a:ext uri="{FF2B5EF4-FFF2-40B4-BE49-F238E27FC236}">
                <a16:creationId xmlns:a16="http://schemas.microsoft.com/office/drawing/2014/main" id="{98A2DDC1-ECCA-4637-D493-9378C673FA7A}"/>
              </a:ext>
            </a:extLst>
          </p:cNvPr>
          <p:cNvSpPr txBox="1"/>
          <p:nvPr/>
        </p:nvSpPr>
        <p:spPr>
          <a:xfrm>
            <a:off x="2548128" y="751832"/>
            <a:ext cx="15282672" cy="9001118"/>
          </a:xfrm>
          <a:prstGeom prst="rect">
            <a:avLst/>
          </a:prstGeom>
        </p:spPr>
        <p:txBody>
          <a:bodyPr wrap="square" lIns="0" tIns="0" rIns="0" bIns="0" rtlCol="0" anchor="t">
            <a:spAutoFit/>
          </a:bodyPr>
          <a:lstStyle/>
          <a:p>
            <a:pPr marL="0" lvl="0" indent="0" algn="l">
              <a:lnSpc>
                <a:spcPts val="2599"/>
              </a:lnSpc>
              <a:spcBef>
                <a:spcPct val="0"/>
              </a:spcBef>
            </a:pPr>
            <a:r>
              <a:rPr lang="en-US" sz="2166" dirty="0">
                <a:solidFill>
                  <a:srgbClr val="FFFFFF"/>
                </a:solidFill>
                <a:latin typeface="Now"/>
                <a:ea typeface="Now"/>
                <a:cs typeface="Now"/>
                <a:sym typeface="Now"/>
              </a:rPr>
              <a:t>4. Training loop (for each epoch):</a:t>
            </a:r>
          </a:p>
          <a:p>
            <a:pPr marL="0" lvl="0" indent="0" algn="l">
              <a:lnSpc>
                <a:spcPts val="2599"/>
              </a:lnSpc>
              <a:spcBef>
                <a:spcPct val="0"/>
              </a:spcBef>
            </a:pPr>
            <a:r>
              <a:rPr lang="en-US" sz="2166" dirty="0">
                <a:solidFill>
                  <a:srgbClr val="FFFFFF"/>
                </a:solidFill>
                <a:latin typeface="Now"/>
                <a:ea typeface="Now"/>
                <a:cs typeface="Now"/>
                <a:sym typeface="Now"/>
              </a:rPr>
              <a:t>   For each user u:</a:t>
            </a:r>
          </a:p>
          <a:p>
            <a:pPr marL="0" lvl="0" indent="0" algn="l">
              <a:lnSpc>
                <a:spcPts val="2599"/>
              </a:lnSpc>
              <a:spcBef>
                <a:spcPct val="0"/>
              </a:spcBef>
            </a:pPr>
            <a:r>
              <a:rPr lang="en-US" sz="2166" dirty="0">
                <a:solidFill>
                  <a:srgbClr val="FFFFFF"/>
                </a:solidFill>
                <a:latin typeface="Now"/>
                <a:ea typeface="Now"/>
                <a:cs typeface="Now"/>
                <a:sym typeface="Now"/>
              </a:rPr>
              <a:t>     For each rated item i:</a:t>
            </a:r>
          </a:p>
          <a:p>
            <a:pPr marL="0" lvl="0" indent="0" algn="l">
              <a:lnSpc>
                <a:spcPts val="2599"/>
              </a:lnSpc>
              <a:spcBef>
                <a:spcPct val="0"/>
              </a:spcBef>
            </a:pPr>
            <a:r>
              <a:rPr lang="en-US" sz="2166" dirty="0">
                <a:solidFill>
                  <a:srgbClr val="FFFFFF"/>
                </a:solidFill>
                <a:latin typeface="Now"/>
                <a:ea typeface="Now"/>
                <a:cs typeface="Now"/>
                <a:sym typeface="Now"/>
              </a:rPr>
              <a:t>       a. Compute user's implicit feedback vector (sum over Y).</a:t>
            </a:r>
          </a:p>
          <a:p>
            <a:pPr marL="0" lvl="0" indent="0" algn="l">
              <a:lnSpc>
                <a:spcPts val="2599"/>
              </a:lnSpc>
              <a:spcBef>
                <a:spcPct val="0"/>
              </a:spcBef>
            </a:pPr>
            <a:r>
              <a:rPr lang="en-US" sz="2166" dirty="0">
                <a:solidFill>
                  <a:srgbClr val="FFFFFF"/>
                </a:solidFill>
                <a:latin typeface="Now"/>
                <a:ea typeface="Now"/>
                <a:cs typeface="Now"/>
                <a:sym typeface="Now"/>
              </a:rPr>
              <a:t>       b. Predict rating for (u, </a:t>
            </a:r>
            <a:r>
              <a:rPr lang="en-US" sz="2166" dirty="0" err="1">
                <a:solidFill>
                  <a:srgbClr val="FFFFFF"/>
                </a:solidFill>
                <a:latin typeface="Now"/>
                <a:ea typeface="Now"/>
                <a:cs typeface="Now"/>
                <a:sym typeface="Now"/>
              </a:rPr>
              <a:t>i</a:t>
            </a:r>
            <a:r>
              <a:rPr lang="en-US" sz="2166" dirty="0">
                <a:solidFill>
                  <a:srgbClr val="FFFFFF"/>
                </a:solidFill>
                <a:latin typeface="Now"/>
                <a:ea typeface="Now"/>
                <a:cs typeface="Now"/>
                <a:sym typeface="Now"/>
              </a:rPr>
              <a:t>) using:</a:t>
            </a:r>
          </a:p>
          <a:p>
            <a:pPr marL="0" lvl="0" indent="0" algn="l">
              <a:lnSpc>
                <a:spcPts val="2599"/>
              </a:lnSpc>
              <a:spcBef>
                <a:spcPct val="0"/>
              </a:spcBef>
            </a:pPr>
            <a:r>
              <a:rPr lang="en-US" sz="2166" dirty="0">
                <a:solidFill>
                  <a:srgbClr val="FFFFFF"/>
                </a:solidFill>
                <a:latin typeface="Now"/>
                <a:ea typeface="Now"/>
                <a:cs typeface="Now"/>
                <a:sym typeface="Now"/>
              </a:rPr>
              <a:t>          predicted_rating = avg + B_U[u] + B_I[</a:t>
            </a:r>
            <a:r>
              <a:rPr lang="en-US" sz="2166" dirty="0" err="1">
                <a:solidFill>
                  <a:srgbClr val="FFFFFF"/>
                </a:solidFill>
                <a:latin typeface="Now"/>
                <a:ea typeface="Now"/>
                <a:cs typeface="Now"/>
                <a:sym typeface="Now"/>
              </a:rPr>
              <a:t>i</a:t>
            </a:r>
            <a:r>
              <a:rPr lang="en-US" sz="2166" dirty="0">
                <a:solidFill>
                  <a:srgbClr val="FFFFFF"/>
                </a:solidFill>
                <a:latin typeface="Now"/>
                <a:ea typeface="Now"/>
                <a:cs typeface="Now"/>
                <a:sym typeface="Now"/>
              </a:rPr>
              <a:t>] + dot( (P[u] + implicit_sum), Q[</a:t>
            </a:r>
            <a:r>
              <a:rPr lang="en-US" sz="2166" dirty="0" err="1">
                <a:solidFill>
                  <a:srgbClr val="FFFFFF"/>
                </a:solidFill>
                <a:latin typeface="Now"/>
                <a:ea typeface="Now"/>
                <a:cs typeface="Now"/>
                <a:sym typeface="Now"/>
              </a:rPr>
              <a:t>i</a:t>
            </a:r>
            <a:r>
              <a:rPr lang="en-US" sz="2166" dirty="0">
                <a:solidFill>
                  <a:srgbClr val="FFFFFF"/>
                </a:solidFill>
                <a:latin typeface="Now"/>
                <a:ea typeface="Now"/>
                <a:cs typeface="Now"/>
                <a:sym typeface="Now"/>
              </a:rPr>
              <a:t>] )</a:t>
            </a:r>
          </a:p>
          <a:p>
            <a:pPr lvl="1">
              <a:lnSpc>
                <a:spcPts val="2599"/>
              </a:lnSpc>
              <a:spcBef>
                <a:spcPct val="0"/>
              </a:spcBef>
            </a:pPr>
            <a:r>
              <a:rPr lang="en-US" sz="2166" dirty="0">
                <a:solidFill>
                  <a:srgbClr val="FFFFFF"/>
                </a:solidFill>
                <a:latin typeface="Now"/>
                <a:ea typeface="Now"/>
                <a:cs typeface="Now"/>
                <a:sym typeface="Now"/>
              </a:rPr>
              <a:t> c. computes the error </a:t>
            </a:r>
          </a:p>
          <a:p>
            <a:pPr lvl="1">
              <a:lnSpc>
                <a:spcPts val="2599"/>
              </a:lnSpc>
              <a:spcBef>
                <a:spcPct val="0"/>
              </a:spcBef>
            </a:pPr>
            <a:endParaRPr lang="en-US" sz="2166" dirty="0">
              <a:solidFill>
                <a:srgbClr val="FFFFFF"/>
              </a:solidFill>
              <a:latin typeface="Now"/>
              <a:ea typeface="Now"/>
              <a:cs typeface="Now"/>
              <a:sym typeface="Now"/>
            </a:endParaRPr>
          </a:p>
          <a:p>
            <a:pPr marL="0" lvl="0" indent="0" algn="l">
              <a:lnSpc>
                <a:spcPts val="2599"/>
              </a:lnSpc>
              <a:spcBef>
                <a:spcPct val="0"/>
              </a:spcBef>
            </a:pPr>
            <a:endParaRPr lang="en-US" sz="2166" dirty="0">
              <a:solidFill>
                <a:srgbClr val="FFFFFF"/>
              </a:solidFill>
              <a:latin typeface="Now"/>
              <a:ea typeface="Now"/>
              <a:cs typeface="Now"/>
              <a:sym typeface="Now"/>
            </a:endParaRPr>
          </a:p>
          <a:p>
            <a:pPr marL="0" lvl="0" indent="0" algn="l">
              <a:lnSpc>
                <a:spcPts val="2599"/>
              </a:lnSpc>
              <a:spcBef>
                <a:spcPct val="0"/>
              </a:spcBef>
            </a:pPr>
            <a:endParaRPr lang="en-US" sz="2166" dirty="0">
              <a:solidFill>
                <a:srgbClr val="FFFFFF"/>
              </a:solidFill>
              <a:latin typeface="Now"/>
              <a:ea typeface="Now"/>
              <a:cs typeface="Now"/>
              <a:sym typeface="Now"/>
            </a:endParaRPr>
          </a:p>
          <a:p>
            <a:pPr marL="0" lvl="0" indent="0" algn="l">
              <a:lnSpc>
                <a:spcPts val="2599"/>
              </a:lnSpc>
              <a:spcBef>
                <a:spcPct val="0"/>
              </a:spcBef>
            </a:pPr>
            <a:endParaRPr lang="en-US" sz="2166" dirty="0">
              <a:solidFill>
                <a:srgbClr val="FFFFFF"/>
              </a:solidFill>
              <a:latin typeface="Now"/>
              <a:ea typeface="Now"/>
              <a:cs typeface="Now"/>
              <a:sym typeface="Now"/>
            </a:endParaRPr>
          </a:p>
          <a:p>
            <a:pPr marL="0" lvl="0" indent="0" algn="l">
              <a:lnSpc>
                <a:spcPts val="2599"/>
              </a:lnSpc>
              <a:spcBef>
                <a:spcPct val="0"/>
              </a:spcBef>
            </a:pPr>
            <a:endParaRPr lang="en-US" sz="2166" dirty="0">
              <a:solidFill>
                <a:srgbClr val="FFFFFF"/>
              </a:solidFill>
              <a:latin typeface="Now"/>
              <a:ea typeface="Now"/>
              <a:cs typeface="Now"/>
              <a:sym typeface="Now"/>
            </a:endParaRPr>
          </a:p>
          <a:p>
            <a:pPr marL="0" lvl="0" indent="0" algn="l">
              <a:lnSpc>
                <a:spcPts val="2599"/>
              </a:lnSpc>
              <a:spcBef>
                <a:spcPct val="0"/>
              </a:spcBef>
            </a:pPr>
            <a:endParaRPr lang="en-US" sz="2166" dirty="0">
              <a:solidFill>
                <a:srgbClr val="FFFFFF"/>
              </a:solidFill>
              <a:latin typeface="Now"/>
              <a:ea typeface="Now"/>
              <a:cs typeface="Now"/>
              <a:sym typeface="Now"/>
            </a:endParaRPr>
          </a:p>
          <a:p>
            <a:pPr marL="0" lvl="0" indent="0" algn="l">
              <a:lnSpc>
                <a:spcPts val="2599"/>
              </a:lnSpc>
              <a:spcBef>
                <a:spcPct val="0"/>
              </a:spcBef>
            </a:pPr>
            <a:endParaRPr lang="en-US" sz="2166" dirty="0">
              <a:solidFill>
                <a:srgbClr val="FFFFFF"/>
              </a:solidFill>
              <a:latin typeface="Now"/>
              <a:ea typeface="Now"/>
              <a:cs typeface="Now"/>
              <a:sym typeface="Now"/>
            </a:endParaRPr>
          </a:p>
          <a:p>
            <a:pPr marL="0" lvl="0" indent="0" algn="l">
              <a:lnSpc>
                <a:spcPts val="2599"/>
              </a:lnSpc>
              <a:spcBef>
                <a:spcPct val="0"/>
              </a:spcBef>
            </a:pPr>
            <a:endParaRPr lang="en-US" sz="2166" dirty="0">
              <a:solidFill>
                <a:srgbClr val="FFFFFF"/>
              </a:solidFill>
              <a:latin typeface="Now"/>
              <a:ea typeface="Now"/>
              <a:cs typeface="Now"/>
              <a:sym typeface="Now"/>
            </a:endParaRPr>
          </a:p>
          <a:p>
            <a:pPr marL="0" lvl="0" indent="0" algn="l">
              <a:lnSpc>
                <a:spcPts val="2599"/>
              </a:lnSpc>
              <a:spcBef>
                <a:spcPct val="0"/>
              </a:spcBef>
            </a:pPr>
            <a:endParaRPr lang="en-US" sz="2166" dirty="0">
              <a:solidFill>
                <a:srgbClr val="FFFFFF"/>
              </a:solidFill>
              <a:latin typeface="Now"/>
              <a:ea typeface="Now"/>
              <a:cs typeface="Now"/>
              <a:sym typeface="Now"/>
            </a:endParaRPr>
          </a:p>
          <a:p>
            <a:pPr lvl="1">
              <a:lnSpc>
                <a:spcPts val="2599"/>
              </a:lnSpc>
              <a:spcBef>
                <a:spcPct val="0"/>
              </a:spcBef>
            </a:pPr>
            <a:r>
              <a:rPr lang="en-US" sz="2166" dirty="0">
                <a:solidFill>
                  <a:srgbClr val="FFFFFF"/>
                </a:solidFill>
                <a:latin typeface="Now"/>
                <a:ea typeface="Now"/>
                <a:cs typeface="Now"/>
                <a:sym typeface="Now"/>
              </a:rPr>
              <a:t>d. . Update P, Q, Y, B_U, B_I using Stochastic Gradient Descent (SGD).</a:t>
            </a:r>
          </a:p>
          <a:p>
            <a:pPr lvl="1">
              <a:lnSpc>
                <a:spcPts val="2599"/>
              </a:lnSpc>
              <a:spcBef>
                <a:spcPct val="0"/>
              </a:spcBef>
            </a:pPr>
            <a:endParaRPr lang="en-US" sz="2166" dirty="0">
              <a:solidFill>
                <a:srgbClr val="FFFFFF"/>
              </a:solidFill>
              <a:latin typeface="Now"/>
              <a:ea typeface="Now"/>
              <a:cs typeface="Now"/>
              <a:sym typeface="Now"/>
            </a:endParaRPr>
          </a:p>
          <a:p>
            <a:pPr>
              <a:lnSpc>
                <a:spcPts val="2599"/>
              </a:lnSpc>
              <a:spcBef>
                <a:spcPct val="0"/>
              </a:spcBef>
            </a:pPr>
            <a:r>
              <a:rPr lang="en-US" sz="2166" dirty="0">
                <a:solidFill>
                  <a:srgbClr val="FFFFFF"/>
                </a:solidFill>
                <a:latin typeface="Now"/>
                <a:ea typeface="Now"/>
                <a:cs typeface="Now"/>
                <a:sym typeface="Now"/>
              </a:rPr>
              <a:t>5. After hyperparameter tuning:</a:t>
            </a:r>
          </a:p>
          <a:p>
            <a:pPr>
              <a:lnSpc>
                <a:spcPts val="2599"/>
              </a:lnSpc>
              <a:spcBef>
                <a:spcPct val="0"/>
              </a:spcBef>
            </a:pPr>
            <a:r>
              <a:rPr lang="en-US" sz="2166" dirty="0">
                <a:solidFill>
                  <a:srgbClr val="FFFFFF"/>
                </a:solidFill>
                <a:latin typeface="Now"/>
                <a:ea typeface="Now"/>
                <a:cs typeface="Now"/>
                <a:sym typeface="Now"/>
              </a:rPr>
              <a:t>   a. Save the best model (lowest validation RMSE).</a:t>
            </a:r>
          </a:p>
          <a:p>
            <a:pPr>
              <a:lnSpc>
                <a:spcPts val="2599"/>
              </a:lnSpc>
              <a:spcBef>
                <a:spcPct val="0"/>
              </a:spcBef>
            </a:pPr>
            <a:endParaRPr lang="en-US" sz="2166" dirty="0">
              <a:solidFill>
                <a:srgbClr val="FFFFFF"/>
              </a:solidFill>
              <a:latin typeface="Now"/>
              <a:ea typeface="Now"/>
              <a:cs typeface="Now"/>
              <a:sym typeface="Now"/>
            </a:endParaRPr>
          </a:p>
          <a:p>
            <a:pPr>
              <a:lnSpc>
                <a:spcPts val="2599"/>
              </a:lnSpc>
              <a:spcBef>
                <a:spcPct val="0"/>
              </a:spcBef>
            </a:pPr>
            <a:r>
              <a:rPr lang="en-US" sz="2166" dirty="0">
                <a:solidFill>
                  <a:srgbClr val="FFFFFF"/>
                </a:solidFill>
                <a:latin typeface="Now"/>
                <a:ea typeface="Now"/>
                <a:cs typeface="Now"/>
                <a:sym typeface="Now"/>
              </a:rPr>
              <a:t>6. For generating recommendations:</a:t>
            </a:r>
          </a:p>
          <a:p>
            <a:pPr>
              <a:lnSpc>
                <a:spcPts val="2599"/>
              </a:lnSpc>
              <a:spcBef>
                <a:spcPct val="0"/>
              </a:spcBef>
            </a:pPr>
            <a:r>
              <a:rPr lang="en-US" sz="2166" dirty="0">
                <a:solidFill>
                  <a:srgbClr val="FFFFFF"/>
                </a:solidFill>
                <a:latin typeface="Now"/>
                <a:ea typeface="Now"/>
                <a:cs typeface="Now"/>
                <a:sym typeface="Now"/>
              </a:rPr>
              <a:t>   a. For a given user in test data:</a:t>
            </a:r>
          </a:p>
          <a:p>
            <a:pPr>
              <a:lnSpc>
                <a:spcPts val="2599"/>
              </a:lnSpc>
              <a:spcBef>
                <a:spcPct val="0"/>
              </a:spcBef>
            </a:pPr>
            <a:r>
              <a:rPr lang="en-US" sz="2166" dirty="0">
                <a:solidFill>
                  <a:srgbClr val="FFFFFF"/>
                </a:solidFill>
                <a:latin typeface="Now"/>
                <a:ea typeface="Now"/>
                <a:cs typeface="Now"/>
                <a:sym typeface="Now"/>
              </a:rPr>
              <a:t>      - Compute the user's latent vector (P + implicit feedback Y).</a:t>
            </a:r>
          </a:p>
          <a:p>
            <a:pPr>
              <a:lnSpc>
                <a:spcPts val="2599"/>
              </a:lnSpc>
              <a:spcBef>
                <a:spcPct val="0"/>
              </a:spcBef>
            </a:pPr>
            <a:r>
              <a:rPr lang="en-US" sz="2166" dirty="0">
                <a:solidFill>
                  <a:srgbClr val="FFFFFF"/>
                </a:solidFill>
                <a:latin typeface="Now"/>
                <a:ea typeface="Now"/>
                <a:cs typeface="Now"/>
                <a:sym typeface="Now"/>
              </a:rPr>
              <a:t>      - Predict scores for all unseen movies.</a:t>
            </a:r>
          </a:p>
          <a:p>
            <a:pPr>
              <a:lnSpc>
                <a:spcPts val="2599"/>
              </a:lnSpc>
              <a:spcBef>
                <a:spcPct val="0"/>
              </a:spcBef>
            </a:pPr>
            <a:r>
              <a:rPr lang="en-US" sz="2166" dirty="0">
                <a:solidFill>
                  <a:srgbClr val="FFFFFF"/>
                </a:solidFill>
                <a:latin typeface="Now"/>
                <a:ea typeface="Now"/>
                <a:cs typeface="Now"/>
                <a:sym typeface="Now"/>
              </a:rPr>
              <a:t>      - Rank movies by predicted rating.</a:t>
            </a:r>
          </a:p>
          <a:p>
            <a:pPr>
              <a:lnSpc>
                <a:spcPts val="2599"/>
              </a:lnSpc>
              <a:spcBef>
                <a:spcPct val="0"/>
              </a:spcBef>
            </a:pPr>
            <a:r>
              <a:rPr lang="en-US" sz="2166" dirty="0">
                <a:solidFill>
                  <a:srgbClr val="FFFFFF"/>
                </a:solidFill>
                <a:latin typeface="Now"/>
                <a:ea typeface="Now"/>
                <a:cs typeface="Now"/>
                <a:sym typeface="Now"/>
              </a:rPr>
              <a:t>      - Recommend Top-K highest scoring unseen movies.</a:t>
            </a:r>
          </a:p>
        </p:txBody>
      </p:sp>
      <p:pic>
        <p:nvPicPr>
          <p:cNvPr id="13" name="Picture 12">
            <a:extLst>
              <a:ext uri="{FF2B5EF4-FFF2-40B4-BE49-F238E27FC236}">
                <a16:creationId xmlns:a16="http://schemas.microsoft.com/office/drawing/2014/main" id="{F2CBE2F5-6D7A-DCF1-3B8F-757B05BE3174}"/>
              </a:ext>
            </a:extLst>
          </p:cNvPr>
          <p:cNvPicPr>
            <a:picLocks noChangeAspect="1"/>
          </p:cNvPicPr>
          <p:nvPr/>
        </p:nvPicPr>
        <p:blipFill>
          <a:blip r:embed="rId3"/>
          <a:stretch>
            <a:fillRect/>
          </a:stretch>
        </p:blipFill>
        <p:spPr>
          <a:xfrm>
            <a:off x="2548128" y="3314700"/>
            <a:ext cx="14883678" cy="2595680"/>
          </a:xfrm>
          <a:prstGeom prst="rect">
            <a:avLst/>
          </a:prstGeom>
        </p:spPr>
      </p:pic>
      <p:sp>
        <p:nvSpPr>
          <p:cNvPr id="18" name="TextBox 17">
            <a:extLst>
              <a:ext uri="{FF2B5EF4-FFF2-40B4-BE49-F238E27FC236}">
                <a16:creationId xmlns:a16="http://schemas.microsoft.com/office/drawing/2014/main" id="{09F6756F-8925-F453-B01E-B378E92C0828}"/>
              </a:ext>
            </a:extLst>
          </p:cNvPr>
          <p:cNvSpPr txBox="1"/>
          <p:nvPr/>
        </p:nvSpPr>
        <p:spPr>
          <a:xfrm>
            <a:off x="2791276" y="4987050"/>
            <a:ext cx="14397381" cy="923330"/>
          </a:xfrm>
          <a:prstGeom prst="rect">
            <a:avLst/>
          </a:prstGeom>
          <a:noFill/>
        </p:spPr>
        <p:txBody>
          <a:bodyPr wrap="square">
            <a:spAutoFit/>
          </a:bodyPr>
          <a:lstStyle/>
          <a:p>
            <a:r>
              <a:rPr lang="en-US" b="1" dirty="0"/>
              <a:t>Reference:</a:t>
            </a:r>
            <a:br>
              <a:rPr lang="en-US" dirty="0"/>
            </a:br>
            <a:r>
              <a:rPr lang="en-US" dirty="0"/>
              <a:t>Yehuda Koren (2008). </a:t>
            </a:r>
            <a:r>
              <a:rPr lang="en-US" i="1" dirty="0"/>
              <a:t>Factorization Meets the Neighborhood: A Multifaceted Collaborative Filtering Model</a:t>
            </a:r>
            <a:r>
              <a:rPr lang="en-US" dirty="0"/>
              <a:t>.</a:t>
            </a:r>
            <a:br>
              <a:rPr lang="en-US" dirty="0"/>
            </a:br>
            <a:r>
              <a:rPr lang="en-US" dirty="0">
                <a:hlinkClick r:id="rId4"/>
              </a:rPr>
              <a:t>Link to Paper</a:t>
            </a:r>
            <a:endParaRPr lang="en-US" dirty="0"/>
          </a:p>
        </p:txBody>
      </p:sp>
    </p:spTree>
    <p:extLst>
      <p:ext uri="{BB962C8B-B14F-4D97-AF65-F5344CB8AC3E}">
        <p14:creationId xmlns:p14="http://schemas.microsoft.com/office/powerpoint/2010/main" val="335759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534A461D-F889-399D-8F0B-A7B9815E736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A171BB0-4D56-A639-BD0B-C790E761702D}"/>
              </a:ext>
            </a:extLst>
          </p:cNvPr>
          <p:cNvSpPr txBox="1"/>
          <p:nvPr/>
        </p:nvSpPr>
        <p:spPr>
          <a:xfrm>
            <a:off x="778890" y="547711"/>
            <a:ext cx="15680310" cy="971420"/>
          </a:xfrm>
          <a:prstGeom prst="rect">
            <a:avLst/>
          </a:prstGeom>
        </p:spPr>
        <p:txBody>
          <a:bodyPr wrap="square" lIns="0" tIns="0" rIns="0" bIns="0" rtlCol="0" anchor="t">
            <a:spAutoFit/>
          </a:bodyPr>
          <a:lstStyle/>
          <a:p>
            <a:pPr marL="0" lvl="0" indent="0" algn="l">
              <a:lnSpc>
                <a:spcPts val="6922"/>
              </a:lnSpc>
              <a:spcBef>
                <a:spcPct val="0"/>
              </a:spcBef>
            </a:pPr>
            <a:r>
              <a:rPr lang="en-US" sz="8000" b="1" dirty="0">
                <a:solidFill>
                  <a:srgbClr val="FFFFFF"/>
                </a:solidFill>
                <a:latin typeface="Now Bold"/>
                <a:ea typeface="Now Bold"/>
                <a:cs typeface="Now Bold"/>
                <a:sym typeface="Now Bold"/>
              </a:rPr>
              <a:t>Evaluation Results for SVD++</a:t>
            </a:r>
          </a:p>
        </p:txBody>
      </p:sp>
      <p:sp>
        <p:nvSpPr>
          <p:cNvPr id="4" name="Freeform 4">
            <a:extLst>
              <a:ext uri="{FF2B5EF4-FFF2-40B4-BE49-F238E27FC236}">
                <a16:creationId xmlns:a16="http://schemas.microsoft.com/office/drawing/2014/main" id="{F76BE213-893F-6923-6B5D-1A8969646529}"/>
              </a:ext>
            </a:extLst>
          </p:cNvPr>
          <p:cNvSpPr/>
          <p:nvPr/>
        </p:nvSpPr>
        <p:spPr>
          <a:xfrm>
            <a:off x="15497441" y="-3219981"/>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nl-NL"/>
          </a:p>
        </p:txBody>
      </p:sp>
      <p:sp>
        <p:nvSpPr>
          <p:cNvPr id="5" name="Freeform 5">
            <a:extLst>
              <a:ext uri="{FF2B5EF4-FFF2-40B4-BE49-F238E27FC236}">
                <a16:creationId xmlns:a16="http://schemas.microsoft.com/office/drawing/2014/main" id="{4279A159-2AF9-A7B9-3932-684F2270B186}"/>
              </a:ext>
            </a:extLst>
          </p:cNvPr>
          <p:cNvSpPr/>
          <p:nvPr/>
        </p:nvSpPr>
        <p:spPr>
          <a:xfrm>
            <a:off x="-3342289" y="7380197"/>
            <a:ext cx="5956513" cy="5956513"/>
          </a:xfrm>
          <a:custGeom>
            <a:avLst/>
            <a:gdLst/>
            <a:ahLst/>
            <a:cxnLst/>
            <a:rect l="l" t="t" r="r" b="b"/>
            <a:pathLst>
              <a:path w="5956513" h="5956513">
                <a:moveTo>
                  <a:pt x="0" y="0"/>
                </a:moveTo>
                <a:lnTo>
                  <a:pt x="5956513" y="0"/>
                </a:lnTo>
                <a:lnTo>
                  <a:pt x="5956513"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nl-NL"/>
          </a:p>
        </p:txBody>
      </p:sp>
      <p:graphicFrame>
        <p:nvGraphicFramePr>
          <p:cNvPr id="19" name="Table 18">
            <a:extLst>
              <a:ext uri="{FF2B5EF4-FFF2-40B4-BE49-F238E27FC236}">
                <a16:creationId xmlns:a16="http://schemas.microsoft.com/office/drawing/2014/main" id="{77B949E0-7E2C-D14C-F938-B34BB2FE4686}"/>
              </a:ext>
            </a:extLst>
          </p:cNvPr>
          <p:cNvGraphicFramePr>
            <a:graphicFrameLocks noGrp="1"/>
          </p:cNvGraphicFramePr>
          <p:nvPr>
            <p:extLst>
              <p:ext uri="{D42A27DB-BD31-4B8C-83A1-F6EECF244321}">
                <p14:modId xmlns:p14="http://schemas.microsoft.com/office/powerpoint/2010/main" val="1596394628"/>
              </p:ext>
            </p:extLst>
          </p:nvPr>
        </p:nvGraphicFramePr>
        <p:xfrm>
          <a:off x="778890" y="2068477"/>
          <a:ext cx="15680310" cy="5760720"/>
        </p:xfrm>
        <a:graphic>
          <a:graphicData uri="http://schemas.openxmlformats.org/drawingml/2006/table">
            <a:tbl>
              <a:tblPr firstRow="1" bandRow="1">
                <a:tableStyleId>{5C22544A-7EE6-4342-B048-85BDC9FD1C3A}</a:tableStyleId>
              </a:tblPr>
              <a:tblGrid>
                <a:gridCol w="2510985">
                  <a:extLst>
                    <a:ext uri="{9D8B030D-6E8A-4147-A177-3AD203B41FA5}">
                      <a16:colId xmlns:a16="http://schemas.microsoft.com/office/drawing/2014/main" val="2045182712"/>
                    </a:ext>
                  </a:extLst>
                </a:gridCol>
                <a:gridCol w="2246670">
                  <a:extLst>
                    <a:ext uri="{9D8B030D-6E8A-4147-A177-3AD203B41FA5}">
                      <a16:colId xmlns:a16="http://schemas.microsoft.com/office/drawing/2014/main" val="336308465"/>
                    </a:ext>
                  </a:extLst>
                </a:gridCol>
                <a:gridCol w="2378828">
                  <a:extLst>
                    <a:ext uri="{9D8B030D-6E8A-4147-A177-3AD203B41FA5}">
                      <a16:colId xmlns:a16="http://schemas.microsoft.com/office/drawing/2014/main" val="147750079"/>
                    </a:ext>
                  </a:extLst>
                </a:gridCol>
                <a:gridCol w="8543827">
                  <a:extLst>
                    <a:ext uri="{9D8B030D-6E8A-4147-A177-3AD203B41FA5}">
                      <a16:colId xmlns:a16="http://schemas.microsoft.com/office/drawing/2014/main" val="809923680"/>
                    </a:ext>
                  </a:extLst>
                </a:gridCol>
              </a:tblGrid>
              <a:tr h="709851">
                <a:tc>
                  <a:txBody>
                    <a:bodyPr/>
                    <a:lstStyle/>
                    <a:p>
                      <a:r>
                        <a:rPr lang="en-US" sz="2400" b="1" dirty="0"/>
                        <a:t>Metric</a:t>
                      </a:r>
                    </a:p>
                  </a:txBody>
                  <a:tcPr/>
                </a:tc>
                <a:tc>
                  <a:txBody>
                    <a:bodyPr/>
                    <a:lstStyle/>
                    <a:p>
                      <a:r>
                        <a:rPr lang="en-US" sz="2400" b="1" dirty="0"/>
                        <a:t>Dataset</a:t>
                      </a:r>
                    </a:p>
                  </a:txBody>
                  <a:tcPr/>
                </a:tc>
                <a:tc>
                  <a:txBody>
                    <a:bodyPr/>
                    <a:lstStyle/>
                    <a:p>
                      <a:r>
                        <a:rPr lang="en-US" sz="2400" b="1" dirty="0"/>
                        <a:t>Result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Interpretation</a:t>
                      </a:r>
                    </a:p>
                    <a:p>
                      <a:endParaRPr lang="en-US" sz="2400" b="1" dirty="0"/>
                    </a:p>
                  </a:txBody>
                  <a:tcPr/>
                </a:tc>
                <a:extLst>
                  <a:ext uri="{0D108BD9-81ED-4DB2-BD59-A6C34878D82A}">
                    <a16:rowId xmlns:a16="http://schemas.microsoft.com/office/drawing/2014/main" val="2059877283"/>
                  </a:ext>
                </a:extLst>
              </a:tr>
              <a:tr h="709851">
                <a:tc rowSpan="2">
                  <a:txBody>
                    <a:bodyPr/>
                    <a:lstStyle/>
                    <a:p>
                      <a:r>
                        <a:rPr lang="en-US" sz="2400" b="1" dirty="0"/>
                        <a:t>Hit rate</a:t>
                      </a:r>
                    </a:p>
                  </a:txBody>
                  <a:tcPr/>
                </a:tc>
                <a:tc>
                  <a:txBody>
                    <a:bodyPr/>
                    <a:lstStyle/>
                    <a:p>
                      <a:r>
                        <a:rPr lang="en-US" sz="2400" b="1" dirty="0"/>
                        <a:t>Movielens</a:t>
                      </a:r>
                    </a:p>
                  </a:txBody>
                  <a:tcPr/>
                </a:tc>
                <a:tc>
                  <a:txBody>
                    <a:bodyPr/>
                    <a:lstStyle/>
                    <a:p>
                      <a:r>
                        <a:rPr lang="en-US" sz="2400" b="1" dirty="0"/>
                        <a:t>0</a:t>
                      </a:r>
                    </a:p>
                  </a:txBody>
                  <a:tcPr/>
                </a:tc>
                <a:tc>
                  <a:txBody>
                    <a:bodyPr/>
                    <a:lstStyle/>
                    <a:p>
                      <a:r>
                        <a:rPr lang="en-US" sz="2400" b="1" dirty="0"/>
                        <a:t>No already-watched movies recommended; system only suggests unseen movies.</a:t>
                      </a:r>
                    </a:p>
                  </a:txBody>
                  <a:tcPr/>
                </a:tc>
                <a:extLst>
                  <a:ext uri="{0D108BD9-81ED-4DB2-BD59-A6C34878D82A}">
                    <a16:rowId xmlns:a16="http://schemas.microsoft.com/office/drawing/2014/main" val="1427327233"/>
                  </a:ext>
                </a:extLst>
              </a:tr>
              <a:tr h="709851">
                <a:tc vMerge="1">
                  <a:txBody>
                    <a:bodyPr/>
                    <a:lstStyle/>
                    <a:p>
                      <a:endParaRPr lang="en-US" dirty="0"/>
                    </a:p>
                  </a:txBody>
                  <a:tcPr/>
                </a:tc>
                <a:tc>
                  <a:txBody>
                    <a:bodyPr/>
                    <a:lstStyle/>
                    <a:p>
                      <a:r>
                        <a:rPr lang="en-US" sz="2400" b="1" dirty="0"/>
                        <a:t>Netflix</a:t>
                      </a:r>
                    </a:p>
                  </a:txBody>
                  <a:tcPr/>
                </a:tc>
                <a:tc>
                  <a:txBody>
                    <a:bodyPr/>
                    <a:lstStyle/>
                    <a:p>
                      <a:r>
                        <a:rPr lang="en-US" sz="2400" b="1" dirty="0"/>
                        <a:t>0</a:t>
                      </a:r>
                    </a:p>
                  </a:txBody>
                  <a:tcPr/>
                </a:tc>
                <a:tc>
                  <a:txBody>
                    <a:bodyPr/>
                    <a:lstStyle/>
                    <a:p>
                      <a:r>
                        <a:rPr lang="en-US" sz="2400" b="1" dirty="0"/>
                        <a:t>Same as Movielens: system correctly recommends unseen items only.</a:t>
                      </a:r>
                    </a:p>
                  </a:txBody>
                  <a:tcPr/>
                </a:tc>
                <a:extLst>
                  <a:ext uri="{0D108BD9-81ED-4DB2-BD59-A6C34878D82A}">
                    <a16:rowId xmlns:a16="http://schemas.microsoft.com/office/drawing/2014/main" val="1221065203"/>
                  </a:ext>
                </a:extLst>
              </a:tr>
              <a:tr h="709851">
                <a:tc rowSpan="2">
                  <a:txBody>
                    <a:bodyPr/>
                    <a:lstStyle/>
                    <a:p>
                      <a:r>
                        <a:rPr lang="en-US" sz="2400" b="1" dirty="0"/>
                        <a:t>Diversity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Movielens</a:t>
                      </a:r>
                    </a:p>
                    <a:p>
                      <a:endParaRPr lang="en-US" sz="2400" b="1" dirty="0"/>
                    </a:p>
                  </a:txBody>
                  <a:tcPr/>
                </a:tc>
                <a:tc>
                  <a:txBody>
                    <a:bodyPr/>
                    <a:lstStyle/>
                    <a:p>
                      <a:r>
                        <a:rPr lang="en-US" sz="2400" b="1" dirty="0"/>
                        <a:t>0.7735</a:t>
                      </a:r>
                    </a:p>
                  </a:txBody>
                  <a:tcPr/>
                </a:tc>
                <a:tc>
                  <a:txBody>
                    <a:bodyPr/>
                    <a:lstStyle/>
                    <a:p>
                      <a:r>
                        <a:rPr lang="en-US" sz="2400" b="1" dirty="0"/>
                        <a:t>Good variety in recommendations; different types of movies/themes suggested</a:t>
                      </a:r>
                    </a:p>
                  </a:txBody>
                  <a:tcPr anchor="ctr"/>
                </a:tc>
                <a:extLst>
                  <a:ext uri="{0D108BD9-81ED-4DB2-BD59-A6C34878D82A}">
                    <a16:rowId xmlns:a16="http://schemas.microsoft.com/office/drawing/2014/main" val="4236165016"/>
                  </a:ext>
                </a:extLst>
              </a:tr>
              <a:tr h="709851">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Netflix</a:t>
                      </a:r>
                    </a:p>
                    <a:p>
                      <a:endParaRPr lang="en-US" sz="2400" b="1" dirty="0"/>
                    </a:p>
                  </a:txBody>
                  <a:tcPr/>
                </a:tc>
                <a:tc>
                  <a:txBody>
                    <a:bodyPr/>
                    <a:lstStyle/>
                    <a:p>
                      <a:r>
                        <a:rPr lang="en-US" sz="2400" b="1" dirty="0"/>
                        <a:t>0.9904</a:t>
                      </a:r>
                    </a:p>
                  </a:txBody>
                  <a:tcPr/>
                </a:tc>
                <a:tc>
                  <a:txBody>
                    <a:bodyPr/>
                    <a:lstStyle/>
                    <a:p>
                      <a:r>
                        <a:rPr lang="en-US" sz="2400" b="1" dirty="0"/>
                        <a:t>Extremely high variety; recommended movies are almost completely different from each other</a:t>
                      </a:r>
                    </a:p>
                  </a:txBody>
                  <a:tcPr/>
                </a:tc>
                <a:extLst>
                  <a:ext uri="{0D108BD9-81ED-4DB2-BD59-A6C34878D82A}">
                    <a16:rowId xmlns:a16="http://schemas.microsoft.com/office/drawing/2014/main" val="3657954397"/>
                  </a:ext>
                </a:extLst>
              </a:tr>
              <a:tr h="709851">
                <a:tc rowSpan="2">
                  <a:txBody>
                    <a:bodyPr/>
                    <a:lstStyle/>
                    <a:p>
                      <a:r>
                        <a:rPr lang="en-US" sz="2400" b="1" dirty="0"/>
                        <a:t>Novelty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Movielens</a:t>
                      </a:r>
                    </a:p>
                    <a:p>
                      <a:endParaRPr lang="en-US" sz="2400" b="1" dirty="0"/>
                    </a:p>
                  </a:txBody>
                  <a:tcPr/>
                </a:tc>
                <a:tc>
                  <a:txBody>
                    <a:bodyPr/>
                    <a:lstStyle/>
                    <a:p>
                      <a:r>
                        <a:rPr lang="en-US" sz="2400" b="1" dirty="0"/>
                        <a:t>-4.6591</a:t>
                      </a:r>
                    </a:p>
                  </a:txBody>
                  <a:tcPr/>
                </a:tc>
                <a:tc>
                  <a:txBody>
                    <a:bodyPr/>
                    <a:lstStyle/>
                    <a:p>
                      <a:r>
                        <a:rPr lang="en-US" sz="2400" b="1" dirty="0"/>
                        <a:t>Recommends moderately popular movies; not extremely mainstream, but not deeply obscure either.</a:t>
                      </a:r>
                    </a:p>
                  </a:txBody>
                  <a:tcPr anchor="ctr"/>
                </a:tc>
                <a:extLst>
                  <a:ext uri="{0D108BD9-81ED-4DB2-BD59-A6C34878D82A}">
                    <a16:rowId xmlns:a16="http://schemas.microsoft.com/office/drawing/2014/main" val="165679249"/>
                  </a:ext>
                </a:extLst>
              </a:tr>
              <a:tr h="709851">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Netflix</a:t>
                      </a:r>
                    </a:p>
                    <a:p>
                      <a:endParaRPr lang="en-US" sz="2400" b="1" dirty="0"/>
                    </a:p>
                  </a:txBody>
                  <a:tcPr/>
                </a:tc>
                <a:tc>
                  <a:txBody>
                    <a:bodyPr/>
                    <a:lstStyle/>
                    <a:p>
                      <a:r>
                        <a:rPr lang="en-US" sz="2400" b="1" dirty="0"/>
                        <a:t>-5.0628</a:t>
                      </a:r>
                    </a:p>
                  </a:txBody>
                  <a:tcPr/>
                </a:tc>
                <a:tc>
                  <a:txBody>
                    <a:bodyPr/>
                    <a:lstStyle/>
                    <a:p>
                      <a:r>
                        <a:rPr lang="en-US" sz="2400" b="1" dirty="0"/>
                        <a:t>Recommends less popular, more obscure movies compared to Movielens, encouraging exploration.</a:t>
                      </a:r>
                    </a:p>
                  </a:txBody>
                  <a:tcPr/>
                </a:tc>
                <a:extLst>
                  <a:ext uri="{0D108BD9-81ED-4DB2-BD59-A6C34878D82A}">
                    <a16:rowId xmlns:a16="http://schemas.microsoft.com/office/drawing/2014/main" val="1482469985"/>
                  </a:ext>
                </a:extLst>
              </a:tr>
            </a:tbl>
          </a:graphicData>
        </a:graphic>
      </p:graphicFrame>
      <p:pic>
        <p:nvPicPr>
          <p:cNvPr id="26" name="Picture 25">
            <a:extLst>
              <a:ext uri="{FF2B5EF4-FFF2-40B4-BE49-F238E27FC236}">
                <a16:creationId xmlns:a16="http://schemas.microsoft.com/office/drawing/2014/main" id="{AFB8EC72-CCD1-E8F2-7BAA-6FEB55D055FA}"/>
              </a:ext>
            </a:extLst>
          </p:cNvPr>
          <p:cNvPicPr>
            <a:picLocks noChangeAspect="1"/>
          </p:cNvPicPr>
          <p:nvPr/>
        </p:nvPicPr>
        <p:blipFill>
          <a:blip r:embed="rId4"/>
          <a:stretch>
            <a:fillRect/>
          </a:stretch>
        </p:blipFill>
        <p:spPr>
          <a:xfrm>
            <a:off x="702665" y="7037433"/>
            <a:ext cx="15756536" cy="2216146"/>
          </a:xfrm>
          <a:prstGeom prst="rect">
            <a:avLst/>
          </a:prstGeom>
        </p:spPr>
      </p:pic>
    </p:spTree>
    <p:extLst>
      <p:ext uri="{BB962C8B-B14F-4D97-AF65-F5344CB8AC3E}">
        <p14:creationId xmlns:p14="http://schemas.microsoft.com/office/powerpoint/2010/main" val="1469418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6636DE22-9635-3F93-175D-907CB4E780F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A4F011B-5032-E934-81F8-7891573DE044}"/>
              </a:ext>
            </a:extLst>
          </p:cNvPr>
          <p:cNvGrpSpPr/>
          <p:nvPr/>
        </p:nvGrpSpPr>
        <p:grpSpPr>
          <a:xfrm rot="-10800000">
            <a:off x="9554371" y="-614753"/>
            <a:ext cx="11918330" cy="11918330"/>
            <a:chOff x="0" y="0"/>
            <a:chExt cx="812800" cy="812800"/>
          </a:xfrm>
        </p:grpSpPr>
        <p:sp>
          <p:nvSpPr>
            <p:cNvPr id="3" name="Freeform 3">
              <a:extLst>
                <a:ext uri="{FF2B5EF4-FFF2-40B4-BE49-F238E27FC236}">
                  <a16:creationId xmlns:a16="http://schemas.microsoft.com/office/drawing/2014/main" id="{44074488-A1D3-154B-9AE2-3FB7FA88053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2960">
                    <a:alpha val="100000"/>
                  </a:srgbClr>
                </a:gs>
                <a:gs pos="100000">
                  <a:srgbClr val="134180">
                    <a:alpha val="100000"/>
                  </a:srgbClr>
                </a:gs>
              </a:gsLst>
              <a:lin ang="0"/>
            </a:gradFill>
          </p:spPr>
          <p:txBody>
            <a:bodyPr/>
            <a:lstStyle/>
            <a:p>
              <a:endParaRPr lang="nl-NL"/>
            </a:p>
          </p:txBody>
        </p:sp>
        <p:sp>
          <p:nvSpPr>
            <p:cNvPr id="4" name="TextBox 4">
              <a:extLst>
                <a:ext uri="{FF2B5EF4-FFF2-40B4-BE49-F238E27FC236}">
                  <a16:creationId xmlns:a16="http://schemas.microsoft.com/office/drawing/2014/main" id="{ED3D88ED-3E77-CFA3-88D3-4ED7FD3CB8F5}"/>
                </a:ext>
              </a:extLst>
            </p:cNvPr>
            <p:cNvSpPr txBox="1"/>
            <p:nvPr/>
          </p:nvSpPr>
          <p:spPr>
            <a:xfrm>
              <a:off x="76200" y="28575"/>
              <a:ext cx="660400" cy="708025"/>
            </a:xfrm>
            <a:prstGeom prst="rect">
              <a:avLst/>
            </a:prstGeom>
          </p:spPr>
          <p:txBody>
            <a:bodyPr lIns="50800" tIns="50800" rIns="50800" bIns="50800" rtlCol="0" anchor="ctr"/>
            <a:lstStyle/>
            <a:p>
              <a:pPr algn="ctr">
                <a:lnSpc>
                  <a:spcPts val="3504"/>
                </a:lnSpc>
              </a:pPr>
              <a:endParaRPr/>
            </a:p>
          </p:txBody>
        </p:sp>
      </p:grpSp>
      <p:grpSp>
        <p:nvGrpSpPr>
          <p:cNvPr id="5" name="Group 5">
            <a:extLst>
              <a:ext uri="{FF2B5EF4-FFF2-40B4-BE49-F238E27FC236}">
                <a16:creationId xmlns:a16="http://schemas.microsoft.com/office/drawing/2014/main" id="{EEBEADD2-6160-4BC7-B7C7-EE77435BD95C}"/>
              </a:ext>
            </a:extLst>
          </p:cNvPr>
          <p:cNvGrpSpPr/>
          <p:nvPr/>
        </p:nvGrpSpPr>
        <p:grpSpPr>
          <a:xfrm>
            <a:off x="117281" y="3387236"/>
            <a:ext cx="4293636" cy="6404464"/>
            <a:chOff x="0" y="0"/>
            <a:chExt cx="1379812" cy="1410277"/>
          </a:xfrm>
        </p:grpSpPr>
        <p:sp>
          <p:nvSpPr>
            <p:cNvPr id="6" name="Freeform 6">
              <a:extLst>
                <a:ext uri="{FF2B5EF4-FFF2-40B4-BE49-F238E27FC236}">
                  <a16:creationId xmlns:a16="http://schemas.microsoft.com/office/drawing/2014/main" id="{85FE8BC6-CF3F-B86D-F677-C18A77639AD7}"/>
                </a:ext>
              </a:extLst>
            </p:cNvPr>
            <p:cNvSpPr/>
            <p:nvPr/>
          </p:nvSpPr>
          <p:spPr>
            <a:xfrm>
              <a:off x="0" y="0"/>
              <a:ext cx="1379812" cy="1410277"/>
            </a:xfrm>
            <a:custGeom>
              <a:avLst/>
              <a:gdLst/>
              <a:ahLst/>
              <a:cxnLst/>
              <a:rect l="l" t="t" r="r" b="b"/>
              <a:pathLst>
                <a:path w="1379812" h="1410277">
                  <a:moveTo>
                    <a:pt x="79732" y="0"/>
                  </a:moveTo>
                  <a:lnTo>
                    <a:pt x="1300080" y="0"/>
                  </a:lnTo>
                  <a:cubicBezTo>
                    <a:pt x="1344115" y="0"/>
                    <a:pt x="1379812" y="35697"/>
                    <a:pt x="1379812" y="79732"/>
                  </a:cubicBezTo>
                  <a:lnTo>
                    <a:pt x="1379812" y="1330545"/>
                  </a:lnTo>
                  <a:cubicBezTo>
                    <a:pt x="1379812" y="1351691"/>
                    <a:pt x="1371412" y="1371971"/>
                    <a:pt x="1356459" y="1386924"/>
                  </a:cubicBezTo>
                  <a:cubicBezTo>
                    <a:pt x="1341506" y="1401877"/>
                    <a:pt x="1321226" y="1410277"/>
                    <a:pt x="1300080" y="1410277"/>
                  </a:cubicBezTo>
                  <a:lnTo>
                    <a:pt x="79732" y="1410277"/>
                  </a:lnTo>
                  <a:cubicBezTo>
                    <a:pt x="58586" y="1410277"/>
                    <a:pt x="38306" y="1401877"/>
                    <a:pt x="23353" y="1386924"/>
                  </a:cubicBezTo>
                  <a:cubicBezTo>
                    <a:pt x="8400" y="1371971"/>
                    <a:pt x="0" y="1351691"/>
                    <a:pt x="0" y="1330545"/>
                  </a:cubicBezTo>
                  <a:lnTo>
                    <a:pt x="0" y="79732"/>
                  </a:lnTo>
                  <a:cubicBezTo>
                    <a:pt x="0" y="58586"/>
                    <a:pt x="8400" y="38306"/>
                    <a:pt x="23353" y="23353"/>
                  </a:cubicBezTo>
                  <a:cubicBezTo>
                    <a:pt x="38306" y="8400"/>
                    <a:pt x="58586" y="0"/>
                    <a:pt x="79732" y="0"/>
                  </a:cubicBezTo>
                  <a:close/>
                </a:path>
              </a:pathLst>
            </a:custGeom>
            <a:solidFill>
              <a:srgbClr val="FFFFFF"/>
            </a:solidFill>
          </p:spPr>
          <p:txBody>
            <a:bodyPr/>
            <a:lstStyle/>
            <a:p>
              <a:endParaRPr lang="nl-NL" dirty="0"/>
            </a:p>
          </p:txBody>
        </p:sp>
        <p:sp>
          <p:nvSpPr>
            <p:cNvPr id="7" name="TextBox 7">
              <a:extLst>
                <a:ext uri="{FF2B5EF4-FFF2-40B4-BE49-F238E27FC236}">
                  <a16:creationId xmlns:a16="http://schemas.microsoft.com/office/drawing/2014/main" id="{01EB19BC-64FA-C04F-D514-5F5DE2672010}"/>
                </a:ext>
              </a:extLst>
            </p:cNvPr>
            <p:cNvSpPr txBox="1"/>
            <p:nvPr/>
          </p:nvSpPr>
          <p:spPr>
            <a:xfrm>
              <a:off x="0" y="-47625"/>
              <a:ext cx="1379812" cy="1457902"/>
            </a:xfrm>
            <a:prstGeom prst="rect">
              <a:avLst/>
            </a:prstGeom>
          </p:spPr>
          <p:txBody>
            <a:bodyPr lIns="50800" tIns="50800" rIns="50800" bIns="50800" rtlCol="0" anchor="ctr"/>
            <a:lstStyle/>
            <a:p>
              <a:pPr algn="ctr">
                <a:lnSpc>
                  <a:spcPts val="3504"/>
                </a:lnSpc>
              </a:pPr>
              <a:endParaRPr/>
            </a:p>
          </p:txBody>
        </p:sp>
      </p:grpSp>
      <p:grpSp>
        <p:nvGrpSpPr>
          <p:cNvPr id="8" name="Group 8">
            <a:extLst>
              <a:ext uri="{FF2B5EF4-FFF2-40B4-BE49-F238E27FC236}">
                <a16:creationId xmlns:a16="http://schemas.microsoft.com/office/drawing/2014/main" id="{89DE776A-C7C8-E365-84BA-BF4592DF0A43}"/>
              </a:ext>
            </a:extLst>
          </p:cNvPr>
          <p:cNvGrpSpPr/>
          <p:nvPr/>
        </p:nvGrpSpPr>
        <p:grpSpPr>
          <a:xfrm>
            <a:off x="4789748" y="3387235"/>
            <a:ext cx="4873098" cy="6620741"/>
            <a:chOff x="-192313" y="-47625"/>
            <a:chExt cx="1572125" cy="1457902"/>
          </a:xfrm>
        </p:grpSpPr>
        <p:sp>
          <p:nvSpPr>
            <p:cNvPr id="9" name="Freeform 9">
              <a:extLst>
                <a:ext uri="{FF2B5EF4-FFF2-40B4-BE49-F238E27FC236}">
                  <a16:creationId xmlns:a16="http://schemas.microsoft.com/office/drawing/2014/main" id="{16994944-7B5C-EEA3-839E-4A3ECC549ED6}"/>
                </a:ext>
              </a:extLst>
            </p:cNvPr>
            <p:cNvSpPr/>
            <p:nvPr/>
          </p:nvSpPr>
          <p:spPr>
            <a:xfrm>
              <a:off x="-192313" y="-47625"/>
              <a:ext cx="1379812" cy="1410277"/>
            </a:xfrm>
            <a:custGeom>
              <a:avLst/>
              <a:gdLst/>
              <a:ahLst/>
              <a:cxnLst/>
              <a:rect l="l" t="t" r="r" b="b"/>
              <a:pathLst>
                <a:path w="1379812" h="1410277">
                  <a:moveTo>
                    <a:pt x="79732" y="0"/>
                  </a:moveTo>
                  <a:lnTo>
                    <a:pt x="1300080" y="0"/>
                  </a:lnTo>
                  <a:cubicBezTo>
                    <a:pt x="1344115" y="0"/>
                    <a:pt x="1379812" y="35697"/>
                    <a:pt x="1379812" y="79732"/>
                  </a:cubicBezTo>
                  <a:lnTo>
                    <a:pt x="1379812" y="1330545"/>
                  </a:lnTo>
                  <a:cubicBezTo>
                    <a:pt x="1379812" y="1351691"/>
                    <a:pt x="1371412" y="1371971"/>
                    <a:pt x="1356459" y="1386924"/>
                  </a:cubicBezTo>
                  <a:cubicBezTo>
                    <a:pt x="1341506" y="1401877"/>
                    <a:pt x="1321226" y="1410277"/>
                    <a:pt x="1300080" y="1410277"/>
                  </a:cubicBezTo>
                  <a:lnTo>
                    <a:pt x="79732" y="1410277"/>
                  </a:lnTo>
                  <a:cubicBezTo>
                    <a:pt x="58586" y="1410277"/>
                    <a:pt x="38306" y="1401877"/>
                    <a:pt x="23353" y="1386924"/>
                  </a:cubicBezTo>
                  <a:cubicBezTo>
                    <a:pt x="8400" y="1371971"/>
                    <a:pt x="0" y="1351691"/>
                    <a:pt x="0" y="1330545"/>
                  </a:cubicBezTo>
                  <a:lnTo>
                    <a:pt x="0" y="79732"/>
                  </a:lnTo>
                  <a:cubicBezTo>
                    <a:pt x="0" y="58586"/>
                    <a:pt x="8400" y="38306"/>
                    <a:pt x="23353" y="23353"/>
                  </a:cubicBezTo>
                  <a:cubicBezTo>
                    <a:pt x="38306" y="8400"/>
                    <a:pt x="58586" y="0"/>
                    <a:pt x="79732" y="0"/>
                  </a:cubicBezTo>
                  <a:close/>
                </a:path>
              </a:pathLst>
            </a:custGeom>
            <a:solidFill>
              <a:srgbClr val="D7F7FF"/>
            </a:solidFill>
          </p:spPr>
          <p:txBody>
            <a:bodyPr/>
            <a:lstStyle/>
            <a:p>
              <a:endParaRPr lang="nl-NL" dirty="0"/>
            </a:p>
          </p:txBody>
        </p:sp>
        <p:sp>
          <p:nvSpPr>
            <p:cNvPr id="10" name="TextBox 10">
              <a:extLst>
                <a:ext uri="{FF2B5EF4-FFF2-40B4-BE49-F238E27FC236}">
                  <a16:creationId xmlns:a16="http://schemas.microsoft.com/office/drawing/2014/main" id="{161345EA-9E2A-E273-7E33-217F76151151}"/>
                </a:ext>
              </a:extLst>
            </p:cNvPr>
            <p:cNvSpPr txBox="1"/>
            <p:nvPr/>
          </p:nvSpPr>
          <p:spPr>
            <a:xfrm>
              <a:off x="0" y="-47625"/>
              <a:ext cx="1379812" cy="1457902"/>
            </a:xfrm>
            <a:prstGeom prst="rect">
              <a:avLst/>
            </a:prstGeom>
          </p:spPr>
          <p:txBody>
            <a:bodyPr lIns="50800" tIns="50800" rIns="50800" bIns="50800" rtlCol="0" anchor="ctr"/>
            <a:lstStyle/>
            <a:p>
              <a:pPr algn="ctr">
                <a:lnSpc>
                  <a:spcPts val="3504"/>
                </a:lnSpc>
              </a:pPr>
              <a:endParaRPr/>
            </a:p>
          </p:txBody>
        </p:sp>
      </p:grpSp>
      <p:grpSp>
        <p:nvGrpSpPr>
          <p:cNvPr id="11" name="Group 11">
            <a:extLst>
              <a:ext uri="{FF2B5EF4-FFF2-40B4-BE49-F238E27FC236}">
                <a16:creationId xmlns:a16="http://schemas.microsoft.com/office/drawing/2014/main" id="{F1D68D47-4611-B64C-E5FE-72154824BFE0}"/>
              </a:ext>
            </a:extLst>
          </p:cNvPr>
          <p:cNvGrpSpPr/>
          <p:nvPr/>
        </p:nvGrpSpPr>
        <p:grpSpPr>
          <a:xfrm>
            <a:off x="9294806" y="3301774"/>
            <a:ext cx="4607373" cy="6489924"/>
            <a:chOff x="0" y="0"/>
            <a:chExt cx="1379812" cy="1410277"/>
          </a:xfrm>
        </p:grpSpPr>
        <p:sp>
          <p:nvSpPr>
            <p:cNvPr id="12" name="Freeform 12">
              <a:extLst>
                <a:ext uri="{FF2B5EF4-FFF2-40B4-BE49-F238E27FC236}">
                  <a16:creationId xmlns:a16="http://schemas.microsoft.com/office/drawing/2014/main" id="{DB520295-A00E-79BC-5B64-3777E0107E12}"/>
                </a:ext>
              </a:extLst>
            </p:cNvPr>
            <p:cNvSpPr/>
            <p:nvPr/>
          </p:nvSpPr>
          <p:spPr>
            <a:xfrm>
              <a:off x="0" y="0"/>
              <a:ext cx="1379812" cy="1410277"/>
            </a:xfrm>
            <a:custGeom>
              <a:avLst/>
              <a:gdLst/>
              <a:ahLst/>
              <a:cxnLst/>
              <a:rect l="l" t="t" r="r" b="b"/>
              <a:pathLst>
                <a:path w="1379812" h="1410277">
                  <a:moveTo>
                    <a:pt x="79732" y="0"/>
                  </a:moveTo>
                  <a:lnTo>
                    <a:pt x="1300080" y="0"/>
                  </a:lnTo>
                  <a:cubicBezTo>
                    <a:pt x="1344115" y="0"/>
                    <a:pt x="1379812" y="35697"/>
                    <a:pt x="1379812" y="79732"/>
                  </a:cubicBezTo>
                  <a:lnTo>
                    <a:pt x="1379812" y="1330545"/>
                  </a:lnTo>
                  <a:cubicBezTo>
                    <a:pt x="1379812" y="1351691"/>
                    <a:pt x="1371412" y="1371971"/>
                    <a:pt x="1356459" y="1386924"/>
                  </a:cubicBezTo>
                  <a:cubicBezTo>
                    <a:pt x="1341506" y="1401877"/>
                    <a:pt x="1321226" y="1410277"/>
                    <a:pt x="1300080" y="1410277"/>
                  </a:cubicBezTo>
                  <a:lnTo>
                    <a:pt x="79732" y="1410277"/>
                  </a:lnTo>
                  <a:cubicBezTo>
                    <a:pt x="58586" y="1410277"/>
                    <a:pt x="38306" y="1401877"/>
                    <a:pt x="23353" y="1386924"/>
                  </a:cubicBezTo>
                  <a:cubicBezTo>
                    <a:pt x="8400" y="1371971"/>
                    <a:pt x="0" y="1351691"/>
                    <a:pt x="0" y="1330545"/>
                  </a:cubicBezTo>
                  <a:lnTo>
                    <a:pt x="0" y="79732"/>
                  </a:lnTo>
                  <a:cubicBezTo>
                    <a:pt x="0" y="58586"/>
                    <a:pt x="8400" y="38306"/>
                    <a:pt x="23353" y="23353"/>
                  </a:cubicBezTo>
                  <a:cubicBezTo>
                    <a:pt x="38306" y="8400"/>
                    <a:pt x="58586" y="0"/>
                    <a:pt x="79732" y="0"/>
                  </a:cubicBezTo>
                  <a:close/>
                </a:path>
              </a:pathLst>
            </a:custGeom>
            <a:solidFill>
              <a:srgbClr val="FFFFFF"/>
            </a:solidFill>
          </p:spPr>
          <p:txBody>
            <a:bodyPr/>
            <a:lstStyle/>
            <a:p>
              <a:endParaRPr lang="nl-NL"/>
            </a:p>
          </p:txBody>
        </p:sp>
        <p:sp>
          <p:nvSpPr>
            <p:cNvPr id="13" name="TextBox 13">
              <a:extLst>
                <a:ext uri="{FF2B5EF4-FFF2-40B4-BE49-F238E27FC236}">
                  <a16:creationId xmlns:a16="http://schemas.microsoft.com/office/drawing/2014/main" id="{F4D8FAC9-1FE5-3CCF-0FFF-DC2A2F5101EE}"/>
                </a:ext>
              </a:extLst>
            </p:cNvPr>
            <p:cNvSpPr txBox="1"/>
            <p:nvPr/>
          </p:nvSpPr>
          <p:spPr>
            <a:xfrm>
              <a:off x="0" y="-47625"/>
              <a:ext cx="1379812" cy="1457902"/>
            </a:xfrm>
            <a:prstGeom prst="rect">
              <a:avLst/>
            </a:prstGeom>
          </p:spPr>
          <p:txBody>
            <a:bodyPr lIns="50800" tIns="50800" rIns="50800" bIns="50800" rtlCol="0" anchor="ctr"/>
            <a:lstStyle/>
            <a:p>
              <a:pPr algn="ctr">
                <a:lnSpc>
                  <a:spcPts val="3504"/>
                </a:lnSpc>
              </a:pPr>
              <a:endParaRPr/>
            </a:p>
          </p:txBody>
        </p:sp>
      </p:grpSp>
      <p:sp>
        <p:nvSpPr>
          <p:cNvPr id="14" name="TextBox 14">
            <a:extLst>
              <a:ext uri="{FF2B5EF4-FFF2-40B4-BE49-F238E27FC236}">
                <a16:creationId xmlns:a16="http://schemas.microsoft.com/office/drawing/2014/main" id="{C7898D85-ED68-C1D7-5B84-EF0BA3D30BA6}"/>
              </a:ext>
            </a:extLst>
          </p:cNvPr>
          <p:cNvSpPr txBox="1"/>
          <p:nvPr/>
        </p:nvSpPr>
        <p:spPr>
          <a:xfrm>
            <a:off x="201688" y="4091493"/>
            <a:ext cx="3799418" cy="2923877"/>
          </a:xfrm>
          <a:prstGeom prst="rect">
            <a:avLst/>
          </a:prstGeom>
        </p:spPr>
        <p:txBody>
          <a:bodyPr wrap="square" lIns="0" tIns="0" rIns="0" bIns="0" rtlCol="0" anchor="t">
            <a:spAutoFit/>
          </a:bodyPr>
          <a:lstStyle/>
          <a:p>
            <a:pPr marL="0" lvl="0" indent="0" algn="ctr">
              <a:lnSpc>
                <a:spcPts val="4589"/>
              </a:lnSpc>
              <a:spcBef>
                <a:spcPct val="0"/>
              </a:spcBef>
            </a:pPr>
            <a:r>
              <a:rPr lang="en-US" sz="3325" b="1" dirty="0">
                <a:solidFill>
                  <a:srgbClr val="145DA0"/>
                </a:solidFill>
                <a:latin typeface="DM Sans Bold"/>
                <a:ea typeface="DM Sans Bold"/>
                <a:cs typeface="DM Sans Bold"/>
                <a:sym typeface="DM Sans Bold"/>
              </a:rPr>
              <a:t>1. User-based Collaborative Filtering 	Standard User-KNN </a:t>
            </a:r>
          </a:p>
          <a:p>
            <a:pPr marL="0" lvl="0" indent="0" algn="ctr">
              <a:lnSpc>
                <a:spcPts val="4589"/>
              </a:lnSpc>
              <a:spcBef>
                <a:spcPct val="0"/>
              </a:spcBef>
            </a:pPr>
            <a:endParaRPr lang="en-US" sz="3325" b="1" dirty="0">
              <a:solidFill>
                <a:srgbClr val="145DA0"/>
              </a:solidFill>
              <a:latin typeface="DM Sans Bold"/>
              <a:ea typeface="DM Sans Bold"/>
              <a:cs typeface="DM Sans Bold"/>
              <a:sym typeface="DM Sans Bold"/>
            </a:endParaRPr>
          </a:p>
        </p:txBody>
      </p:sp>
      <p:sp>
        <p:nvSpPr>
          <p:cNvPr id="15" name="TextBox 15">
            <a:extLst>
              <a:ext uri="{FF2B5EF4-FFF2-40B4-BE49-F238E27FC236}">
                <a16:creationId xmlns:a16="http://schemas.microsoft.com/office/drawing/2014/main" id="{3BFADAFE-EEBA-02F4-E0A6-0F717EEF2F7D}"/>
              </a:ext>
            </a:extLst>
          </p:cNvPr>
          <p:cNvSpPr txBox="1"/>
          <p:nvPr/>
        </p:nvSpPr>
        <p:spPr>
          <a:xfrm>
            <a:off x="4619223" y="3575039"/>
            <a:ext cx="4276988" cy="2923877"/>
          </a:xfrm>
          <a:prstGeom prst="rect">
            <a:avLst/>
          </a:prstGeom>
        </p:spPr>
        <p:txBody>
          <a:bodyPr wrap="square" lIns="0" tIns="0" rIns="0" bIns="0" rtlCol="0" anchor="t">
            <a:spAutoFit/>
          </a:bodyPr>
          <a:lstStyle/>
          <a:p>
            <a:pPr marL="0" lvl="0" indent="0" algn="ctr">
              <a:lnSpc>
                <a:spcPts val="4589"/>
              </a:lnSpc>
              <a:spcBef>
                <a:spcPct val="0"/>
              </a:spcBef>
            </a:pPr>
            <a:r>
              <a:rPr lang="en-US" sz="3325" b="1" dirty="0">
                <a:solidFill>
                  <a:srgbClr val="145DA0"/>
                </a:solidFill>
                <a:latin typeface="DM Sans Bold"/>
                <a:ea typeface="DM Sans Bold"/>
                <a:cs typeface="DM Sans Bold"/>
                <a:sym typeface="DM Sans Bold"/>
              </a:rPr>
              <a:t>2. User-based Collaborative Filtering User-KNN with Average Rating Adjustment</a:t>
            </a:r>
          </a:p>
        </p:txBody>
      </p:sp>
      <p:sp>
        <p:nvSpPr>
          <p:cNvPr id="16" name="TextBox 16">
            <a:extLst>
              <a:ext uri="{FF2B5EF4-FFF2-40B4-BE49-F238E27FC236}">
                <a16:creationId xmlns:a16="http://schemas.microsoft.com/office/drawing/2014/main" id="{49344940-3E9B-EE6B-F65F-394506831AC9}"/>
              </a:ext>
            </a:extLst>
          </p:cNvPr>
          <p:cNvSpPr txBox="1"/>
          <p:nvPr/>
        </p:nvSpPr>
        <p:spPr>
          <a:xfrm>
            <a:off x="9326300" y="3450602"/>
            <a:ext cx="4262777" cy="2923877"/>
          </a:xfrm>
          <a:prstGeom prst="rect">
            <a:avLst/>
          </a:prstGeom>
        </p:spPr>
        <p:txBody>
          <a:bodyPr wrap="square" lIns="0" tIns="0" rIns="0" bIns="0" rtlCol="0" anchor="t">
            <a:spAutoFit/>
          </a:bodyPr>
          <a:lstStyle/>
          <a:p>
            <a:pPr marL="0" lvl="0" indent="0" algn="ctr">
              <a:lnSpc>
                <a:spcPts val="4589"/>
              </a:lnSpc>
              <a:spcBef>
                <a:spcPct val="0"/>
              </a:spcBef>
            </a:pPr>
            <a:r>
              <a:rPr lang="en-US" sz="3325" b="1" dirty="0">
                <a:solidFill>
                  <a:srgbClr val="145DA0"/>
                </a:solidFill>
                <a:latin typeface="DM Sans Bold"/>
                <a:ea typeface="DM Sans Bold"/>
                <a:cs typeface="DM Sans Bold"/>
                <a:sym typeface="DM Sans Bold"/>
              </a:rPr>
              <a:t>3. User-based Collaborative Filtering	Hybrid User-KNN (Cosine + Average Similarity)</a:t>
            </a:r>
          </a:p>
        </p:txBody>
      </p:sp>
      <p:sp>
        <p:nvSpPr>
          <p:cNvPr id="17" name="TextBox 17">
            <a:extLst>
              <a:ext uri="{FF2B5EF4-FFF2-40B4-BE49-F238E27FC236}">
                <a16:creationId xmlns:a16="http://schemas.microsoft.com/office/drawing/2014/main" id="{8938542F-D33C-6D8F-AE39-6B51B96449C9}"/>
              </a:ext>
            </a:extLst>
          </p:cNvPr>
          <p:cNvSpPr txBox="1"/>
          <p:nvPr/>
        </p:nvSpPr>
        <p:spPr>
          <a:xfrm>
            <a:off x="4204492" y="1400149"/>
            <a:ext cx="9879016" cy="1462516"/>
          </a:xfrm>
          <a:prstGeom prst="rect">
            <a:avLst/>
          </a:prstGeom>
        </p:spPr>
        <p:txBody>
          <a:bodyPr wrap="square" lIns="0" tIns="0" rIns="0" bIns="0" rtlCol="0" anchor="t">
            <a:spAutoFit/>
          </a:bodyPr>
          <a:lstStyle/>
          <a:p>
            <a:pPr marL="0" lvl="0" indent="0" algn="ctr">
              <a:lnSpc>
                <a:spcPts val="5719"/>
              </a:lnSpc>
              <a:spcBef>
                <a:spcPct val="0"/>
              </a:spcBef>
            </a:pPr>
            <a:r>
              <a:rPr lang="en-US" sz="4766" b="1" dirty="0">
                <a:solidFill>
                  <a:srgbClr val="FFFFFF"/>
                </a:solidFill>
                <a:latin typeface="Now Bold"/>
                <a:ea typeface="Now Bold"/>
                <a:cs typeface="Now Bold"/>
                <a:sym typeface="Now Bold"/>
              </a:rPr>
              <a:t>Collaborative Filtering (Baseline)</a:t>
            </a:r>
          </a:p>
        </p:txBody>
      </p:sp>
      <p:sp>
        <p:nvSpPr>
          <p:cNvPr id="18" name="TextBox 18">
            <a:extLst>
              <a:ext uri="{FF2B5EF4-FFF2-40B4-BE49-F238E27FC236}">
                <a16:creationId xmlns:a16="http://schemas.microsoft.com/office/drawing/2014/main" id="{9B1DE092-6B5E-298C-434A-37FB12E84943}"/>
              </a:ext>
            </a:extLst>
          </p:cNvPr>
          <p:cNvSpPr txBox="1"/>
          <p:nvPr/>
        </p:nvSpPr>
        <p:spPr>
          <a:xfrm>
            <a:off x="382997" y="6724116"/>
            <a:ext cx="4359572" cy="1319464"/>
          </a:xfrm>
          <a:prstGeom prst="rect">
            <a:avLst/>
          </a:prstGeom>
        </p:spPr>
        <p:txBody>
          <a:bodyPr lIns="0" tIns="0" rIns="0" bIns="0" rtlCol="0" anchor="t">
            <a:spAutoFit/>
          </a:bodyPr>
          <a:lstStyle/>
          <a:p>
            <a:pPr marL="203782" lvl="1" algn="l">
              <a:lnSpc>
                <a:spcPts val="2605"/>
              </a:lnSpc>
            </a:pPr>
            <a:r>
              <a:rPr lang="en-US" sz="1887" dirty="0">
                <a:solidFill>
                  <a:srgbClr val="002960"/>
                </a:solidFill>
                <a:latin typeface="DM Sans"/>
                <a:ea typeface="DM Sans"/>
                <a:cs typeface="DM Sans"/>
                <a:sym typeface="DM Sans"/>
              </a:rPr>
              <a:t>Finds similar users using cosine similarity on their rating patterns, then recommend what similar users liked.</a:t>
            </a:r>
          </a:p>
        </p:txBody>
      </p:sp>
      <p:sp>
        <p:nvSpPr>
          <p:cNvPr id="19" name="TextBox 19">
            <a:extLst>
              <a:ext uri="{FF2B5EF4-FFF2-40B4-BE49-F238E27FC236}">
                <a16:creationId xmlns:a16="http://schemas.microsoft.com/office/drawing/2014/main" id="{5088A7F3-E44A-2B6C-1D4B-837006526F34}"/>
              </a:ext>
            </a:extLst>
          </p:cNvPr>
          <p:cNvSpPr txBox="1"/>
          <p:nvPr/>
        </p:nvSpPr>
        <p:spPr>
          <a:xfrm>
            <a:off x="5102809" y="6814061"/>
            <a:ext cx="3821021" cy="1986313"/>
          </a:xfrm>
          <a:prstGeom prst="rect">
            <a:avLst/>
          </a:prstGeom>
        </p:spPr>
        <p:txBody>
          <a:bodyPr wrap="square" lIns="0" tIns="0" rIns="0" bIns="0" rtlCol="0" anchor="t">
            <a:spAutoFit/>
          </a:bodyPr>
          <a:lstStyle/>
          <a:p>
            <a:pPr marL="203782" lvl="1" algn="l">
              <a:lnSpc>
                <a:spcPts val="2605"/>
              </a:lnSpc>
            </a:pPr>
            <a:r>
              <a:rPr lang="en-US" sz="1887" dirty="0">
                <a:solidFill>
                  <a:srgbClr val="002960"/>
                </a:solidFill>
                <a:latin typeface="DM Sans"/>
                <a:ea typeface="DM Sans"/>
                <a:cs typeface="DM Sans"/>
                <a:sym typeface="DM Sans"/>
              </a:rPr>
              <a:t>Improves similarity computation by adjusting for users who rate consistently higher or lower than average (normalizes rating behavior before computing similarities).</a:t>
            </a:r>
          </a:p>
        </p:txBody>
      </p:sp>
      <p:sp>
        <p:nvSpPr>
          <p:cNvPr id="20" name="TextBox 20">
            <a:extLst>
              <a:ext uri="{FF2B5EF4-FFF2-40B4-BE49-F238E27FC236}">
                <a16:creationId xmlns:a16="http://schemas.microsoft.com/office/drawing/2014/main" id="{37B574C9-BA11-2183-8C82-B9C5AE455478}"/>
              </a:ext>
            </a:extLst>
          </p:cNvPr>
          <p:cNvSpPr txBox="1"/>
          <p:nvPr/>
        </p:nvSpPr>
        <p:spPr>
          <a:xfrm>
            <a:off x="9360748" y="6867536"/>
            <a:ext cx="4170342" cy="2319738"/>
          </a:xfrm>
          <a:prstGeom prst="rect">
            <a:avLst/>
          </a:prstGeom>
        </p:spPr>
        <p:txBody>
          <a:bodyPr wrap="square" lIns="0" tIns="0" rIns="0" bIns="0" rtlCol="0" anchor="t">
            <a:spAutoFit/>
          </a:bodyPr>
          <a:lstStyle/>
          <a:p>
            <a:pPr marL="203782" lvl="1" algn="l">
              <a:lnSpc>
                <a:spcPts val="2605"/>
              </a:lnSpc>
            </a:pPr>
            <a:r>
              <a:rPr lang="en-US" sz="1887" dirty="0">
                <a:solidFill>
                  <a:srgbClr val="002960"/>
                </a:solidFill>
                <a:latin typeface="DM Sans"/>
                <a:ea typeface="DM Sans"/>
                <a:cs typeface="DM Sans"/>
                <a:sym typeface="DM Sans"/>
              </a:rPr>
              <a:t>Combines similarity in detailed rating patterns and overall rating behavior (average ratings), leading to more robust and personalized recommendations, especially when users have sparse or biased rating patterns.</a:t>
            </a:r>
          </a:p>
        </p:txBody>
      </p:sp>
      <p:sp>
        <p:nvSpPr>
          <p:cNvPr id="21" name="AutoShape 21">
            <a:extLst>
              <a:ext uri="{FF2B5EF4-FFF2-40B4-BE49-F238E27FC236}">
                <a16:creationId xmlns:a16="http://schemas.microsoft.com/office/drawing/2014/main" id="{0E473BC3-6528-099A-6418-1BA145F47B0D}"/>
              </a:ext>
            </a:extLst>
          </p:cNvPr>
          <p:cNvSpPr/>
          <p:nvPr/>
        </p:nvSpPr>
        <p:spPr>
          <a:xfrm flipV="1">
            <a:off x="999835" y="6565786"/>
            <a:ext cx="2203125" cy="0"/>
          </a:xfrm>
          <a:prstGeom prst="line">
            <a:avLst/>
          </a:prstGeom>
          <a:ln w="38100" cap="flat">
            <a:solidFill>
              <a:srgbClr val="145DA0"/>
            </a:solidFill>
            <a:prstDash val="solid"/>
            <a:headEnd type="none" w="sm" len="sm"/>
            <a:tailEnd type="none" w="sm" len="sm"/>
          </a:ln>
        </p:spPr>
        <p:txBody>
          <a:bodyPr/>
          <a:lstStyle/>
          <a:p>
            <a:endParaRPr lang="nl-NL" dirty="0"/>
          </a:p>
        </p:txBody>
      </p:sp>
      <p:sp>
        <p:nvSpPr>
          <p:cNvPr id="22" name="AutoShape 22">
            <a:extLst>
              <a:ext uri="{FF2B5EF4-FFF2-40B4-BE49-F238E27FC236}">
                <a16:creationId xmlns:a16="http://schemas.microsoft.com/office/drawing/2014/main" id="{380EEA03-4AA9-5755-45C0-C0F69811E077}"/>
              </a:ext>
            </a:extLst>
          </p:cNvPr>
          <p:cNvSpPr/>
          <p:nvPr/>
        </p:nvSpPr>
        <p:spPr>
          <a:xfrm flipV="1">
            <a:off x="5656154" y="6641187"/>
            <a:ext cx="2203125" cy="0"/>
          </a:xfrm>
          <a:prstGeom prst="line">
            <a:avLst/>
          </a:prstGeom>
          <a:ln w="38100" cap="flat">
            <a:solidFill>
              <a:srgbClr val="145DA0"/>
            </a:solidFill>
            <a:prstDash val="solid"/>
            <a:headEnd type="none" w="sm" len="sm"/>
            <a:tailEnd type="none" w="sm" len="sm"/>
          </a:ln>
        </p:spPr>
        <p:txBody>
          <a:bodyPr/>
          <a:lstStyle/>
          <a:p>
            <a:endParaRPr lang="nl-NL" dirty="0"/>
          </a:p>
        </p:txBody>
      </p:sp>
      <p:sp>
        <p:nvSpPr>
          <p:cNvPr id="23" name="AutoShape 23">
            <a:extLst>
              <a:ext uri="{FF2B5EF4-FFF2-40B4-BE49-F238E27FC236}">
                <a16:creationId xmlns:a16="http://schemas.microsoft.com/office/drawing/2014/main" id="{67A4B003-278F-32CC-A1B0-5CD2D47E8744}"/>
              </a:ext>
            </a:extLst>
          </p:cNvPr>
          <p:cNvSpPr/>
          <p:nvPr/>
        </p:nvSpPr>
        <p:spPr>
          <a:xfrm flipV="1">
            <a:off x="10356125" y="6589466"/>
            <a:ext cx="2203125" cy="0"/>
          </a:xfrm>
          <a:prstGeom prst="line">
            <a:avLst/>
          </a:prstGeom>
          <a:ln w="38100" cap="flat">
            <a:solidFill>
              <a:srgbClr val="145DA0"/>
            </a:solidFill>
            <a:prstDash val="solid"/>
            <a:headEnd type="none" w="sm" len="sm"/>
            <a:tailEnd type="none" w="sm" len="sm"/>
          </a:ln>
        </p:spPr>
        <p:txBody>
          <a:bodyPr/>
          <a:lstStyle/>
          <a:p>
            <a:endParaRPr lang="nl-NL" dirty="0"/>
          </a:p>
        </p:txBody>
      </p:sp>
      <p:grpSp>
        <p:nvGrpSpPr>
          <p:cNvPr id="24" name="Group 11">
            <a:extLst>
              <a:ext uri="{FF2B5EF4-FFF2-40B4-BE49-F238E27FC236}">
                <a16:creationId xmlns:a16="http://schemas.microsoft.com/office/drawing/2014/main" id="{AFA317EE-E4E8-43E4-78DA-EDACD357B588}"/>
              </a:ext>
            </a:extLst>
          </p:cNvPr>
          <p:cNvGrpSpPr/>
          <p:nvPr/>
        </p:nvGrpSpPr>
        <p:grpSpPr>
          <a:xfrm>
            <a:off x="14046661" y="3192559"/>
            <a:ext cx="4148853" cy="6527143"/>
            <a:chOff x="0" y="0"/>
            <a:chExt cx="1379812" cy="1410277"/>
          </a:xfrm>
        </p:grpSpPr>
        <p:sp>
          <p:nvSpPr>
            <p:cNvPr id="25" name="Freeform 12">
              <a:extLst>
                <a:ext uri="{FF2B5EF4-FFF2-40B4-BE49-F238E27FC236}">
                  <a16:creationId xmlns:a16="http://schemas.microsoft.com/office/drawing/2014/main" id="{A0CC259B-8F9E-06A3-BACA-80EDDFA0EDF9}"/>
                </a:ext>
              </a:extLst>
            </p:cNvPr>
            <p:cNvSpPr/>
            <p:nvPr/>
          </p:nvSpPr>
          <p:spPr>
            <a:xfrm>
              <a:off x="0" y="0"/>
              <a:ext cx="1379812" cy="1410277"/>
            </a:xfrm>
            <a:custGeom>
              <a:avLst/>
              <a:gdLst/>
              <a:ahLst/>
              <a:cxnLst/>
              <a:rect l="l" t="t" r="r" b="b"/>
              <a:pathLst>
                <a:path w="1379812" h="1410277">
                  <a:moveTo>
                    <a:pt x="79732" y="0"/>
                  </a:moveTo>
                  <a:lnTo>
                    <a:pt x="1300080" y="0"/>
                  </a:lnTo>
                  <a:cubicBezTo>
                    <a:pt x="1344115" y="0"/>
                    <a:pt x="1379812" y="35697"/>
                    <a:pt x="1379812" y="79732"/>
                  </a:cubicBezTo>
                  <a:lnTo>
                    <a:pt x="1379812" y="1330545"/>
                  </a:lnTo>
                  <a:cubicBezTo>
                    <a:pt x="1379812" y="1351691"/>
                    <a:pt x="1371412" y="1371971"/>
                    <a:pt x="1356459" y="1386924"/>
                  </a:cubicBezTo>
                  <a:cubicBezTo>
                    <a:pt x="1341506" y="1401877"/>
                    <a:pt x="1321226" y="1410277"/>
                    <a:pt x="1300080" y="1410277"/>
                  </a:cubicBezTo>
                  <a:lnTo>
                    <a:pt x="79732" y="1410277"/>
                  </a:lnTo>
                  <a:cubicBezTo>
                    <a:pt x="58586" y="1410277"/>
                    <a:pt x="38306" y="1401877"/>
                    <a:pt x="23353" y="1386924"/>
                  </a:cubicBezTo>
                  <a:cubicBezTo>
                    <a:pt x="8400" y="1371971"/>
                    <a:pt x="0" y="1351691"/>
                    <a:pt x="0" y="1330545"/>
                  </a:cubicBezTo>
                  <a:lnTo>
                    <a:pt x="0" y="79732"/>
                  </a:lnTo>
                  <a:cubicBezTo>
                    <a:pt x="0" y="58586"/>
                    <a:pt x="8400" y="38306"/>
                    <a:pt x="23353" y="23353"/>
                  </a:cubicBezTo>
                  <a:cubicBezTo>
                    <a:pt x="38306" y="8400"/>
                    <a:pt x="58586" y="0"/>
                    <a:pt x="79732" y="0"/>
                  </a:cubicBezTo>
                  <a:close/>
                </a:path>
              </a:pathLst>
            </a:custGeom>
            <a:solidFill>
              <a:srgbClr val="FFFFFF"/>
            </a:solidFill>
          </p:spPr>
          <p:txBody>
            <a:bodyPr/>
            <a:lstStyle/>
            <a:p>
              <a:endParaRPr lang="nl-NL"/>
            </a:p>
          </p:txBody>
        </p:sp>
        <p:sp>
          <p:nvSpPr>
            <p:cNvPr id="26" name="TextBox 13">
              <a:extLst>
                <a:ext uri="{FF2B5EF4-FFF2-40B4-BE49-F238E27FC236}">
                  <a16:creationId xmlns:a16="http://schemas.microsoft.com/office/drawing/2014/main" id="{D3F8E0A2-3A47-FED5-98CD-83D133BC7592}"/>
                </a:ext>
              </a:extLst>
            </p:cNvPr>
            <p:cNvSpPr txBox="1"/>
            <p:nvPr/>
          </p:nvSpPr>
          <p:spPr>
            <a:xfrm>
              <a:off x="0" y="-47625"/>
              <a:ext cx="1379812" cy="1457902"/>
            </a:xfrm>
            <a:prstGeom prst="rect">
              <a:avLst/>
            </a:prstGeom>
          </p:spPr>
          <p:txBody>
            <a:bodyPr lIns="50800" tIns="50800" rIns="50800" bIns="50800" rtlCol="0" anchor="ctr"/>
            <a:lstStyle/>
            <a:p>
              <a:pPr algn="ctr">
                <a:lnSpc>
                  <a:spcPts val="3504"/>
                </a:lnSpc>
              </a:pPr>
              <a:endParaRPr/>
            </a:p>
          </p:txBody>
        </p:sp>
      </p:grpSp>
      <p:sp>
        <p:nvSpPr>
          <p:cNvPr id="27" name="TextBox 20">
            <a:extLst>
              <a:ext uri="{FF2B5EF4-FFF2-40B4-BE49-F238E27FC236}">
                <a16:creationId xmlns:a16="http://schemas.microsoft.com/office/drawing/2014/main" id="{87103DAB-B406-EC35-7BC0-3EE079D45DDB}"/>
              </a:ext>
            </a:extLst>
          </p:cNvPr>
          <p:cNvSpPr txBox="1"/>
          <p:nvPr/>
        </p:nvSpPr>
        <p:spPr>
          <a:xfrm>
            <a:off x="14465209" y="6921976"/>
            <a:ext cx="2990706" cy="1652888"/>
          </a:xfrm>
          <a:prstGeom prst="rect">
            <a:avLst/>
          </a:prstGeom>
        </p:spPr>
        <p:txBody>
          <a:bodyPr wrap="square" lIns="0" tIns="0" rIns="0" bIns="0" rtlCol="0" anchor="t">
            <a:spAutoFit/>
          </a:bodyPr>
          <a:lstStyle/>
          <a:p>
            <a:pPr marL="203782" lvl="1" algn="l">
              <a:lnSpc>
                <a:spcPts val="2605"/>
              </a:lnSpc>
            </a:pPr>
            <a:r>
              <a:rPr lang="en-US" sz="1887" dirty="0">
                <a:solidFill>
                  <a:srgbClr val="002960"/>
                </a:solidFill>
                <a:latin typeface="DM Sans"/>
                <a:ea typeface="DM Sans"/>
                <a:cs typeface="DM Sans"/>
                <a:sym typeface="DM Sans"/>
              </a:rPr>
              <a:t>Classifies users based on their similarity scores (e.g., groups users with similar rating habits into profiles)</a:t>
            </a:r>
          </a:p>
        </p:txBody>
      </p:sp>
      <p:sp>
        <p:nvSpPr>
          <p:cNvPr id="28" name="TextBox 16">
            <a:extLst>
              <a:ext uri="{FF2B5EF4-FFF2-40B4-BE49-F238E27FC236}">
                <a16:creationId xmlns:a16="http://schemas.microsoft.com/office/drawing/2014/main" id="{6975C806-74FA-A1E1-A515-1D7844EDC5B7}"/>
              </a:ext>
            </a:extLst>
          </p:cNvPr>
          <p:cNvSpPr txBox="1"/>
          <p:nvPr/>
        </p:nvSpPr>
        <p:spPr>
          <a:xfrm>
            <a:off x="14046027" y="4421251"/>
            <a:ext cx="3946377" cy="1744067"/>
          </a:xfrm>
          <a:prstGeom prst="rect">
            <a:avLst/>
          </a:prstGeom>
        </p:spPr>
        <p:txBody>
          <a:bodyPr wrap="square" lIns="0" tIns="0" rIns="0" bIns="0" rtlCol="0" anchor="t">
            <a:spAutoFit/>
          </a:bodyPr>
          <a:lstStyle/>
          <a:p>
            <a:pPr marL="0" lvl="0" indent="0" algn="ctr">
              <a:lnSpc>
                <a:spcPts val="4589"/>
              </a:lnSpc>
              <a:spcBef>
                <a:spcPct val="0"/>
              </a:spcBef>
            </a:pPr>
            <a:r>
              <a:rPr lang="en-US" sz="3325" b="1" dirty="0">
                <a:solidFill>
                  <a:srgbClr val="145DA0"/>
                </a:solidFill>
                <a:latin typeface="DM Sans Bold"/>
                <a:ea typeface="DM Sans Bold"/>
                <a:cs typeface="DM Sans Bold"/>
                <a:sym typeface="DM Sans Bold"/>
              </a:rPr>
              <a:t>User-based classification using KNN</a:t>
            </a:r>
          </a:p>
        </p:txBody>
      </p:sp>
      <p:sp>
        <p:nvSpPr>
          <p:cNvPr id="29" name="AutoShape 23">
            <a:extLst>
              <a:ext uri="{FF2B5EF4-FFF2-40B4-BE49-F238E27FC236}">
                <a16:creationId xmlns:a16="http://schemas.microsoft.com/office/drawing/2014/main" id="{26B0D10F-CBFC-5B09-E13A-00EEDFAB30F3}"/>
              </a:ext>
            </a:extLst>
          </p:cNvPr>
          <p:cNvSpPr/>
          <p:nvPr/>
        </p:nvSpPr>
        <p:spPr>
          <a:xfrm flipV="1">
            <a:off x="15019524" y="6477450"/>
            <a:ext cx="2203125" cy="0"/>
          </a:xfrm>
          <a:prstGeom prst="line">
            <a:avLst/>
          </a:prstGeom>
          <a:ln w="38100" cap="flat">
            <a:solidFill>
              <a:srgbClr val="145DA0"/>
            </a:solidFill>
            <a:prstDash val="solid"/>
            <a:headEnd type="none" w="sm" len="sm"/>
            <a:tailEnd type="none" w="sm" len="sm"/>
          </a:ln>
        </p:spPr>
        <p:txBody>
          <a:bodyPr/>
          <a:lstStyle/>
          <a:p>
            <a:endParaRPr lang="nl-NL" dirty="0"/>
          </a:p>
        </p:txBody>
      </p:sp>
      <p:sp>
        <p:nvSpPr>
          <p:cNvPr id="33" name="TextBox 32">
            <a:extLst>
              <a:ext uri="{FF2B5EF4-FFF2-40B4-BE49-F238E27FC236}">
                <a16:creationId xmlns:a16="http://schemas.microsoft.com/office/drawing/2014/main" id="{2757CC72-1CCF-080A-2251-383338076F95}"/>
              </a:ext>
            </a:extLst>
          </p:cNvPr>
          <p:cNvSpPr txBox="1"/>
          <p:nvPr/>
        </p:nvSpPr>
        <p:spPr>
          <a:xfrm>
            <a:off x="127960" y="10589439"/>
            <a:ext cx="13918067" cy="954107"/>
          </a:xfrm>
          <a:prstGeom prst="rect">
            <a:avLst/>
          </a:prstGeom>
          <a:noFill/>
        </p:spPr>
        <p:txBody>
          <a:bodyPr wrap="square">
            <a:spAutoFit/>
          </a:bodyPr>
          <a:lstStyle/>
          <a:p>
            <a:pPr marL="457200" indent="-457200">
              <a:buFont typeface="Wingdings" panose="05000000000000000000" pitchFamily="2" charset="2"/>
              <a:buChar char="v"/>
            </a:pPr>
            <a:r>
              <a:rPr lang="en-US" sz="2800" dirty="0">
                <a:solidFill>
                  <a:srgbClr val="002060"/>
                </a:solidFill>
                <a:latin typeface="Amasis MT Pro Medium" panose="02040604050005020304" pitchFamily="18" charset="0"/>
              </a:rPr>
              <a:t>Best performing in terms of RMSE was </a:t>
            </a:r>
            <a:r>
              <a:rPr lang="en-US" sz="2800" b="1" dirty="0">
                <a:solidFill>
                  <a:srgbClr val="002060"/>
                </a:solidFill>
                <a:latin typeface="Amasis MT Pro Medium" panose="02040604050005020304" pitchFamily="18" charset="0"/>
                <a:ea typeface="DM Sans Bold"/>
                <a:cs typeface="DM Sans Bold"/>
                <a:sym typeface="DM Sans Bold"/>
              </a:rPr>
              <a:t>User-based Collaborative Filtering: Hybrid User-KNN (Cosine + Average Similarity)</a:t>
            </a:r>
            <a:endParaRPr lang="en-US" sz="2800" dirty="0">
              <a:solidFill>
                <a:srgbClr val="002060"/>
              </a:solidFill>
              <a:latin typeface="Amasis MT Pro Medium" panose="02040604050005020304" pitchFamily="18" charset="0"/>
            </a:endParaRPr>
          </a:p>
        </p:txBody>
      </p:sp>
    </p:spTree>
    <p:extLst>
      <p:ext uri="{BB962C8B-B14F-4D97-AF65-F5344CB8AC3E}">
        <p14:creationId xmlns:p14="http://schemas.microsoft.com/office/powerpoint/2010/main" val="3617569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a:extLst>
            <a:ext uri="{FF2B5EF4-FFF2-40B4-BE49-F238E27FC236}">
              <a16:creationId xmlns:a16="http://schemas.microsoft.com/office/drawing/2014/main" id="{FA09626C-D560-F18A-4320-BA72F3DC7E8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F781A16-BB93-0672-18E3-4AAB6693E819}"/>
              </a:ext>
            </a:extLst>
          </p:cNvPr>
          <p:cNvSpPr txBox="1"/>
          <p:nvPr/>
        </p:nvSpPr>
        <p:spPr>
          <a:xfrm>
            <a:off x="533400" y="647700"/>
            <a:ext cx="15680310" cy="971420"/>
          </a:xfrm>
          <a:prstGeom prst="rect">
            <a:avLst/>
          </a:prstGeom>
        </p:spPr>
        <p:txBody>
          <a:bodyPr wrap="square" lIns="0" tIns="0" rIns="0" bIns="0" rtlCol="0" anchor="t">
            <a:spAutoFit/>
          </a:bodyPr>
          <a:lstStyle/>
          <a:p>
            <a:pPr marL="0" lvl="0" indent="0" algn="l">
              <a:lnSpc>
                <a:spcPts val="6922"/>
              </a:lnSpc>
              <a:spcBef>
                <a:spcPct val="0"/>
              </a:spcBef>
            </a:pPr>
            <a:r>
              <a:rPr lang="en-US" sz="8000" b="1" dirty="0">
                <a:solidFill>
                  <a:srgbClr val="FFFFFF"/>
                </a:solidFill>
                <a:latin typeface="Now Bold"/>
                <a:ea typeface="Now Bold"/>
                <a:cs typeface="Now Bold"/>
                <a:sym typeface="Now Bold"/>
              </a:rPr>
              <a:t>Evaluation Results for CF</a:t>
            </a:r>
          </a:p>
        </p:txBody>
      </p:sp>
      <p:sp>
        <p:nvSpPr>
          <p:cNvPr id="4" name="Freeform 4">
            <a:extLst>
              <a:ext uri="{FF2B5EF4-FFF2-40B4-BE49-F238E27FC236}">
                <a16:creationId xmlns:a16="http://schemas.microsoft.com/office/drawing/2014/main" id="{384D8949-AD38-448A-70FF-1730E559D045}"/>
              </a:ext>
            </a:extLst>
          </p:cNvPr>
          <p:cNvSpPr/>
          <p:nvPr/>
        </p:nvSpPr>
        <p:spPr>
          <a:xfrm>
            <a:off x="15497441" y="-3219981"/>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nl-NL"/>
          </a:p>
        </p:txBody>
      </p:sp>
      <p:sp>
        <p:nvSpPr>
          <p:cNvPr id="5" name="Freeform 5">
            <a:extLst>
              <a:ext uri="{FF2B5EF4-FFF2-40B4-BE49-F238E27FC236}">
                <a16:creationId xmlns:a16="http://schemas.microsoft.com/office/drawing/2014/main" id="{809A52AF-53C2-00F9-B1CB-685FDE90A077}"/>
              </a:ext>
            </a:extLst>
          </p:cNvPr>
          <p:cNvSpPr/>
          <p:nvPr/>
        </p:nvSpPr>
        <p:spPr>
          <a:xfrm>
            <a:off x="-3342289" y="7380197"/>
            <a:ext cx="5956513" cy="5956513"/>
          </a:xfrm>
          <a:custGeom>
            <a:avLst/>
            <a:gdLst/>
            <a:ahLst/>
            <a:cxnLst/>
            <a:rect l="l" t="t" r="r" b="b"/>
            <a:pathLst>
              <a:path w="5956513" h="5956513">
                <a:moveTo>
                  <a:pt x="0" y="0"/>
                </a:moveTo>
                <a:lnTo>
                  <a:pt x="5956513" y="0"/>
                </a:lnTo>
                <a:lnTo>
                  <a:pt x="5956513" y="5956512"/>
                </a:lnTo>
                <a:lnTo>
                  <a:pt x="0" y="5956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nl-NL"/>
          </a:p>
        </p:txBody>
      </p:sp>
      <p:graphicFrame>
        <p:nvGraphicFramePr>
          <p:cNvPr id="19" name="Table 18">
            <a:extLst>
              <a:ext uri="{FF2B5EF4-FFF2-40B4-BE49-F238E27FC236}">
                <a16:creationId xmlns:a16="http://schemas.microsoft.com/office/drawing/2014/main" id="{EED901FE-4BD5-6DC7-39DB-BA3660C981E3}"/>
              </a:ext>
            </a:extLst>
          </p:cNvPr>
          <p:cNvGraphicFramePr>
            <a:graphicFrameLocks noGrp="1"/>
          </p:cNvGraphicFramePr>
          <p:nvPr>
            <p:extLst>
              <p:ext uri="{D42A27DB-BD31-4B8C-83A1-F6EECF244321}">
                <p14:modId xmlns:p14="http://schemas.microsoft.com/office/powerpoint/2010/main" val="2492282992"/>
              </p:ext>
            </p:extLst>
          </p:nvPr>
        </p:nvGraphicFramePr>
        <p:xfrm>
          <a:off x="778890" y="2068477"/>
          <a:ext cx="15680310" cy="5903234"/>
        </p:xfrm>
        <a:graphic>
          <a:graphicData uri="http://schemas.openxmlformats.org/drawingml/2006/table">
            <a:tbl>
              <a:tblPr firstRow="1" bandRow="1">
                <a:tableStyleId>{5C22544A-7EE6-4342-B048-85BDC9FD1C3A}</a:tableStyleId>
              </a:tblPr>
              <a:tblGrid>
                <a:gridCol w="2510985">
                  <a:extLst>
                    <a:ext uri="{9D8B030D-6E8A-4147-A177-3AD203B41FA5}">
                      <a16:colId xmlns:a16="http://schemas.microsoft.com/office/drawing/2014/main" val="2045182712"/>
                    </a:ext>
                  </a:extLst>
                </a:gridCol>
                <a:gridCol w="2246670">
                  <a:extLst>
                    <a:ext uri="{9D8B030D-6E8A-4147-A177-3AD203B41FA5}">
                      <a16:colId xmlns:a16="http://schemas.microsoft.com/office/drawing/2014/main" val="336308465"/>
                    </a:ext>
                  </a:extLst>
                </a:gridCol>
                <a:gridCol w="2378828">
                  <a:extLst>
                    <a:ext uri="{9D8B030D-6E8A-4147-A177-3AD203B41FA5}">
                      <a16:colId xmlns:a16="http://schemas.microsoft.com/office/drawing/2014/main" val="147750079"/>
                    </a:ext>
                  </a:extLst>
                </a:gridCol>
                <a:gridCol w="8543827">
                  <a:extLst>
                    <a:ext uri="{9D8B030D-6E8A-4147-A177-3AD203B41FA5}">
                      <a16:colId xmlns:a16="http://schemas.microsoft.com/office/drawing/2014/main" val="809923680"/>
                    </a:ext>
                  </a:extLst>
                </a:gridCol>
              </a:tblGrid>
              <a:tr h="709851">
                <a:tc>
                  <a:txBody>
                    <a:bodyPr/>
                    <a:lstStyle/>
                    <a:p>
                      <a:r>
                        <a:rPr lang="en-US" sz="2400" b="1" dirty="0"/>
                        <a:t>Metric</a:t>
                      </a:r>
                    </a:p>
                  </a:txBody>
                  <a:tcPr/>
                </a:tc>
                <a:tc>
                  <a:txBody>
                    <a:bodyPr/>
                    <a:lstStyle/>
                    <a:p>
                      <a:r>
                        <a:rPr lang="en-US" sz="2400" b="1" dirty="0"/>
                        <a:t>Dataset</a:t>
                      </a:r>
                    </a:p>
                  </a:txBody>
                  <a:tcPr/>
                </a:tc>
                <a:tc>
                  <a:txBody>
                    <a:bodyPr/>
                    <a:lstStyle/>
                    <a:p>
                      <a:r>
                        <a:rPr lang="en-US" sz="2400" b="1" dirty="0"/>
                        <a:t>Result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Interpretation</a:t>
                      </a:r>
                    </a:p>
                    <a:p>
                      <a:endParaRPr lang="en-US" sz="2400" b="1" dirty="0"/>
                    </a:p>
                  </a:txBody>
                  <a:tcPr/>
                </a:tc>
                <a:extLst>
                  <a:ext uri="{0D108BD9-81ED-4DB2-BD59-A6C34878D82A}">
                    <a16:rowId xmlns:a16="http://schemas.microsoft.com/office/drawing/2014/main" val="2059877283"/>
                  </a:ext>
                </a:extLst>
              </a:tr>
              <a:tr h="709851">
                <a:tc rowSpan="2">
                  <a:txBody>
                    <a:bodyPr/>
                    <a:lstStyle/>
                    <a:p>
                      <a:r>
                        <a:rPr lang="en-US" sz="2400" b="1" dirty="0"/>
                        <a:t>Hit rate</a:t>
                      </a:r>
                    </a:p>
                  </a:txBody>
                  <a:tcPr/>
                </a:tc>
                <a:tc>
                  <a:txBody>
                    <a:bodyPr/>
                    <a:lstStyle/>
                    <a:p>
                      <a:r>
                        <a:rPr lang="en-US" sz="2400" b="1" dirty="0"/>
                        <a:t>Movielens</a:t>
                      </a:r>
                    </a:p>
                  </a:txBody>
                  <a:tcPr/>
                </a:tc>
                <a:tc>
                  <a:txBody>
                    <a:bodyPr/>
                    <a:lstStyle/>
                    <a:p>
                      <a:r>
                        <a:rPr lang="en-US" sz="2400" b="1" dirty="0"/>
                        <a:t>0</a:t>
                      </a:r>
                    </a:p>
                  </a:txBody>
                  <a:tcPr/>
                </a:tc>
                <a:tc>
                  <a:txBody>
                    <a:bodyPr/>
                    <a:lstStyle/>
                    <a:p>
                      <a:r>
                        <a:rPr lang="en-US" sz="2400" b="1" dirty="0"/>
                        <a:t>No already-watched movies recommended; system only suggests unseen movies.</a:t>
                      </a:r>
                    </a:p>
                  </a:txBody>
                  <a:tcPr/>
                </a:tc>
                <a:extLst>
                  <a:ext uri="{0D108BD9-81ED-4DB2-BD59-A6C34878D82A}">
                    <a16:rowId xmlns:a16="http://schemas.microsoft.com/office/drawing/2014/main" val="1427327233"/>
                  </a:ext>
                </a:extLst>
              </a:tr>
              <a:tr h="709851">
                <a:tc vMerge="1">
                  <a:txBody>
                    <a:bodyPr/>
                    <a:lstStyle/>
                    <a:p>
                      <a:endParaRPr lang="en-US" dirty="0"/>
                    </a:p>
                  </a:txBody>
                  <a:tcPr/>
                </a:tc>
                <a:tc>
                  <a:txBody>
                    <a:bodyPr/>
                    <a:lstStyle/>
                    <a:p>
                      <a:r>
                        <a:rPr lang="en-US" sz="2400" b="1" dirty="0"/>
                        <a:t>Netflix</a:t>
                      </a:r>
                    </a:p>
                  </a:txBody>
                  <a:tcPr/>
                </a:tc>
                <a:tc>
                  <a:txBody>
                    <a:bodyPr/>
                    <a:lstStyle/>
                    <a:p>
                      <a:r>
                        <a:rPr lang="en-US" sz="2400" b="1" dirty="0"/>
                        <a:t>0</a:t>
                      </a:r>
                    </a:p>
                  </a:txBody>
                  <a:tcPr/>
                </a:tc>
                <a:tc>
                  <a:txBody>
                    <a:bodyPr/>
                    <a:lstStyle/>
                    <a:p>
                      <a:r>
                        <a:rPr lang="en-US" sz="2400" b="1" dirty="0"/>
                        <a:t>Same as Movielens: system correctly recommends unseen items only.</a:t>
                      </a:r>
                    </a:p>
                  </a:txBody>
                  <a:tcPr/>
                </a:tc>
                <a:extLst>
                  <a:ext uri="{0D108BD9-81ED-4DB2-BD59-A6C34878D82A}">
                    <a16:rowId xmlns:a16="http://schemas.microsoft.com/office/drawing/2014/main" val="1221065203"/>
                  </a:ext>
                </a:extLst>
              </a:tr>
              <a:tr h="709851">
                <a:tc rowSpan="2">
                  <a:txBody>
                    <a:bodyPr/>
                    <a:lstStyle/>
                    <a:p>
                      <a:r>
                        <a:rPr lang="en-US" sz="2400" b="1" dirty="0"/>
                        <a:t>Diversity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Movielens</a:t>
                      </a:r>
                    </a:p>
                    <a:p>
                      <a:endParaRPr lang="en-US" sz="2400" b="1" dirty="0"/>
                    </a:p>
                  </a:txBody>
                  <a:tcPr/>
                </a:tc>
                <a:tc>
                  <a:txBody>
                    <a:bodyPr/>
                    <a:lstStyle/>
                    <a:p>
                      <a:r>
                        <a:rPr lang="en-US" sz="2400" dirty="0"/>
                        <a:t>0.7968</a:t>
                      </a:r>
                      <a:endParaRPr lang="en-US" sz="2400" b="1" dirty="0"/>
                    </a:p>
                  </a:txBody>
                  <a:tcPr/>
                </a:tc>
                <a:tc>
                  <a:txBody>
                    <a:bodyPr/>
                    <a:lstStyle/>
                    <a:p>
                      <a:r>
                        <a:rPr lang="en-US" sz="2400" dirty="0"/>
                        <a:t>Good diversity: recommended movies are fairly different from each other, promoting varied suggestions.</a:t>
                      </a:r>
                      <a:endParaRPr lang="en-US" sz="2400" b="1" dirty="0"/>
                    </a:p>
                  </a:txBody>
                  <a:tcPr/>
                </a:tc>
                <a:extLst>
                  <a:ext uri="{0D108BD9-81ED-4DB2-BD59-A6C34878D82A}">
                    <a16:rowId xmlns:a16="http://schemas.microsoft.com/office/drawing/2014/main" val="4236165016"/>
                  </a:ext>
                </a:extLst>
              </a:tr>
              <a:tr h="965474">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Netflix</a:t>
                      </a:r>
                    </a:p>
                    <a:p>
                      <a:endParaRPr lang="en-US" sz="2400" b="1" dirty="0"/>
                    </a:p>
                  </a:txBody>
                  <a:tcPr/>
                </a:tc>
                <a:tc>
                  <a:txBody>
                    <a:bodyPr/>
                    <a:lstStyle/>
                    <a:p>
                      <a:r>
                        <a:rPr lang="en-US" sz="2400" dirty="0"/>
                        <a:t>0.7377</a:t>
                      </a:r>
                      <a:endParaRPr lang="en-US" sz="2400" b="1" dirty="0"/>
                    </a:p>
                  </a:txBody>
                  <a:tcPr/>
                </a:tc>
                <a:tc>
                  <a:txBody>
                    <a:bodyPr/>
                    <a:lstStyle/>
                    <a:p>
                      <a:r>
                        <a:rPr lang="en-US" sz="2400" dirty="0"/>
                        <a:t>Even better diversity: recommended movies are very diverse, spanning across different categories or styles.</a:t>
                      </a:r>
                      <a:endParaRPr lang="en-US" sz="2400" b="1" dirty="0"/>
                    </a:p>
                  </a:txBody>
                  <a:tcPr anchor="ctr"/>
                </a:tc>
                <a:extLst>
                  <a:ext uri="{0D108BD9-81ED-4DB2-BD59-A6C34878D82A}">
                    <a16:rowId xmlns:a16="http://schemas.microsoft.com/office/drawing/2014/main" val="3657954397"/>
                  </a:ext>
                </a:extLst>
              </a:tr>
              <a:tr h="709851">
                <a:tc rowSpan="2">
                  <a:txBody>
                    <a:bodyPr/>
                    <a:lstStyle/>
                    <a:p>
                      <a:r>
                        <a:rPr lang="en-US" sz="2400" b="1" dirty="0"/>
                        <a:t>Novelty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Movielens</a:t>
                      </a:r>
                    </a:p>
                  </a:txBody>
                  <a:tcPr/>
                </a:tc>
                <a:tc>
                  <a:txBody>
                    <a:bodyPr/>
                    <a:lstStyle/>
                    <a:p>
                      <a:r>
                        <a:rPr lang="en-US" sz="2400" dirty="0"/>
                        <a:t>-4.3911</a:t>
                      </a:r>
                      <a:endParaRPr lang="en-US" sz="2400" b="1" dirty="0"/>
                    </a:p>
                  </a:txBody>
                  <a:tcPr/>
                </a:tc>
                <a:tc>
                  <a:txBody>
                    <a:bodyPr/>
                    <a:lstStyle/>
                    <a:p>
                      <a:r>
                        <a:rPr lang="en-US" sz="2400" dirty="0"/>
                        <a:t>Recommendations are even more mainstream compared to Netflix, suggesting moderately popular movies with wider exposure.</a:t>
                      </a:r>
                      <a:endParaRPr lang="en-US" sz="2400" b="1" dirty="0"/>
                    </a:p>
                  </a:txBody>
                  <a:tcPr/>
                </a:tc>
                <a:extLst>
                  <a:ext uri="{0D108BD9-81ED-4DB2-BD59-A6C34878D82A}">
                    <a16:rowId xmlns:a16="http://schemas.microsoft.com/office/drawing/2014/main" val="165679249"/>
                  </a:ext>
                </a:extLst>
              </a:tr>
              <a:tr h="709851">
                <a:tc vMerge="1">
                  <a:txBody>
                    <a:bodyPr/>
                    <a:lstStyle/>
                    <a:p>
                      <a:endParaRPr lang="en-US" dirty="0"/>
                    </a:p>
                  </a:txBody>
                  <a:tcPr/>
                </a:tc>
                <a:tc>
                  <a:txBody>
                    <a:bodyPr/>
                    <a:lstStyle/>
                    <a:p>
                      <a:r>
                        <a:rPr lang="en-US" sz="2400" b="1" dirty="0"/>
                        <a:t>Netflix</a:t>
                      </a:r>
                    </a:p>
                  </a:txBody>
                  <a:tcPr/>
                </a:tc>
                <a:tc>
                  <a:txBody>
                    <a:bodyPr/>
                    <a:lstStyle/>
                    <a:p>
                      <a:r>
                        <a:rPr lang="en-US" sz="2400" dirty="0"/>
                        <a:t>-3.5024</a:t>
                      </a:r>
                      <a:endParaRPr lang="en-US" sz="2400" b="1" dirty="0"/>
                    </a:p>
                  </a:txBody>
                  <a:tcPr/>
                </a:tc>
                <a:tc>
                  <a:txBody>
                    <a:bodyPr/>
                    <a:lstStyle/>
                    <a:p>
                      <a:r>
                        <a:rPr lang="en-US" sz="2400" dirty="0"/>
                        <a:t>Recommendations tend slightly toward moderately popular movies, not the most common but still known to many users.</a:t>
                      </a:r>
                      <a:endParaRPr lang="en-US" sz="2400" b="1" dirty="0"/>
                    </a:p>
                  </a:txBody>
                  <a:tcPr/>
                </a:tc>
                <a:extLst>
                  <a:ext uri="{0D108BD9-81ED-4DB2-BD59-A6C34878D82A}">
                    <a16:rowId xmlns:a16="http://schemas.microsoft.com/office/drawing/2014/main" val="1482469985"/>
                  </a:ext>
                </a:extLst>
              </a:tr>
            </a:tbl>
          </a:graphicData>
        </a:graphic>
      </p:graphicFrame>
      <p:pic>
        <p:nvPicPr>
          <p:cNvPr id="6" name="Picture 5">
            <a:extLst>
              <a:ext uri="{FF2B5EF4-FFF2-40B4-BE49-F238E27FC236}">
                <a16:creationId xmlns:a16="http://schemas.microsoft.com/office/drawing/2014/main" id="{1B9C22C4-6B10-6262-6A99-8D231F6C6768}"/>
              </a:ext>
            </a:extLst>
          </p:cNvPr>
          <p:cNvPicPr>
            <a:picLocks noChangeAspect="1"/>
          </p:cNvPicPr>
          <p:nvPr/>
        </p:nvPicPr>
        <p:blipFill>
          <a:blip r:embed="rId4"/>
          <a:stretch>
            <a:fillRect/>
          </a:stretch>
        </p:blipFill>
        <p:spPr>
          <a:xfrm>
            <a:off x="750300" y="7976194"/>
            <a:ext cx="15680310" cy="2072626"/>
          </a:xfrm>
          <a:prstGeom prst="rect">
            <a:avLst/>
          </a:prstGeom>
        </p:spPr>
      </p:pic>
    </p:spTree>
    <p:extLst>
      <p:ext uri="{BB962C8B-B14F-4D97-AF65-F5344CB8AC3E}">
        <p14:creationId xmlns:p14="http://schemas.microsoft.com/office/powerpoint/2010/main" val="2330184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TextBox 3"/>
          <p:cNvSpPr txBox="1"/>
          <p:nvPr/>
        </p:nvSpPr>
        <p:spPr>
          <a:xfrm>
            <a:off x="2235119" y="1148314"/>
            <a:ext cx="13817763" cy="1470025"/>
          </a:xfrm>
          <a:prstGeom prst="rect">
            <a:avLst/>
          </a:prstGeom>
        </p:spPr>
        <p:txBody>
          <a:bodyPr lIns="0" tIns="0" rIns="0" bIns="0" rtlCol="0" anchor="t">
            <a:spAutoFit/>
          </a:bodyPr>
          <a:lstStyle/>
          <a:p>
            <a:pPr marL="0" marR="0" lvl="0" indent="0" algn="ctr" defTabSz="914400" rtl="0" eaLnBrk="1" fontAlgn="auto" latinLnBrk="0" hangingPunct="1">
              <a:lnSpc>
                <a:spcPts val="5719"/>
              </a:lnSpc>
              <a:spcBef>
                <a:spcPct val="0"/>
              </a:spcBef>
              <a:spcAft>
                <a:spcPts val="0"/>
              </a:spcAft>
              <a:buClrTx/>
              <a:buSzTx/>
              <a:buFontTx/>
              <a:buNone/>
              <a:tabLst/>
              <a:defRPr/>
            </a:pPr>
            <a:r>
              <a:rPr kumimoji="0" lang="en-US" sz="4766" b="1" i="0" u="none" strike="noStrike" kern="1200" cap="none" spc="0" normalizeH="0" baseline="0" noProof="0" dirty="0">
                <a:ln>
                  <a:noFill/>
                </a:ln>
                <a:solidFill>
                  <a:srgbClr val="FFFFFF"/>
                </a:solidFill>
                <a:effectLst/>
                <a:uLnTx/>
                <a:uFillTx/>
                <a:latin typeface="Now Bold"/>
                <a:ea typeface="Now Bold"/>
                <a:cs typeface="Now Bold"/>
                <a:sym typeface="Now Bold"/>
              </a:rPr>
              <a:t>Comparison and Conclusion Between CF and SVD++</a:t>
            </a:r>
          </a:p>
        </p:txBody>
      </p:sp>
      <p:sp>
        <p:nvSpPr>
          <p:cNvPr id="4" name="AutoShape 4"/>
          <p:cNvSpPr/>
          <p:nvPr/>
        </p:nvSpPr>
        <p:spPr>
          <a:xfrm flipV="1">
            <a:off x="3313974" y="2637389"/>
            <a:ext cx="12343316" cy="19050"/>
          </a:xfrm>
          <a:prstGeom prst="line">
            <a:avLst/>
          </a:prstGeom>
          <a:ln w="38100" cap="flat">
            <a:solidFill>
              <a:srgbClr val="1C427B"/>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TextBox 5"/>
          <p:cNvSpPr txBox="1"/>
          <p:nvPr/>
        </p:nvSpPr>
        <p:spPr>
          <a:xfrm>
            <a:off x="1219200" y="1916603"/>
            <a:ext cx="17678400" cy="7644016"/>
          </a:xfrm>
          <a:prstGeom prst="rect">
            <a:avLst/>
          </a:prstGeom>
        </p:spPr>
        <p:txBody>
          <a:bodyPr wrap="square" lIns="0" tIns="0" rIns="0" bIns="0" rtlCol="0" anchor="t">
            <a:spAutoFit/>
          </a:bodyPr>
          <a:lstStyle/>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3287" b="1" i="0" u="none" strike="noStrike" kern="1200" cap="none" spc="0" normalizeH="0" baseline="0" noProof="0" dirty="0">
              <a:ln>
                <a:noFill/>
              </a:ln>
              <a:solidFill>
                <a:srgbClr val="FFFFFF"/>
              </a:solidFill>
              <a:effectLst/>
              <a:uLnTx/>
              <a:uFillTx/>
              <a:latin typeface="Now Bold"/>
              <a:ea typeface="Now Bold"/>
              <a:cs typeface="Now Bold"/>
              <a:sym typeface="Now Bold"/>
            </a:endParaRP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rgbClr val="FFFFFF"/>
              </a:solidFill>
              <a:effectLst/>
              <a:uLnTx/>
              <a:uFillTx/>
              <a:latin typeface="Now Bold"/>
              <a:ea typeface="Now Bold"/>
              <a:cs typeface="Now Bold"/>
              <a:sym typeface="Now Bold"/>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Now"/>
                <a:ea typeface="Now"/>
                <a:cs typeface="Now"/>
                <a:sym typeface="Now"/>
              </a:rPr>
              <a:t>Prediction Accuracy: Both models achieve strong prediction performance, but SVD++ slightly improves RMSE on Movielens. On Netflix, CF and SVD++ have very close accuracy, with CF performing slightly better. However, in both cases, prediction errors are low, indicating reliable recommendations.</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Now"/>
              <a:ea typeface="Now"/>
              <a:cs typeface="Now"/>
              <a:sym typeface="Now"/>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Now"/>
                <a:ea typeface="Now"/>
                <a:cs typeface="Now"/>
                <a:sym typeface="Now"/>
              </a:rPr>
              <a:t>Diversity: SVD++ greatly increases diversity, especially on Netflix, where recommended items are far more varied compared to CF. This is crucial because diverse recommendations expose users to different genres and styles, preventing boredom.</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Now"/>
              <a:ea typeface="Now"/>
              <a:cs typeface="Now"/>
              <a:sym typeface="Now"/>
            </a:endParaRP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Now"/>
                <a:ea typeface="Now"/>
                <a:cs typeface="Now"/>
                <a:sym typeface="Now"/>
              </a:rPr>
              <a:t>Novelty: SVD++ achieves better novelty, especially by recommending less mainstream and moderately popular movies. CF also provides novelty but leans slightly more toward recommending familiar or popular items.</a:t>
            </a:r>
          </a:p>
          <a:p>
            <a:pPr marL="0" marR="0" lvl="0" indent="0" algn="l" defTabSz="914400" rtl="0" eaLnBrk="1" fontAlgn="auto" latinLnBrk="0" hangingPunct="1">
              <a:lnSpc>
                <a:spcPct val="150000"/>
              </a:lnSpc>
              <a:spcBef>
                <a:spcPct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Now"/>
              <a:ea typeface="Now"/>
              <a:cs typeface="Now"/>
              <a:sym typeface="Now"/>
            </a:endParaRP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v"/>
              <a:tabLst/>
              <a:defRPr/>
            </a:pPr>
            <a:r>
              <a:rPr kumimoji="0" lang="en-US" sz="2000" b="1" i="0" u="none" strike="noStrike" kern="1200" cap="none" spc="0" normalizeH="0" baseline="0" noProof="0" dirty="0">
                <a:ln>
                  <a:noFill/>
                </a:ln>
                <a:solidFill>
                  <a:srgbClr val="FFFFFF"/>
                </a:solidFill>
                <a:effectLst/>
                <a:uLnTx/>
                <a:uFillTx/>
                <a:latin typeface="Now"/>
                <a:ea typeface="Now"/>
                <a:cs typeface="Now"/>
                <a:sym typeface="Now"/>
              </a:rPr>
              <a:t>Overall Comparison:</a:t>
            </a:r>
          </a:p>
          <a:p>
            <a:pPr marL="0" marR="0" lvl="0" indent="0" algn="l" defTabSz="914400" rtl="0" eaLnBrk="1" fontAlgn="auto" latinLnBrk="0" hangingPunct="1">
              <a:lnSpc>
                <a:spcPct val="150000"/>
              </a:lnSpc>
              <a:spcBef>
                <a:spcPct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Now"/>
                <a:ea typeface="Now"/>
                <a:cs typeface="Now"/>
                <a:sym typeface="Now"/>
              </a:rPr>
              <a:t>SVD++ is a clear improvement over standard CF. By incorporating implicit feedback (what users interacted with, even if not highly rated), SVD++ generates recommendations that are not only accurate but also more diverse, more novel, and better personalized.CF is simpler, but SVD++ is more powerful for real-world recommender systems where user engagement and discovery matte</a:t>
            </a:r>
          </a:p>
        </p:txBody>
      </p:sp>
      <p:grpSp>
        <p:nvGrpSpPr>
          <p:cNvPr id="6" name="Group 6"/>
          <p:cNvGrpSpPr/>
          <p:nvPr/>
        </p:nvGrpSpPr>
        <p:grpSpPr>
          <a:xfrm>
            <a:off x="0" y="3492834"/>
            <a:ext cx="1041395" cy="1041395"/>
            <a:chOff x="0" y="0"/>
            <a:chExt cx="812800" cy="812800"/>
          </a:xfrm>
        </p:grpSpPr>
        <p:sp>
          <p:nvSpPr>
            <p:cNvPr id="7" name="Freeform 7"/>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A6CA0"/>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TextBox 8"/>
            <p:cNvSpPr txBox="1"/>
            <p:nvPr/>
          </p:nvSpPr>
          <p:spPr>
            <a:xfrm>
              <a:off x="0" y="165100"/>
              <a:ext cx="711200" cy="444500"/>
            </a:xfrm>
            <a:prstGeom prst="rect">
              <a:avLst/>
            </a:prstGeom>
          </p:spPr>
          <p:txBody>
            <a:bodyPr lIns="50800" tIns="50800" rIns="50800" bIns="50800" rtlCol="0" anchor="ctr"/>
            <a:lstStyle/>
            <a:p>
              <a:pPr marL="0" marR="0" lvl="0" indent="0" algn="ctr" defTabSz="914400" rtl="0" eaLnBrk="1" fontAlgn="auto" latinLnBrk="0" hangingPunct="1">
                <a:lnSpc>
                  <a:spcPts val="2605"/>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0" name="Group 10"/>
          <p:cNvGrpSpPr/>
          <p:nvPr/>
        </p:nvGrpSpPr>
        <p:grpSpPr>
          <a:xfrm>
            <a:off x="-12695" y="4807487"/>
            <a:ext cx="1041395" cy="1041395"/>
            <a:chOff x="0" y="0"/>
            <a:chExt cx="812800" cy="812800"/>
          </a:xfrm>
        </p:grpSpPr>
        <p:sp>
          <p:nvSpPr>
            <p:cNvPr id="11" name="Freeform 11"/>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A6CA0"/>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TextBox 12"/>
            <p:cNvSpPr txBox="1"/>
            <p:nvPr/>
          </p:nvSpPr>
          <p:spPr>
            <a:xfrm>
              <a:off x="0" y="165100"/>
              <a:ext cx="711200" cy="444500"/>
            </a:xfrm>
            <a:prstGeom prst="rect">
              <a:avLst/>
            </a:prstGeom>
          </p:spPr>
          <p:txBody>
            <a:bodyPr lIns="50800" tIns="50800" rIns="50800" bIns="50800" rtlCol="0" anchor="ctr"/>
            <a:lstStyle/>
            <a:p>
              <a:pPr marL="0" marR="0" lvl="0" indent="0" algn="ctr" defTabSz="914400" rtl="0" eaLnBrk="1" fontAlgn="auto" latinLnBrk="0" hangingPunct="1">
                <a:lnSpc>
                  <a:spcPts val="2605"/>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3"/>
          <p:cNvGrpSpPr/>
          <p:nvPr/>
        </p:nvGrpSpPr>
        <p:grpSpPr>
          <a:xfrm>
            <a:off x="0" y="6125107"/>
            <a:ext cx="1041395" cy="1041395"/>
            <a:chOff x="0" y="0"/>
            <a:chExt cx="812800" cy="812800"/>
          </a:xfrm>
        </p:grpSpPr>
        <p:sp>
          <p:nvSpPr>
            <p:cNvPr id="14" name="Freeform 14"/>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2A6CA0"/>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TextBox 15"/>
            <p:cNvSpPr txBox="1"/>
            <p:nvPr/>
          </p:nvSpPr>
          <p:spPr>
            <a:xfrm>
              <a:off x="0" y="165100"/>
              <a:ext cx="711200" cy="444500"/>
            </a:xfrm>
            <a:prstGeom prst="rect">
              <a:avLst/>
            </a:prstGeom>
          </p:spPr>
          <p:txBody>
            <a:bodyPr lIns="50800" tIns="50800" rIns="50800" bIns="50800" rtlCol="0" anchor="ctr"/>
            <a:lstStyle/>
            <a:p>
              <a:pPr marL="0" marR="0" lvl="0" indent="0" algn="ctr" defTabSz="914400" rtl="0" eaLnBrk="1" fontAlgn="auto" latinLnBrk="0" hangingPunct="1">
                <a:lnSpc>
                  <a:spcPts val="2605"/>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TotalTime>
  <Words>1275</Words>
  <Application>Microsoft Office PowerPoint</Application>
  <PresentationFormat>Custom</PresentationFormat>
  <Paragraphs>175</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Wingdings</vt:lpstr>
      <vt:lpstr>Calibri</vt:lpstr>
      <vt:lpstr>Now Bold</vt:lpstr>
      <vt:lpstr>Now</vt:lpstr>
      <vt:lpstr>Poppins Bold</vt:lpstr>
      <vt:lpstr>Poppins</vt:lpstr>
      <vt:lpstr>Amasis MT Pro Medium</vt:lpstr>
      <vt:lpstr>DM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Dark Professional Geometric Business Project Presentation</dc:title>
  <dc:creator>RUTA</dc:creator>
  <cp:lastModifiedBy>Ruta Misghina Gebremedhin(H00422012)</cp:lastModifiedBy>
  <cp:revision>5</cp:revision>
  <dcterms:created xsi:type="dcterms:W3CDTF">2006-08-16T00:00:00Z</dcterms:created>
  <dcterms:modified xsi:type="dcterms:W3CDTF">2025-04-05T21:36:34Z</dcterms:modified>
  <dc:identifier>DAGbUXI23I4</dc:identifier>
</cp:coreProperties>
</file>