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57" r:id="rId4"/>
    <p:sldId id="259" r:id="rId5"/>
    <p:sldId id="260" r:id="rId6"/>
    <p:sldId id="265" r:id="rId7"/>
    <p:sldId id="266" r:id="rId8"/>
    <p:sldId id="263" r:id="rId9"/>
    <p:sldId id="264" r:id="rId10"/>
    <p:sldId id="268" r:id="rId11"/>
    <p:sldId id="261" r:id="rId12"/>
    <p:sldId id="262" r:id="rId13"/>
    <p:sldId id="267" r:id="rId14"/>
    <p:sldId id="270" r:id="rId15"/>
    <p:sldId id="271" r:id="rId16"/>
    <p:sldId id="272" r:id="rId17"/>
    <p:sldId id="273" r:id="rId18"/>
    <p:sldId id="27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CD7DE-A902-4C95-84CC-64A5C0C2BFAF}"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8999B-6E75-414C-BD78-22DB48D341A3}" type="slidenum">
              <a:rPr lang="en-US" smtClean="0"/>
              <a:t>‹#›</a:t>
            </a:fld>
            <a:endParaRPr lang="en-US"/>
          </a:p>
        </p:txBody>
      </p:sp>
    </p:spTree>
    <p:extLst>
      <p:ext uri="{BB962C8B-B14F-4D97-AF65-F5344CB8AC3E}">
        <p14:creationId xmlns:p14="http://schemas.microsoft.com/office/powerpoint/2010/main" val="17565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6D01-63C3-48D8-9D90-48AC87A55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E5F335-E026-40F4-9ADA-DE95A090E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35FFF-3FED-41BC-8CEF-E75A569E2E1E}"/>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5" name="Footer Placeholder 4">
            <a:extLst>
              <a:ext uri="{FF2B5EF4-FFF2-40B4-BE49-F238E27FC236}">
                <a16:creationId xmlns:a16="http://schemas.microsoft.com/office/drawing/2014/main" id="{BD4D8FEB-D7CF-457E-BFBA-AB45B4A96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6258F-0769-4D1C-AC5D-655378420AB3}"/>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428830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3DDB-76C1-47AA-8A43-135433D0C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EC935D-0561-4717-B346-26D77027F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A01A5-DBDA-4193-884C-39F2EEA6E78D}"/>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5" name="Footer Placeholder 4">
            <a:extLst>
              <a:ext uri="{FF2B5EF4-FFF2-40B4-BE49-F238E27FC236}">
                <a16:creationId xmlns:a16="http://schemas.microsoft.com/office/drawing/2014/main" id="{944F28F8-F38B-4702-93BB-6D5E50D24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61605-9EF3-455B-AF36-95657BEA97A8}"/>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378408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199C5-085C-41C4-A157-7ED8EBF82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D33CA-85A0-45F8-9A85-ED70885861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6CC73-75BC-4AB7-BA7E-5DF31408E790}"/>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5" name="Footer Placeholder 4">
            <a:extLst>
              <a:ext uri="{FF2B5EF4-FFF2-40B4-BE49-F238E27FC236}">
                <a16:creationId xmlns:a16="http://schemas.microsoft.com/office/drawing/2014/main" id="{A34A02F6-5F36-4ED4-A491-DDCF41130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02977-7525-4C44-A1FF-A0D4BA655244}"/>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218882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84EA-7829-4D8D-BFFC-EA9FC1D82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D4538-7B9C-417D-8514-F9CA78263E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5C50A-244C-45A9-B89A-1D6155E4C6C7}"/>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5" name="Footer Placeholder 4">
            <a:extLst>
              <a:ext uri="{FF2B5EF4-FFF2-40B4-BE49-F238E27FC236}">
                <a16:creationId xmlns:a16="http://schemas.microsoft.com/office/drawing/2014/main" id="{88C62B6A-7A51-4FF6-8452-BCD24125E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05222-1A3E-4D1E-A26F-F672B9FC9430}"/>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399275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96C1-BD0A-4E6B-9A61-8D73508C9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C50C3-2882-414C-8A39-C830951EF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2CB6A6-AD82-43DA-980A-F0CF5E2CA635}"/>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5" name="Footer Placeholder 4">
            <a:extLst>
              <a:ext uri="{FF2B5EF4-FFF2-40B4-BE49-F238E27FC236}">
                <a16:creationId xmlns:a16="http://schemas.microsoft.com/office/drawing/2014/main" id="{B93F8DAF-B4A3-4D0B-AB0F-0D3754BBB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BE1CC-384E-4EA8-9F54-ABB67F9E674F}"/>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06345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D2AD-F61A-49C8-91AF-B6C5E4FED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60648-EC3C-4877-89E8-78F911E5D2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10AE96-691E-4A4B-B57F-C4DD4E7610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D6A82F-A5F7-4BC7-A72A-EA6B06AB24CA}"/>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6" name="Footer Placeholder 5">
            <a:extLst>
              <a:ext uri="{FF2B5EF4-FFF2-40B4-BE49-F238E27FC236}">
                <a16:creationId xmlns:a16="http://schemas.microsoft.com/office/drawing/2014/main" id="{936F0D11-BAE0-424C-A47F-37F2F2ED9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C3113-3200-44B1-81A3-5B66A35B31B1}"/>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264008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7107-8A64-4470-8D85-872CECC33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3E279-7F6F-4756-89B5-B7C692F75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D3E63A-42F1-48C6-B9ED-1AEAA0679D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B6555-CCB5-402E-80DF-AC09FC1F4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4584BE-533C-4E0A-AFB2-6C053D9D7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FB4A2-355C-41AC-AEC9-DDB268EAED09}"/>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8" name="Footer Placeholder 7">
            <a:extLst>
              <a:ext uri="{FF2B5EF4-FFF2-40B4-BE49-F238E27FC236}">
                <a16:creationId xmlns:a16="http://schemas.microsoft.com/office/drawing/2014/main" id="{66B65AB7-2D29-44C2-9D8A-67A854AEEE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94A17F-6F05-492B-B013-A62B79293044}"/>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223453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C13C-7AA5-4FCE-947B-CFF185A1C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400B19-0862-411B-9FBD-BB4F5266EC39}"/>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4" name="Footer Placeholder 3">
            <a:extLst>
              <a:ext uri="{FF2B5EF4-FFF2-40B4-BE49-F238E27FC236}">
                <a16:creationId xmlns:a16="http://schemas.microsoft.com/office/drawing/2014/main" id="{39DE3004-47DE-4A1B-96D0-CFF5B37F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14740-B0DA-4AAB-942A-4965E6BCF54D}"/>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371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5D0A0-40F3-47DD-8A50-A91598CBC653}"/>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3" name="Footer Placeholder 2">
            <a:extLst>
              <a:ext uri="{FF2B5EF4-FFF2-40B4-BE49-F238E27FC236}">
                <a16:creationId xmlns:a16="http://schemas.microsoft.com/office/drawing/2014/main" id="{2EF4D174-C7A2-4992-8EFC-805ABE4B0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1A8FC-6A98-4225-9C92-8041AEB6ACBC}"/>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41467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42F6-8E86-4AF4-834D-EB4F7A8EC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C9986-B637-4EFB-9AB9-EC6FDE93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0246AD-4481-4DCF-B39C-C1D29E54E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A315EE-454A-4C6B-8C53-E9171D33F6C7}"/>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6" name="Footer Placeholder 5">
            <a:extLst>
              <a:ext uri="{FF2B5EF4-FFF2-40B4-BE49-F238E27FC236}">
                <a16:creationId xmlns:a16="http://schemas.microsoft.com/office/drawing/2014/main" id="{79FEF3CC-27AC-45D8-B13E-681E1D39F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D40C5-8C01-41A7-9672-43AB4A7DA111}"/>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26022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A4A3-8B6C-4CDA-B7E7-56B8950AC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761281-E74C-40C4-8D1F-119E7DC7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A7159-9840-453C-868F-28363D22A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EF41A5-9428-4D8A-BDFD-0D92B1E5CE46}"/>
              </a:ext>
            </a:extLst>
          </p:cNvPr>
          <p:cNvSpPr>
            <a:spLocks noGrp="1"/>
          </p:cNvSpPr>
          <p:nvPr>
            <p:ph type="dt" sz="half" idx="10"/>
          </p:nvPr>
        </p:nvSpPr>
        <p:spPr/>
        <p:txBody>
          <a:bodyPr/>
          <a:lstStyle/>
          <a:p>
            <a:fld id="{2F10BCF3-3939-46AE-9858-80BC205CAECD}" type="datetimeFigureOut">
              <a:rPr lang="en-US" smtClean="0"/>
              <a:t>9/19/2017</a:t>
            </a:fld>
            <a:endParaRPr lang="en-US"/>
          </a:p>
        </p:txBody>
      </p:sp>
      <p:sp>
        <p:nvSpPr>
          <p:cNvPr id="6" name="Footer Placeholder 5">
            <a:extLst>
              <a:ext uri="{FF2B5EF4-FFF2-40B4-BE49-F238E27FC236}">
                <a16:creationId xmlns:a16="http://schemas.microsoft.com/office/drawing/2014/main" id="{95C30036-2DD1-48CA-B8CE-5C7BF6857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C741E-01A3-45BB-9A95-9D6371F9A74F}"/>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72441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5417F-A8C8-4027-94EC-D344874E8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A193F-9169-48A1-8456-F9E16790CA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1DE2C-AAD6-4651-A583-34D6C2B3C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0BCF3-3939-46AE-9858-80BC205CAECD}" type="datetimeFigureOut">
              <a:rPr lang="en-US" smtClean="0"/>
              <a:t>9/19/2017</a:t>
            </a:fld>
            <a:endParaRPr lang="en-US"/>
          </a:p>
        </p:txBody>
      </p:sp>
      <p:sp>
        <p:nvSpPr>
          <p:cNvPr id="5" name="Footer Placeholder 4">
            <a:extLst>
              <a:ext uri="{FF2B5EF4-FFF2-40B4-BE49-F238E27FC236}">
                <a16:creationId xmlns:a16="http://schemas.microsoft.com/office/drawing/2014/main" id="{5EF6CBD2-836E-4527-85C1-BCC4D0032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74A157-D23B-40B9-8174-ECFC22DCF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EC66B-9154-458A-AD0D-47A5C513DBDA}" type="slidenum">
              <a:rPr lang="en-US" smtClean="0"/>
              <a:t>‹#›</a:t>
            </a:fld>
            <a:endParaRPr lang="en-US"/>
          </a:p>
        </p:txBody>
      </p:sp>
    </p:spTree>
    <p:extLst>
      <p:ext uri="{BB962C8B-B14F-4D97-AF65-F5344CB8AC3E}">
        <p14:creationId xmlns:p14="http://schemas.microsoft.com/office/powerpoint/2010/main" val="74991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utanshuDes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utanshuDesai/Zappos-DataAnalysisProject" TargetMode="External"/><Relationship Id="rId2" Type="http://schemas.openxmlformats.org/officeDocument/2006/relationships/hyperlink" Target="https://www.dotcomgiftsho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utanshuDesai/Zappos-DataAnalysisProjec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utanshuDesai/Data-Analysis-Market-Basket-Analysi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9109-FFED-4985-BEFB-267CDCFF08EA}"/>
              </a:ext>
            </a:extLst>
          </p:cNvPr>
          <p:cNvSpPr>
            <a:spLocks noGrp="1"/>
          </p:cNvSpPr>
          <p:nvPr>
            <p:ph type="ctrTitle"/>
          </p:nvPr>
        </p:nvSpPr>
        <p:spPr/>
        <p:txBody>
          <a:bodyPr/>
          <a:lstStyle/>
          <a:p>
            <a:r>
              <a:rPr lang="en-US" dirty="0"/>
              <a:t>E-Commerce Market Basket Analysis</a:t>
            </a:r>
          </a:p>
        </p:txBody>
      </p:sp>
      <p:sp>
        <p:nvSpPr>
          <p:cNvPr id="3" name="Subtitle 2">
            <a:extLst>
              <a:ext uri="{FF2B5EF4-FFF2-40B4-BE49-F238E27FC236}">
                <a16:creationId xmlns:a16="http://schemas.microsoft.com/office/drawing/2014/main" id="{E864692E-835A-418D-A484-453379250941}"/>
              </a:ext>
            </a:extLst>
          </p:cNvPr>
          <p:cNvSpPr>
            <a:spLocks noGrp="1"/>
          </p:cNvSpPr>
          <p:nvPr>
            <p:ph type="subTitle" idx="1"/>
          </p:nvPr>
        </p:nvSpPr>
        <p:spPr>
          <a:xfrm>
            <a:off x="1524000" y="4986954"/>
            <a:ext cx="9144000" cy="1655762"/>
          </a:xfrm>
        </p:spPr>
        <p:txBody>
          <a:bodyPr>
            <a:normAutofit fontScale="85000" lnSpcReduction="20000"/>
          </a:bodyPr>
          <a:lstStyle/>
          <a:p>
            <a:pPr algn="just"/>
            <a:r>
              <a:rPr lang="en-US" sz="1600" dirty="0"/>
              <a:t>By,</a:t>
            </a:r>
          </a:p>
          <a:p>
            <a:pPr algn="just"/>
            <a:r>
              <a:rPr lang="en-US" sz="1600" dirty="0"/>
              <a:t>Rutanshu Desai</a:t>
            </a:r>
          </a:p>
          <a:p>
            <a:pPr algn="just"/>
            <a:r>
              <a:rPr lang="en-US" sz="1600" dirty="0"/>
              <a:t>MS, Systems Engineering Management (Business Analytics)</a:t>
            </a:r>
          </a:p>
          <a:p>
            <a:pPr algn="just"/>
            <a:r>
              <a:rPr lang="en-US" sz="1600" dirty="0"/>
              <a:t>rutanshu.desai@utdallas.edu</a:t>
            </a:r>
          </a:p>
          <a:p>
            <a:pPr algn="just"/>
            <a:r>
              <a:rPr lang="en-US" sz="1600" dirty="0">
                <a:hlinkClick r:id="rId2"/>
              </a:rPr>
              <a:t>GitHub: https://github.com/RutanshuDesai</a:t>
            </a:r>
            <a:r>
              <a:rPr lang="en-US" sz="1600" dirty="0"/>
              <a:t> </a:t>
            </a:r>
          </a:p>
          <a:p>
            <a:pPr algn="just"/>
            <a:r>
              <a:rPr lang="en-US" sz="1600" dirty="0"/>
              <a:t>The University of Texas at Dallas</a:t>
            </a:r>
          </a:p>
        </p:txBody>
      </p:sp>
    </p:spTree>
    <p:extLst>
      <p:ext uri="{BB962C8B-B14F-4D97-AF65-F5344CB8AC3E}">
        <p14:creationId xmlns:p14="http://schemas.microsoft.com/office/powerpoint/2010/main" val="101574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r>
              <a:rPr lang="en-US" sz="1700" dirty="0"/>
              <a:t>Also, there is some trend in buying different colored alarm clocks. Customers from France tend to purchase a set of alarm clocks of different colors. Most likely bought colors are [Red, Green, Pink]. </a:t>
            </a:r>
          </a:p>
          <a:p>
            <a:r>
              <a:rPr lang="en-US" sz="1700" dirty="0"/>
              <a:t>Thus we can give a combo offer which would lead to further sales of colored clocks. Additionally, other colors might be combined with an offer, and it seems that people would most likely buy upon an offer. </a:t>
            </a:r>
          </a:p>
          <a:p>
            <a:r>
              <a:rPr lang="en-US" sz="1700" dirty="0"/>
              <a:t>Considering the </a:t>
            </a:r>
            <a:r>
              <a:rPr lang="en-US" sz="1700" dirty="0" err="1"/>
              <a:t>RuleID</a:t>
            </a:r>
            <a:r>
              <a:rPr lang="en-US" sz="1700" dirty="0"/>
              <a:t>: 2,</a:t>
            </a:r>
          </a:p>
          <a:p>
            <a:pPr lvl="1"/>
            <a:r>
              <a:rPr lang="en-US" sz="1700" dirty="0"/>
              <a:t>[</a:t>
            </a:r>
            <a:r>
              <a:rPr lang="en-US" sz="1700" dirty="0" err="1"/>
              <a:t>GreenClock</a:t>
            </a:r>
            <a:r>
              <a:rPr lang="en-US" sz="1700" dirty="0"/>
              <a:t> =&gt; </a:t>
            </a:r>
            <a:r>
              <a:rPr lang="en-US" sz="1700" dirty="0" err="1"/>
              <a:t>RedClock</a:t>
            </a:r>
            <a:r>
              <a:rPr lang="en-US" sz="1700" dirty="0"/>
              <a:t>]</a:t>
            </a:r>
          </a:p>
          <a:p>
            <a:pPr lvl="1"/>
            <a:r>
              <a:rPr lang="en-US" sz="1700" dirty="0"/>
              <a:t>Support = 9.79% [38/392]</a:t>
            </a:r>
          </a:p>
          <a:p>
            <a:pPr lvl="1"/>
            <a:r>
              <a:rPr lang="en-US" sz="1700" dirty="0"/>
              <a:t>Confidence (probability of buying Red once Green is purchased) = 0.81</a:t>
            </a:r>
          </a:p>
          <a:p>
            <a:pPr lvl="1"/>
            <a:r>
              <a:rPr lang="en-US" sz="1700" dirty="0"/>
              <a:t>Lift = 8.55</a:t>
            </a:r>
          </a:p>
          <a:p>
            <a:endParaRPr lang="en-US" sz="1700" dirty="0"/>
          </a:p>
          <a:p>
            <a:endParaRPr lang="en-US" sz="1700" dirty="0"/>
          </a:p>
          <a:p>
            <a:endParaRPr lang="en-US" sz="1700" dirty="0"/>
          </a:p>
        </p:txBody>
      </p:sp>
      <p:pic>
        <p:nvPicPr>
          <p:cNvPr id="5" name="Picture 4" descr="A picture containing wall, object, indoor&#10;&#10;Description generated with very high confidence">
            <a:extLst>
              <a:ext uri="{FF2B5EF4-FFF2-40B4-BE49-F238E27FC236}">
                <a16:creationId xmlns:a16="http://schemas.microsoft.com/office/drawing/2014/main" id="{27715AA1-0943-409F-873F-0D81B3C7F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543" y="3458707"/>
            <a:ext cx="2840114" cy="2840114"/>
          </a:xfrm>
          <a:prstGeom prst="rect">
            <a:avLst/>
          </a:prstGeom>
        </p:spPr>
      </p:pic>
    </p:spTree>
    <p:extLst>
      <p:ext uri="{BB962C8B-B14F-4D97-AF65-F5344CB8AC3E}">
        <p14:creationId xmlns:p14="http://schemas.microsoft.com/office/powerpoint/2010/main" val="341542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the United Kingdom</a:t>
            </a:r>
            <a:endParaRPr lang="en-US" sz="3200" kern="1200" dirty="0">
              <a:solidFill>
                <a:schemeClr val="bg1"/>
              </a:solidFill>
              <a:latin typeface="+mj-lt"/>
              <a:ea typeface="+mj-ea"/>
              <a:cs typeface="+mj-cs"/>
            </a:endParaRPr>
          </a:p>
        </p:txBody>
      </p:sp>
      <p:pic>
        <p:nvPicPr>
          <p:cNvPr id="11" name="Content Placeholder 10" descr="A screenshot of a computer&#10;&#10;Description generated with very high confidence">
            <a:extLst>
              <a:ext uri="{FF2B5EF4-FFF2-40B4-BE49-F238E27FC236}">
                <a16:creationId xmlns:a16="http://schemas.microsoft.com/office/drawing/2014/main" id="{94783281-B4EA-4968-A85E-7626DD833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968" y="1396588"/>
            <a:ext cx="9610052" cy="5084931"/>
          </a:xfrm>
        </p:spPr>
      </p:pic>
      <p:sp>
        <p:nvSpPr>
          <p:cNvPr id="13" name="TextBox 12">
            <a:extLst>
              <a:ext uri="{FF2B5EF4-FFF2-40B4-BE49-F238E27FC236}">
                <a16:creationId xmlns:a16="http://schemas.microsoft.com/office/drawing/2014/main" id="{AFC74A8A-A611-4250-BEC0-E4CA12554237}"/>
              </a:ext>
            </a:extLst>
          </p:cNvPr>
          <p:cNvSpPr txBox="1"/>
          <p:nvPr/>
        </p:nvSpPr>
        <p:spPr>
          <a:xfrm>
            <a:off x="2641999" y="6489804"/>
            <a:ext cx="789224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graph we observe the highest selling products in the UK. </a:t>
            </a:r>
          </a:p>
        </p:txBody>
      </p:sp>
    </p:spTree>
    <p:extLst>
      <p:ext uri="{BB962C8B-B14F-4D97-AF65-F5344CB8AC3E}">
        <p14:creationId xmlns:p14="http://schemas.microsoft.com/office/powerpoint/2010/main" val="303300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the United Kingdom</a:t>
            </a:r>
            <a:endParaRPr lang="en-US" sz="32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AFC74A8A-A611-4250-BEC0-E4CA12554237}"/>
              </a:ext>
            </a:extLst>
          </p:cNvPr>
          <p:cNvSpPr txBox="1"/>
          <p:nvPr/>
        </p:nvSpPr>
        <p:spPr>
          <a:xfrm>
            <a:off x="2215870" y="6309512"/>
            <a:ext cx="789224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heatmap, we observe that maximum customers are during 11 am to 3 pm. Purchasing trend is fairly even in the afternoon on all days.</a:t>
            </a:r>
          </a:p>
        </p:txBody>
      </p:sp>
      <p:pic>
        <p:nvPicPr>
          <p:cNvPr id="6" name="Content Placeholder 5">
            <a:extLst>
              <a:ext uri="{FF2B5EF4-FFF2-40B4-BE49-F238E27FC236}">
                <a16:creationId xmlns:a16="http://schemas.microsoft.com/office/drawing/2014/main" id="{4A8E42EE-D724-4227-ADE6-78D958F60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870" y="1583989"/>
            <a:ext cx="7716468" cy="4584096"/>
          </a:xfrm>
        </p:spPr>
      </p:pic>
    </p:spTree>
    <p:extLst>
      <p:ext uri="{BB962C8B-B14F-4D97-AF65-F5344CB8AC3E}">
        <p14:creationId xmlns:p14="http://schemas.microsoft.com/office/powerpoint/2010/main" val="408574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the United Kingdom</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p:txBody>
          <a:bodyPr/>
          <a:lstStyle/>
          <a:p>
            <a:r>
              <a:rPr lang="en-US" dirty="0"/>
              <a:t>Market Basket Analysis</a:t>
            </a:r>
          </a:p>
        </p:txBody>
      </p:sp>
      <p:pic>
        <p:nvPicPr>
          <p:cNvPr id="5" name="Picture 4" descr="A picture containing window&#10;&#10;Description generated with high confidence">
            <a:extLst>
              <a:ext uri="{FF2B5EF4-FFF2-40B4-BE49-F238E27FC236}">
                <a16:creationId xmlns:a16="http://schemas.microsoft.com/office/drawing/2014/main" id="{06AD7987-627A-4678-93C0-DCE2B2873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642" y="2470842"/>
            <a:ext cx="8706719" cy="3635099"/>
          </a:xfrm>
          <a:prstGeom prst="rect">
            <a:avLst/>
          </a:prstGeom>
        </p:spPr>
      </p:pic>
    </p:spTree>
    <p:extLst>
      <p:ext uri="{BB962C8B-B14F-4D97-AF65-F5344CB8AC3E}">
        <p14:creationId xmlns:p14="http://schemas.microsoft.com/office/powerpoint/2010/main" val="66932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the United Kingdom</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r>
              <a:rPr lang="en-US" sz="1700" dirty="0"/>
              <a:t>There are total 18,058 invoices for the United Kingdom. </a:t>
            </a:r>
          </a:p>
          <a:p>
            <a:r>
              <a:rPr lang="en-US" sz="1700" dirty="0"/>
              <a:t>For the United Kingdom, the data shows that there is a trend of purchasing different colored teacup and saucers together.</a:t>
            </a:r>
          </a:p>
          <a:p>
            <a:r>
              <a:rPr lang="en-US" sz="1700" dirty="0"/>
              <a:t>Moreover, data trend shows that British love tea items, so I would recommend to pair the different colored teacups and accessories together and bundle them.</a:t>
            </a:r>
          </a:p>
          <a:p>
            <a:r>
              <a:rPr lang="en-US" sz="1700" dirty="0"/>
              <a:t>As we see in the above rules, consider the </a:t>
            </a:r>
            <a:r>
              <a:rPr lang="en-US" sz="1700" dirty="0" err="1"/>
              <a:t>RuleID</a:t>
            </a:r>
            <a:r>
              <a:rPr lang="en-US" sz="1700" dirty="0"/>
              <a:t> 5, the support is high of 5.1% [921 times purchased together]. Also, other colored teacups have good support as well as confidence. So we can assume that bundling would do good. </a:t>
            </a:r>
          </a:p>
          <a:p>
            <a:pPr lvl="1"/>
            <a:r>
              <a:rPr lang="en-US" sz="1700" dirty="0"/>
              <a:t>[Green Teacup and Saucer =&gt; Pink Teacup and Saucer]</a:t>
            </a:r>
          </a:p>
          <a:p>
            <a:pPr lvl="1"/>
            <a:r>
              <a:rPr lang="en-US" sz="1700" dirty="0"/>
              <a:t>Support = 5.1% [921/18,058]</a:t>
            </a:r>
          </a:p>
          <a:p>
            <a:pPr lvl="1"/>
            <a:r>
              <a:rPr lang="en-US" sz="1700" dirty="0"/>
              <a:t>Confidence (probability of buying Pink once Green is purchased) = 0.61</a:t>
            </a:r>
          </a:p>
          <a:p>
            <a:pPr lvl="1"/>
            <a:r>
              <a:rPr lang="en-US" sz="1700" dirty="0"/>
              <a:t>Lift = 15.80</a:t>
            </a:r>
          </a:p>
          <a:p>
            <a:endParaRPr lang="en-US" sz="1700" dirty="0"/>
          </a:p>
          <a:p>
            <a:endParaRPr lang="en-US" sz="1700" dirty="0"/>
          </a:p>
        </p:txBody>
      </p:sp>
    </p:spTree>
    <p:extLst>
      <p:ext uri="{BB962C8B-B14F-4D97-AF65-F5344CB8AC3E}">
        <p14:creationId xmlns:p14="http://schemas.microsoft.com/office/powerpoint/2010/main" val="364942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the United Kingdom</a:t>
            </a:r>
            <a:endParaRPr lang="en-US" sz="3200" kern="1200" dirty="0">
              <a:solidFill>
                <a:schemeClr val="bg1"/>
              </a:solidFill>
              <a:latin typeface="+mj-lt"/>
              <a:ea typeface="+mj-ea"/>
              <a:cs typeface="+mj-cs"/>
            </a:endParaRPr>
          </a:p>
        </p:txBody>
      </p:sp>
      <p:pic>
        <p:nvPicPr>
          <p:cNvPr id="5" name="Content Placeholder 4" descr="A screenshot of a cell phone&#10;&#10;Description generated with very high confidence">
            <a:extLst>
              <a:ext uri="{FF2B5EF4-FFF2-40B4-BE49-F238E27FC236}">
                <a16:creationId xmlns:a16="http://schemas.microsoft.com/office/drawing/2014/main" id="{9BE4C8A4-86D3-4D26-8E6C-7DEE5FD51E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96" y="2031770"/>
            <a:ext cx="4954732" cy="1822876"/>
          </a:xfrm>
        </p:spPr>
      </p:pic>
      <p:sp>
        <p:nvSpPr>
          <p:cNvPr id="6" name="Rectangle 5">
            <a:extLst>
              <a:ext uri="{FF2B5EF4-FFF2-40B4-BE49-F238E27FC236}">
                <a16:creationId xmlns:a16="http://schemas.microsoft.com/office/drawing/2014/main" id="{A3B59322-8124-48E7-B507-B1F713796729}"/>
              </a:ext>
            </a:extLst>
          </p:cNvPr>
          <p:cNvSpPr/>
          <p:nvPr/>
        </p:nvSpPr>
        <p:spPr>
          <a:xfrm>
            <a:off x="907893" y="4332607"/>
            <a:ext cx="10508202" cy="1782539"/>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1700" dirty="0"/>
              <a:t>Another insight from the data. We see the rule:</a:t>
            </a:r>
          </a:p>
          <a:p>
            <a:pPr marL="228600" indent="-228600">
              <a:lnSpc>
                <a:spcPct val="90000"/>
              </a:lnSpc>
              <a:spcBef>
                <a:spcPts val="1000"/>
              </a:spcBef>
              <a:buFont typeface="Arial" panose="020B0604020202020204" pitchFamily="34" charset="0"/>
              <a:buChar char="•"/>
            </a:pPr>
            <a:r>
              <a:rPr lang="en-US" sz="1700" dirty="0"/>
              <a:t>[RECIPE BOX PANTRY YELLOW DESIGN] =&gt; [SET OF 3 CAKE TINS PANTRY DESIGN]</a:t>
            </a:r>
          </a:p>
          <a:p>
            <a:pPr marL="228600" lvl="1" indent="-228600">
              <a:lnSpc>
                <a:spcPct val="90000"/>
              </a:lnSpc>
              <a:spcBef>
                <a:spcPts val="1000"/>
              </a:spcBef>
              <a:buFont typeface="Arial" panose="020B0604020202020204" pitchFamily="34" charset="0"/>
              <a:buChar char="•"/>
            </a:pPr>
            <a:r>
              <a:rPr lang="en-US" sz="1700" dirty="0"/>
              <a:t>Support = 5.72% [1029 times purchased together]</a:t>
            </a:r>
          </a:p>
          <a:p>
            <a:pPr marL="228600" lvl="1" indent="-228600">
              <a:lnSpc>
                <a:spcPct val="90000"/>
              </a:lnSpc>
              <a:spcBef>
                <a:spcPts val="1000"/>
              </a:spcBef>
              <a:buFont typeface="Arial" panose="020B0604020202020204" pitchFamily="34" charset="0"/>
              <a:buChar char="•"/>
            </a:pPr>
            <a:r>
              <a:rPr lang="en-US" sz="1700" dirty="0"/>
              <a:t>Confidence = 35%</a:t>
            </a:r>
          </a:p>
          <a:p>
            <a:pPr marL="228600" lvl="1" indent="-228600">
              <a:lnSpc>
                <a:spcPct val="90000"/>
              </a:lnSpc>
              <a:spcBef>
                <a:spcPts val="1000"/>
              </a:spcBef>
              <a:buFont typeface="Arial" panose="020B0604020202020204" pitchFamily="34" charset="0"/>
              <a:buChar char="•"/>
            </a:pPr>
            <a:r>
              <a:rPr lang="en-US" sz="1700" dirty="0"/>
              <a:t>Lift = 5.22 [Greater than 1 shows statistically dependent in a positive way]</a:t>
            </a:r>
          </a:p>
        </p:txBody>
      </p:sp>
      <p:pic>
        <p:nvPicPr>
          <p:cNvPr id="8" name="Picture 7" descr="A close up of a box&#10;&#10;Description generated with high confidence">
            <a:extLst>
              <a:ext uri="{FF2B5EF4-FFF2-40B4-BE49-F238E27FC236}">
                <a16:creationId xmlns:a16="http://schemas.microsoft.com/office/drawing/2014/main" id="{612337AC-6685-429C-8AFA-09EC531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049" y="1933622"/>
            <a:ext cx="2261818" cy="2261818"/>
          </a:xfrm>
          <a:prstGeom prst="rect">
            <a:avLst/>
          </a:prstGeom>
        </p:spPr>
      </p:pic>
      <p:pic>
        <p:nvPicPr>
          <p:cNvPr id="11" name="Picture 10" descr="A picture containing indoor, sitting, top&#10;&#10;Description generated with high confidence">
            <a:extLst>
              <a:ext uri="{FF2B5EF4-FFF2-40B4-BE49-F238E27FC236}">
                <a16:creationId xmlns:a16="http://schemas.microsoft.com/office/drawing/2014/main" id="{161C06E6-6458-47D5-80AF-C7270D798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6042" y="1933622"/>
            <a:ext cx="2685958" cy="2685958"/>
          </a:xfrm>
          <a:prstGeom prst="rect">
            <a:avLst/>
          </a:prstGeom>
        </p:spPr>
      </p:pic>
      <p:sp>
        <p:nvSpPr>
          <p:cNvPr id="13" name="Arrow: Right 12">
            <a:extLst>
              <a:ext uri="{FF2B5EF4-FFF2-40B4-BE49-F238E27FC236}">
                <a16:creationId xmlns:a16="http://schemas.microsoft.com/office/drawing/2014/main" id="{09399CC1-D2F7-4B00-A7BE-B56AB7D0C941}"/>
              </a:ext>
            </a:extLst>
          </p:cNvPr>
          <p:cNvSpPr/>
          <p:nvPr/>
        </p:nvSpPr>
        <p:spPr>
          <a:xfrm>
            <a:off x="8460419" y="3276601"/>
            <a:ext cx="1278385" cy="3011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76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the United Kingdom</a:t>
            </a:r>
            <a:endParaRPr lang="en-US" sz="3200" kern="1200" dirty="0">
              <a:solidFill>
                <a:schemeClr val="bg1"/>
              </a:solidFill>
              <a:latin typeface="+mj-lt"/>
              <a:ea typeface="+mj-ea"/>
              <a:cs typeface="+mj-cs"/>
            </a:endParaRPr>
          </a:p>
        </p:txBody>
      </p:sp>
      <p:sp>
        <p:nvSpPr>
          <p:cNvPr id="6" name="Rectangle 5">
            <a:extLst>
              <a:ext uri="{FF2B5EF4-FFF2-40B4-BE49-F238E27FC236}">
                <a16:creationId xmlns:a16="http://schemas.microsoft.com/office/drawing/2014/main" id="{A3B59322-8124-48E7-B507-B1F713796729}"/>
              </a:ext>
            </a:extLst>
          </p:cNvPr>
          <p:cNvSpPr/>
          <p:nvPr/>
        </p:nvSpPr>
        <p:spPr>
          <a:xfrm>
            <a:off x="907893" y="4667581"/>
            <a:ext cx="10508202" cy="1782539"/>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1700" dirty="0"/>
              <a:t>Another insight from the data. We see the rule:</a:t>
            </a:r>
          </a:p>
          <a:p>
            <a:pPr marL="228600" indent="-228600">
              <a:lnSpc>
                <a:spcPct val="90000"/>
              </a:lnSpc>
              <a:spcBef>
                <a:spcPts val="1000"/>
              </a:spcBef>
              <a:buFont typeface="Arial" panose="020B0604020202020204" pitchFamily="34" charset="0"/>
              <a:buChar char="•"/>
            </a:pPr>
            <a:r>
              <a:rPr lang="en-US" sz="1700" dirty="0"/>
              <a:t>[WOODEN PICTURE FRAME WHITE FINISH] =&gt; [WHITE HANGING HEART T-LIGHT HOLDER]</a:t>
            </a:r>
          </a:p>
          <a:p>
            <a:pPr marL="228600" lvl="1" indent="-228600">
              <a:lnSpc>
                <a:spcPct val="90000"/>
              </a:lnSpc>
              <a:spcBef>
                <a:spcPts val="1000"/>
              </a:spcBef>
              <a:buFont typeface="Arial" panose="020B0604020202020204" pitchFamily="34" charset="0"/>
              <a:buChar char="•"/>
            </a:pPr>
            <a:r>
              <a:rPr lang="en-US" sz="1700" dirty="0"/>
              <a:t>Support = 5.95% ~~ 6.0 % [1083 times purchased together]</a:t>
            </a:r>
          </a:p>
          <a:p>
            <a:pPr marL="228600" lvl="1" indent="-228600">
              <a:lnSpc>
                <a:spcPct val="90000"/>
              </a:lnSpc>
              <a:spcBef>
                <a:spcPts val="1000"/>
              </a:spcBef>
              <a:buFont typeface="Arial" panose="020B0604020202020204" pitchFamily="34" charset="0"/>
              <a:buChar char="•"/>
            </a:pPr>
            <a:r>
              <a:rPr lang="en-US" sz="1700" dirty="0"/>
              <a:t>Confidence = 37%</a:t>
            </a:r>
          </a:p>
          <a:p>
            <a:pPr marL="228600" lvl="1" indent="-228600">
              <a:lnSpc>
                <a:spcPct val="90000"/>
              </a:lnSpc>
              <a:spcBef>
                <a:spcPts val="1000"/>
              </a:spcBef>
              <a:buFont typeface="Arial" panose="020B0604020202020204" pitchFamily="34" charset="0"/>
              <a:buChar char="•"/>
            </a:pPr>
            <a:r>
              <a:rPr lang="en-US" sz="1700" dirty="0"/>
              <a:t>Lift = 3.13 [Greater than 1 shows statistically dependent in a positive way]</a:t>
            </a:r>
          </a:p>
        </p:txBody>
      </p:sp>
      <p:sp>
        <p:nvSpPr>
          <p:cNvPr id="13" name="Arrow: Right 12">
            <a:extLst>
              <a:ext uri="{FF2B5EF4-FFF2-40B4-BE49-F238E27FC236}">
                <a16:creationId xmlns:a16="http://schemas.microsoft.com/office/drawing/2014/main" id="{09399CC1-D2F7-4B00-A7BE-B56AB7D0C941}"/>
              </a:ext>
            </a:extLst>
          </p:cNvPr>
          <p:cNvSpPr/>
          <p:nvPr/>
        </p:nvSpPr>
        <p:spPr>
          <a:xfrm>
            <a:off x="8531440" y="3288653"/>
            <a:ext cx="1278385" cy="301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Content Placeholder 8" descr="A screenshot of a cell phone&#10;&#10;Description generated with very high confidence">
            <a:extLst>
              <a:ext uri="{FF2B5EF4-FFF2-40B4-BE49-F238E27FC236}">
                <a16:creationId xmlns:a16="http://schemas.microsoft.com/office/drawing/2014/main" id="{237FA344-8AF9-4EF2-BDAF-B9894BA84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871" y="2031770"/>
            <a:ext cx="4966626" cy="1601262"/>
          </a:xfrm>
        </p:spPr>
      </p:pic>
      <p:pic>
        <p:nvPicPr>
          <p:cNvPr id="15" name="Picture 14" descr="A picture containing indoor, table, floor, cup&#10;&#10;Description generated with very high confidence">
            <a:extLst>
              <a:ext uri="{FF2B5EF4-FFF2-40B4-BE49-F238E27FC236}">
                <a16:creationId xmlns:a16="http://schemas.microsoft.com/office/drawing/2014/main" id="{E465968B-F64D-4EDA-85C7-576678535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994" y="1642858"/>
            <a:ext cx="2178697" cy="2689749"/>
          </a:xfrm>
          <a:prstGeom prst="rect">
            <a:avLst/>
          </a:prstGeom>
        </p:spPr>
      </p:pic>
      <p:pic>
        <p:nvPicPr>
          <p:cNvPr id="17" name="Picture 16">
            <a:extLst>
              <a:ext uri="{FF2B5EF4-FFF2-40B4-BE49-F238E27FC236}">
                <a16:creationId xmlns:a16="http://schemas.microsoft.com/office/drawing/2014/main" id="{D3501984-CF79-4659-B6E9-16C3FB9EB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825" y="1935333"/>
            <a:ext cx="2333748" cy="2333748"/>
          </a:xfrm>
          <a:prstGeom prst="rect">
            <a:avLst/>
          </a:prstGeom>
        </p:spPr>
      </p:pic>
    </p:spTree>
    <p:extLst>
      <p:ext uri="{BB962C8B-B14F-4D97-AF65-F5344CB8AC3E}">
        <p14:creationId xmlns:p14="http://schemas.microsoft.com/office/powerpoint/2010/main" val="21064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Ireland</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p:txBody>
          <a:bodyPr/>
          <a:lstStyle/>
          <a:p>
            <a:r>
              <a:rPr lang="en-US" dirty="0"/>
              <a:t>Market Basket Analysis</a:t>
            </a:r>
          </a:p>
        </p:txBody>
      </p:sp>
      <p:pic>
        <p:nvPicPr>
          <p:cNvPr id="6" name="Picture 5" descr="A screenshot of a cell phone&#10;&#10;Description generated with very high confidence">
            <a:extLst>
              <a:ext uri="{FF2B5EF4-FFF2-40B4-BE49-F238E27FC236}">
                <a16:creationId xmlns:a16="http://schemas.microsoft.com/office/drawing/2014/main" id="{D626E0D9-AE96-4BB0-873A-AAB314EBF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1" y="2367583"/>
            <a:ext cx="10482645" cy="3511136"/>
          </a:xfrm>
          <a:prstGeom prst="rect">
            <a:avLst/>
          </a:prstGeom>
        </p:spPr>
      </p:pic>
    </p:spTree>
    <p:extLst>
      <p:ext uri="{BB962C8B-B14F-4D97-AF65-F5344CB8AC3E}">
        <p14:creationId xmlns:p14="http://schemas.microsoft.com/office/powerpoint/2010/main" val="395663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Ireland</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pPr>
              <a:lnSpc>
                <a:spcPct val="110000"/>
              </a:lnSpc>
            </a:pPr>
            <a:r>
              <a:rPr lang="en-US" sz="1700" dirty="0"/>
              <a:t>Two rules that are found a little interesting are:</a:t>
            </a:r>
          </a:p>
          <a:p>
            <a:pPr>
              <a:lnSpc>
                <a:spcPct val="110000"/>
              </a:lnSpc>
            </a:pPr>
            <a:r>
              <a:rPr lang="en-US" sz="1700" b="1" dirty="0"/>
              <a:t>TEAPOT =&gt; SUGAR BOWL</a:t>
            </a:r>
          </a:p>
          <a:p>
            <a:pPr marL="685800" lvl="2">
              <a:lnSpc>
                <a:spcPct val="110000"/>
              </a:lnSpc>
              <a:spcBef>
                <a:spcPts val="1000"/>
              </a:spcBef>
            </a:pPr>
            <a:r>
              <a:rPr lang="en-US" sz="1400" dirty="0"/>
              <a:t>SUPPORT = 0.065 (19 invoices contained both the items out of 288)</a:t>
            </a:r>
          </a:p>
          <a:p>
            <a:pPr marL="685800" lvl="2">
              <a:lnSpc>
                <a:spcPct val="110000"/>
              </a:lnSpc>
              <a:spcBef>
                <a:spcPts val="1000"/>
              </a:spcBef>
            </a:pPr>
            <a:r>
              <a:rPr lang="en-US" sz="1400" dirty="0"/>
              <a:t>CONFIDENCE = 0.947 (94.73% chances that once TEAPOT is purchased, customers also buy SUGAR BOWL)</a:t>
            </a:r>
          </a:p>
          <a:p>
            <a:pPr marL="685800" lvl="2">
              <a:lnSpc>
                <a:spcPct val="110000"/>
              </a:lnSpc>
              <a:spcBef>
                <a:spcPts val="1000"/>
              </a:spcBef>
            </a:pPr>
            <a:r>
              <a:rPr lang="en-US" sz="1400" dirty="0"/>
              <a:t>LIFT = 10.91 (Much greater than 1 indicates that the two products are correlated in a positive way and statistically dependent)</a:t>
            </a:r>
          </a:p>
          <a:p>
            <a:pPr>
              <a:lnSpc>
                <a:spcPct val="110000"/>
              </a:lnSpc>
            </a:pPr>
            <a:r>
              <a:rPr lang="en-US" sz="1700" b="1" dirty="0"/>
              <a:t>MILK JUG =&gt; SUGAR BOWL</a:t>
            </a:r>
          </a:p>
          <a:p>
            <a:pPr marL="685800" lvl="2">
              <a:lnSpc>
                <a:spcPct val="110000"/>
              </a:lnSpc>
              <a:spcBef>
                <a:spcPts val="1000"/>
              </a:spcBef>
            </a:pPr>
            <a:r>
              <a:rPr lang="en-US" sz="1400" dirty="0"/>
              <a:t>SUPPORT = 0.086 ( Almost 25 invoices contained both the items out of 288.</a:t>
            </a:r>
          </a:p>
          <a:p>
            <a:pPr marL="685800" lvl="2">
              <a:lnSpc>
                <a:spcPct val="110000"/>
              </a:lnSpc>
              <a:spcBef>
                <a:spcPts val="1000"/>
              </a:spcBef>
            </a:pPr>
            <a:r>
              <a:rPr lang="en-US" sz="1400" dirty="0"/>
              <a:t>CONFIDENCE = 0.80 (80.00% chances that once MILK JUG is purchased, customers also buy SUGAR BOWL)</a:t>
            </a:r>
          </a:p>
          <a:p>
            <a:pPr marL="685800" lvl="2">
              <a:lnSpc>
                <a:spcPct val="110000"/>
              </a:lnSpc>
              <a:spcBef>
                <a:spcPts val="1000"/>
              </a:spcBef>
            </a:pPr>
            <a:r>
              <a:rPr lang="en-US" sz="1400" dirty="0"/>
              <a:t>LIFT = 10.91 (Much greater than 1 indicates that the two products are correlated in a positive way and statistically dependent)</a:t>
            </a:r>
          </a:p>
        </p:txBody>
      </p:sp>
    </p:spTree>
    <p:extLst>
      <p:ext uri="{BB962C8B-B14F-4D97-AF65-F5344CB8AC3E}">
        <p14:creationId xmlns:p14="http://schemas.microsoft.com/office/powerpoint/2010/main" val="121150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Additional Analysis Options</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2151669"/>
            <a:ext cx="10515600" cy="4351338"/>
          </a:xfrm>
        </p:spPr>
        <p:txBody>
          <a:bodyPr>
            <a:normAutofit/>
          </a:bodyPr>
          <a:lstStyle/>
          <a:p>
            <a:pPr>
              <a:lnSpc>
                <a:spcPct val="110000"/>
              </a:lnSpc>
            </a:pPr>
            <a:r>
              <a:rPr lang="en-US" sz="1700" dirty="0"/>
              <a:t>The tools used in the project were Python, Tableau and Machine Learning library from </a:t>
            </a:r>
            <a:r>
              <a:rPr lang="en-US" sz="1700" dirty="0" err="1"/>
              <a:t>mlxtend</a:t>
            </a:r>
            <a:r>
              <a:rPr lang="en-US" sz="1700" dirty="0"/>
              <a:t>. </a:t>
            </a:r>
          </a:p>
          <a:p>
            <a:pPr>
              <a:lnSpc>
                <a:spcPct val="110000"/>
              </a:lnSpc>
            </a:pPr>
            <a:r>
              <a:rPr lang="en-US" sz="1700" dirty="0"/>
              <a:t>As we have seen in the analysis, the UK is our largest market and bundling on certain items and giving offers on weekends might result in better sales. Further extension of analysis can be done related to it.</a:t>
            </a:r>
          </a:p>
          <a:p>
            <a:pPr>
              <a:lnSpc>
                <a:spcPct val="110000"/>
              </a:lnSpc>
            </a:pPr>
            <a:r>
              <a:rPr lang="en-US" sz="1700" dirty="0"/>
              <a:t>The data set also contains cancelled orders which can be further analyzed. </a:t>
            </a:r>
          </a:p>
          <a:p>
            <a:pPr>
              <a:lnSpc>
                <a:spcPct val="110000"/>
              </a:lnSpc>
            </a:pPr>
            <a:r>
              <a:rPr lang="en-US" sz="1700" dirty="0"/>
              <a:t>Germany also has a huge market and can be further analyzed in a similar way to gain insights on the purchasing pattern. </a:t>
            </a:r>
          </a:p>
          <a:p>
            <a:pPr>
              <a:lnSpc>
                <a:spcPct val="110000"/>
              </a:lnSpc>
            </a:pPr>
            <a:r>
              <a:rPr lang="en-US" sz="1700" dirty="0"/>
              <a:t>We have </a:t>
            </a:r>
            <a:r>
              <a:rPr lang="en-US" sz="1700" dirty="0" err="1"/>
              <a:t>CustomerID</a:t>
            </a:r>
            <a:r>
              <a:rPr lang="en-US" sz="1700" dirty="0"/>
              <a:t> recorded for some of the purchases. We can gather and study the online behavior pattern of users and then perform classification using machine learning library like Python’s sci-kit learn to predict whether the user will purchase an item or not. </a:t>
            </a:r>
          </a:p>
        </p:txBody>
      </p:sp>
    </p:spTree>
    <p:extLst>
      <p:ext uri="{BB962C8B-B14F-4D97-AF65-F5344CB8AC3E}">
        <p14:creationId xmlns:p14="http://schemas.microsoft.com/office/powerpoint/2010/main" val="267002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Overview of Project</a:t>
            </a: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pPr lvl="0"/>
            <a:r>
              <a:rPr lang="en-US" sz="1800" dirty="0"/>
              <a:t>Performed market basket analysis on UK based e-commerce online store (</a:t>
            </a:r>
            <a:r>
              <a:rPr lang="en-US" sz="1800" dirty="0">
                <a:hlinkClick r:id="rId2"/>
              </a:rPr>
              <a:t>Online Gift Store</a:t>
            </a:r>
            <a:r>
              <a:rPr lang="en-US" sz="1800" dirty="0"/>
              <a:t>) having half-million transactions recorded all over Europe. </a:t>
            </a:r>
          </a:p>
          <a:p>
            <a:pPr lvl="0"/>
            <a:r>
              <a:rPr lang="en-US" sz="1800" dirty="0"/>
              <a:t>Cleaned the data to remove incorrect transactions, identified missing values in Product Description column and deleted those records, removed unimportant transactions like Postages, amazon fee etc. </a:t>
            </a:r>
          </a:p>
          <a:p>
            <a:pPr lvl="0"/>
            <a:r>
              <a:rPr lang="en-US" sz="1800" dirty="0"/>
              <a:t>Performed Data Wrangling to arrange the </a:t>
            </a:r>
            <a:r>
              <a:rPr lang="en-US" sz="1800" dirty="0" err="1"/>
              <a:t>DataFrame</a:t>
            </a:r>
            <a:r>
              <a:rPr lang="en-US" sz="1800" dirty="0"/>
              <a:t> required for the ML algorithm. </a:t>
            </a:r>
          </a:p>
          <a:p>
            <a:pPr lvl="0"/>
            <a:r>
              <a:rPr lang="en-US" sz="1800" dirty="0"/>
              <a:t>Used Python and </a:t>
            </a:r>
            <a:r>
              <a:rPr lang="en-US" sz="1800" dirty="0" err="1"/>
              <a:t>mlxtend</a:t>
            </a:r>
            <a:r>
              <a:rPr lang="en-US" sz="1800" dirty="0"/>
              <a:t> Machine Learning library to do Association Rule Mining and find purchasing patterns. </a:t>
            </a:r>
          </a:p>
          <a:p>
            <a:pPr lvl="0"/>
            <a:r>
              <a:rPr lang="en-US" sz="1800" dirty="0"/>
              <a:t>Used R-Studio to cross-verify the results (used ‘</a:t>
            </a:r>
            <a:r>
              <a:rPr lang="en-US" sz="1800" dirty="0" err="1"/>
              <a:t>arules</a:t>
            </a:r>
            <a:r>
              <a:rPr lang="en-US" sz="1800" dirty="0"/>
              <a:t>’ package and R programming). The python file in GitHub repository contains a snippet of R code. </a:t>
            </a:r>
          </a:p>
          <a:p>
            <a:pPr lvl="0"/>
            <a:r>
              <a:rPr lang="en-US" sz="1800" dirty="0"/>
              <a:t>Explained the meaning of Support, Confidence and Lift to interpret the data mining results. </a:t>
            </a:r>
          </a:p>
          <a:p>
            <a:pPr lvl="0"/>
            <a:r>
              <a:rPr lang="en-US" sz="1800" dirty="0"/>
              <a:t>Used Tableau to gain insights regarding which days and at what time do people mostly purchase from the online website. (Check the presentation in the GitHub repo) </a:t>
            </a:r>
          </a:p>
          <a:p>
            <a:pPr lvl="0"/>
            <a:r>
              <a:rPr lang="en-US" sz="1800" dirty="0"/>
              <a:t>Recommended bundling of products and suggested offers to be given on specific days to boost-up the sales. </a:t>
            </a:r>
          </a:p>
        </p:txBody>
      </p:sp>
      <p:sp>
        <p:nvSpPr>
          <p:cNvPr id="3" name="Rectangle 2">
            <a:extLst>
              <a:ext uri="{FF2B5EF4-FFF2-40B4-BE49-F238E27FC236}">
                <a16:creationId xmlns:a16="http://schemas.microsoft.com/office/drawing/2014/main" id="{61721ECD-6B3F-4DD3-B980-E2BFC75A24E9}"/>
              </a:ext>
            </a:extLst>
          </p:cNvPr>
          <p:cNvSpPr/>
          <p:nvPr/>
        </p:nvSpPr>
        <p:spPr>
          <a:xfrm>
            <a:off x="3234430" y="6439910"/>
            <a:ext cx="7844901" cy="276999"/>
          </a:xfrm>
          <a:prstGeom prst="rect">
            <a:avLst/>
          </a:prstGeom>
        </p:spPr>
        <p:txBody>
          <a:bodyPr wrap="square">
            <a:spAutoFit/>
          </a:bodyPr>
          <a:lstStyle/>
          <a:p>
            <a:r>
              <a:rPr lang="en-US" sz="1200" dirty="0"/>
              <a:t>For details on Python codes, visit my GitHub project file - </a:t>
            </a:r>
            <a:r>
              <a:rPr lang="en-US" sz="1200" dirty="0">
                <a:hlinkClick r:id="rId3"/>
              </a:rPr>
              <a:t>Market Basket Analysis</a:t>
            </a:r>
            <a:endParaRPr lang="en-US" sz="1200" dirty="0"/>
          </a:p>
        </p:txBody>
      </p:sp>
    </p:spTree>
    <p:extLst>
      <p:ext uri="{BB962C8B-B14F-4D97-AF65-F5344CB8AC3E}">
        <p14:creationId xmlns:p14="http://schemas.microsoft.com/office/powerpoint/2010/main" val="3868533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4A34CF-18D9-46D9-8987-855CCD8D994A}"/>
              </a:ext>
            </a:extLst>
          </p:cNvPr>
          <p:cNvSpPr txBox="1"/>
          <p:nvPr/>
        </p:nvSpPr>
        <p:spPr>
          <a:xfrm>
            <a:off x="2602637" y="2967361"/>
            <a:ext cx="6986726" cy="1754326"/>
          </a:xfrm>
          <a:prstGeom prst="rect">
            <a:avLst/>
          </a:prstGeom>
          <a:noFill/>
        </p:spPr>
        <p:txBody>
          <a:bodyPr wrap="square" rtlCol="0">
            <a:spAutoFit/>
          </a:bodyPr>
          <a:lstStyle/>
          <a:p>
            <a:pPr algn="ctr"/>
            <a:r>
              <a:rPr lang="en-US" sz="5400" dirty="0"/>
              <a:t>Thank You for viewing the presentation.</a:t>
            </a:r>
          </a:p>
        </p:txBody>
      </p:sp>
    </p:spTree>
    <p:extLst>
      <p:ext uri="{BB962C8B-B14F-4D97-AF65-F5344CB8AC3E}">
        <p14:creationId xmlns:p14="http://schemas.microsoft.com/office/powerpoint/2010/main" val="134087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high confidence">
            <a:extLst>
              <a:ext uri="{FF2B5EF4-FFF2-40B4-BE49-F238E27FC236}">
                <a16:creationId xmlns:a16="http://schemas.microsoft.com/office/drawing/2014/main" id="{4B55E178-95D2-42E1-8363-3B8802651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195673"/>
            <a:ext cx="10905066" cy="3353307"/>
          </a:xfrm>
          <a:prstGeom prst="rect">
            <a:avLst/>
          </a:prstGeom>
        </p:spPr>
      </p:pic>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Raw Data</a:t>
            </a:r>
          </a:p>
        </p:txBody>
      </p:sp>
    </p:spTree>
    <p:extLst>
      <p:ext uri="{BB962C8B-B14F-4D97-AF65-F5344CB8AC3E}">
        <p14:creationId xmlns:p14="http://schemas.microsoft.com/office/powerpoint/2010/main" val="7946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Cleaned Data</a:t>
            </a:r>
          </a:p>
        </p:txBody>
      </p:sp>
      <p:pic>
        <p:nvPicPr>
          <p:cNvPr id="7" name="Content Placeholder 6">
            <a:extLst>
              <a:ext uri="{FF2B5EF4-FFF2-40B4-BE49-F238E27FC236}">
                <a16:creationId xmlns:a16="http://schemas.microsoft.com/office/drawing/2014/main" id="{32748BFD-2FE6-478F-B877-1475891F0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247" y="1439751"/>
            <a:ext cx="7768278" cy="4737212"/>
          </a:xfrm>
        </p:spPr>
      </p:pic>
      <p:sp>
        <p:nvSpPr>
          <p:cNvPr id="8" name="TextBox 7">
            <a:extLst>
              <a:ext uri="{FF2B5EF4-FFF2-40B4-BE49-F238E27FC236}">
                <a16:creationId xmlns:a16="http://schemas.microsoft.com/office/drawing/2014/main" id="{832B4353-C289-4109-BCB9-BB8DE2968790}"/>
              </a:ext>
            </a:extLst>
          </p:cNvPr>
          <p:cNvSpPr txBox="1"/>
          <p:nvPr/>
        </p:nvSpPr>
        <p:spPr>
          <a:xfrm>
            <a:off x="2379216" y="6255871"/>
            <a:ext cx="7917309" cy="461665"/>
          </a:xfrm>
          <a:prstGeom prst="rect">
            <a:avLst/>
          </a:prstGeom>
          <a:noFill/>
        </p:spPr>
        <p:txBody>
          <a:bodyPr wrap="square" rtlCol="0">
            <a:spAutoFit/>
          </a:bodyPr>
          <a:lstStyle/>
          <a:p>
            <a:r>
              <a:rPr lang="en-US" sz="1200" dirty="0"/>
              <a:t>The dataset contains 529,733 transactions.</a:t>
            </a:r>
          </a:p>
          <a:p>
            <a:r>
              <a:rPr lang="en-US" sz="1200" dirty="0"/>
              <a:t>For details on data cleaning, visit my GitHub project file - </a:t>
            </a:r>
            <a:r>
              <a:rPr lang="en-US" sz="1200" dirty="0">
                <a:hlinkClick r:id="rId3"/>
              </a:rPr>
              <a:t>Market Basket Analysis</a:t>
            </a:r>
            <a:endParaRPr lang="en-US" sz="1200" dirty="0"/>
          </a:p>
        </p:txBody>
      </p:sp>
    </p:spTree>
    <p:extLst>
      <p:ext uri="{BB962C8B-B14F-4D97-AF65-F5344CB8AC3E}">
        <p14:creationId xmlns:p14="http://schemas.microsoft.com/office/powerpoint/2010/main" val="96861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Country information</a:t>
            </a:r>
          </a:p>
        </p:txBody>
      </p:sp>
      <p:pic>
        <p:nvPicPr>
          <p:cNvPr id="6" name="Content Placeholder 5" descr="A screenshot of a cell phone&#10;&#10;Description generated with very high confidence">
            <a:extLst>
              <a:ext uri="{FF2B5EF4-FFF2-40B4-BE49-F238E27FC236}">
                <a16:creationId xmlns:a16="http://schemas.microsoft.com/office/drawing/2014/main" id="{7DE9934F-F29D-40BF-A374-54F38C94D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921" y="2040055"/>
            <a:ext cx="3153787" cy="4152320"/>
          </a:xfrm>
        </p:spPr>
      </p:pic>
      <p:sp>
        <p:nvSpPr>
          <p:cNvPr id="9" name="TextBox 8">
            <a:extLst>
              <a:ext uri="{FF2B5EF4-FFF2-40B4-BE49-F238E27FC236}">
                <a16:creationId xmlns:a16="http://schemas.microsoft.com/office/drawing/2014/main" id="{1F9D164D-D5D4-46C5-A70E-6A3A5241CF6A}"/>
              </a:ext>
            </a:extLst>
          </p:cNvPr>
          <p:cNvSpPr txBox="1"/>
          <p:nvPr/>
        </p:nvSpPr>
        <p:spPr>
          <a:xfrm>
            <a:off x="4208016" y="2031770"/>
            <a:ext cx="687131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in the table, most of the purchases are made from the United Kingdom and is our primary market in the Europe.</a:t>
            </a:r>
          </a:p>
          <a:p>
            <a:pPr marL="285750" indent="-285750">
              <a:buFont typeface="Arial" panose="020B0604020202020204" pitchFamily="34" charset="0"/>
              <a:buChar char="•"/>
            </a:pPr>
            <a:r>
              <a:rPr lang="en-US" dirty="0"/>
              <a:t>It is followed by Germany, France and Ireland. </a:t>
            </a:r>
          </a:p>
        </p:txBody>
      </p:sp>
    </p:spTree>
    <p:extLst>
      <p:ext uri="{BB962C8B-B14F-4D97-AF65-F5344CB8AC3E}">
        <p14:creationId xmlns:p14="http://schemas.microsoft.com/office/powerpoint/2010/main" val="200167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AFC74A8A-A611-4250-BEC0-E4CA12554237}"/>
              </a:ext>
            </a:extLst>
          </p:cNvPr>
          <p:cNvSpPr txBox="1"/>
          <p:nvPr/>
        </p:nvSpPr>
        <p:spPr>
          <a:xfrm>
            <a:off x="2641999" y="6489804"/>
            <a:ext cx="789224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graph we observe the highest selling products in France. </a:t>
            </a:r>
          </a:p>
        </p:txBody>
      </p:sp>
      <p:pic>
        <p:nvPicPr>
          <p:cNvPr id="6" name="Content Placeholder 5" descr="A screenshot of a computer&#10;&#10;Description generated with high confidence">
            <a:extLst>
              <a:ext uri="{FF2B5EF4-FFF2-40B4-BE49-F238E27FC236}">
                <a16:creationId xmlns:a16="http://schemas.microsoft.com/office/drawing/2014/main" id="{FAD65ADF-7A82-47A3-A72A-E838F34D5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41" y="1553592"/>
            <a:ext cx="9281736" cy="4977163"/>
          </a:xfrm>
        </p:spPr>
      </p:pic>
    </p:spTree>
    <p:extLst>
      <p:ext uri="{BB962C8B-B14F-4D97-AF65-F5344CB8AC3E}">
        <p14:creationId xmlns:p14="http://schemas.microsoft.com/office/powerpoint/2010/main" val="63921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AFC74A8A-A611-4250-BEC0-E4CA12554237}"/>
              </a:ext>
            </a:extLst>
          </p:cNvPr>
          <p:cNvSpPr txBox="1"/>
          <p:nvPr/>
        </p:nvSpPr>
        <p:spPr>
          <a:xfrm>
            <a:off x="2215870" y="6309512"/>
            <a:ext cx="789224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heatmap, we observe that maximum customers are at 10 am on Thursday and Friday. Sunday has the minimum customers, so may be an offer on Sunday might boost sales on that day.</a:t>
            </a:r>
          </a:p>
        </p:txBody>
      </p:sp>
      <p:pic>
        <p:nvPicPr>
          <p:cNvPr id="7" name="Content Placeholder 6" descr="A picture containing different, sky&#10;&#10;Description generated with very high confidence">
            <a:extLst>
              <a:ext uri="{FF2B5EF4-FFF2-40B4-BE49-F238E27FC236}">
                <a16:creationId xmlns:a16="http://schemas.microsoft.com/office/drawing/2014/main" id="{728BCA6F-5103-46CF-ABA4-3AAF13BF8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322" y="1503034"/>
            <a:ext cx="7837796" cy="4656173"/>
          </a:xfrm>
        </p:spPr>
      </p:pic>
    </p:spTree>
    <p:extLst>
      <p:ext uri="{BB962C8B-B14F-4D97-AF65-F5344CB8AC3E}">
        <p14:creationId xmlns:p14="http://schemas.microsoft.com/office/powerpoint/2010/main" val="7404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p:txBody>
          <a:bodyPr/>
          <a:lstStyle/>
          <a:p>
            <a:r>
              <a:rPr lang="en-US" dirty="0"/>
              <a:t>Market Basket Analysis</a:t>
            </a:r>
          </a:p>
        </p:txBody>
      </p:sp>
      <p:pic>
        <p:nvPicPr>
          <p:cNvPr id="14" name="Picture 13" descr="A screenshot of a cell phone&#10;&#10;Description generated with very high confidence">
            <a:extLst>
              <a:ext uri="{FF2B5EF4-FFF2-40B4-BE49-F238E27FC236}">
                <a16:creationId xmlns:a16="http://schemas.microsoft.com/office/drawing/2014/main" id="{6816A905-113A-46E3-AC93-E26F801F7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270" y="2473322"/>
            <a:ext cx="9477924" cy="3998499"/>
          </a:xfrm>
          <a:prstGeom prst="rect">
            <a:avLst/>
          </a:prstGeom>
        </p:spPr>
      </p:pic>
      <p:sp>
        <p:nvSpPr>
          <p:cNvPr id="15" name="TextBox 14">
            <a:extLst>
              <a:ext uri="{FF2B5EF4-FFF2-40B4-BE49-F238E27FC236}">
                <a16:creationId xmlns:a16="http://schemas.microsoft.com/office/drawing/2014/main" id="{BDA3BBDA-100C-4B73-BEDC-300CA94E152B}"/>
              </a:ext>
            </a:extLst>
          </p:cNvPr>
          <p:cNvSpPr txBox="1"/>
          <p:nvPr/>
        </p:nvSpPr>
        <p:spPr>
          <a:xfrm>
            <a:off x="3463181" y="6512817"/>
            <a:ext cx="6355521" cy="276999"/>
          </a:xfrm>
          <a:prstGeom prst="rect">
            <a:avLst/>
          </a:prstGeom>
          <a:noFill/>
        </p:spPr>
        <p:txBody>
          <a:bodyPr wrap="square" rtlCol="0">
            <a:spAutoFit/>
          </a:bodyPr>
          <a:lstStyle/>
          <a:p>
            <a:r>
              <a:rPr lang="en-US" sz="1200" dirty="0"/>
              <a:t>For analysis details on Python codes, visit my GitHub  project file -  </a:t>
            </a:r>
            <a:r>
              <a:rPr lang="en-US" sz="1200" dirty="0">
                <a:hlinkClick r:id="rId3"/>
              </a:rPr>
              <a:t>Market Basket Analysis</a:t>
            </a:r>
            <a:endParaRPr lang="en-US" sz="1200" dirty="0"/>
          </a:p>
        </p:txBody>
      </p:sp>
    </p:spTree>
    <p:extLst>
      <p:ext uri="{BB962C8B-B14F-4D97-AF65-F5344CB8AC3E}">
        <p14:creationId xmlns:p14="http://schemas.microsoft.com/office/powerpoint/2010/main" val="88742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r>
              <a:rPr lang="en-US" sz="1700" dirty="0"/>
              <a:t>As we can see for rules in </a:t>
            </a:r>
            <a:r>
              <a:rPr lang="en-US" sz="1700" dirty="0" err="1"/>
              <a:t>RuleID</a:t>
            </a:r>
            <a:r>
              <a:rPr lang="en-US" sz="1700" dirty="0"/>
              <a:t> = 25 (previous slide) as well as few others, the trend of buying Paper plates, paper cups and paper napkins is quite often. And this is intuitive enough that people would tend to buy a whole set of disposable items.</a:t>
            </a:r>
          </a:p>
          <a:p>
            <a:r>
              <a:rPr lang="en-US" sz="1700" dirty="0"/>
              <a:t>The support of [</a:t>
            </a:r>
            <a:r>
              <a:rPr lang="en-US" sz="1700" dirty="0" err="1"/>
              <a:t>SpottyPaperPlates</a:t>
            </a:r>
            <a:r>
              <a:rPr lang="en-US" sz="1700" dirty="0"/>
              <a:t> =&gt; (</a:t>
            </a:r>
            <a:r>
              <a:rPr lang="en-US" sz="1700" dirty="0" err="1"/>
              <a:t>SpottyPaperCups</a:t>
            </a:r>
            <a:r>
              <a:rPr lang="en-US" sz="1700" dirty="0"/>
              <a:t>, </a:t>
            </a:r>
            <a:r>
              <a:rPr lang="en-US" sz="1700" dirty="0" err="1"/>
              <a:t>SpottyPaperNapkins</a:t>
            </a:r>
            <a:r>
              <a:rPr lang="en-US" sz="1700" dirty="0"/>
              <a:t>)] is 12.88% [~50/392]. This shows that this combination of purchasing is done 50 times out of total 392 total invoices in France.</a:t>
            </a:r>
          </a:p>
          <a:p>
            <a:r>
              <a:rPr lang="en-US" sz="1700" dirty="0"/>
              <a:t>The Confidence in the rule, i.e., the probability of purchasing (Cups, Napkins) after a prior purchase of (Plates) made is 0.78.</a:t>
            </a:r>
          </a:p>
          <a:p>
            <a:r>
              <a:rPr lang="en-US" sz="1700" dirty="0"/>
              <a:t>LIFT is the overall metric that summarizes the purchasing rule and provides a single number which indicates its importance. Mathematically speaking, it shows the Statistical Dependence/Independence of the item sets. </a:t>
            </a:r>
          </a:p>
          <a:p>
            <a:r>
              <a:rPr lang="en-US" sz="1700" dirty="0"/>
              <a:t>A lift of 1 shows that the item sets are independent and buying antecedent (Plates) item does not affect in buying the consequent (Cups, Napkins) and the consequent purchase is just random. A lift greater than 1, shows statistical dependency and so it is more likely that customers but consequent item once antecedent item is purchased. Higher the Lift, better is the rule.</a:t>
            </a:r>
          </a:p>
          <a:p>
            <a:r>
              <a:rPr lang="en-US" sz="1700" dirty="0"/>
              <a:t>LIFT = [CONFIDENCE IN THE RULE] / [SUPPORT OF THE CONSEQUENT]</a:t>
            </a:r>
          </a:p>
          <a:p>
            <a:endParaRPr lang="en-US" sz="1700" dirty="0"/>
          </a:p>
          <a:p>
            <a:endParaRPr lang="en-US" sz="1700" dirty="0"/>
          </a:p>
          <a:p>
            <a:endParaRPr lang="en-US" sz="1700" dirty="0"/>
          </a:p>
        </p:txBody>
      </p:sp>
    </p:spTree>
    <p:extLst>
      <p:ext uri="{BB962C8B-B14F-4D97-AF65-F5344CB8AC3E}">
        <p14:creationId xmlns:p14="http://schemas.microsoft.com/office/powerpoint/2010/main" val="2091104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1369</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E-Commerce Market Basket Analysis</vt:lpstr>
      <vt:lpstr>Overview of Project</vt:lpstr>
      <vt:lpstr>Raw Data</vt:lpstr>
      <vt:lpstr>Cleaned Data</vt:lpstr>
      <vt:lpstr>Country information</vt:lpstr>
      <vt:lpstr>Analysis on France</vt:lpstr>
      <vt:lpstr>Analysis on France</vt:lpstr>
      <vt:lpstr>Analysis on France</vt:lpstr>
      <vt:lpstr>Analysis on France</vt:lpstr>
      <vt:lpstr>Analysis on France</vt:lpstr>
      <vt:lpstr>Analysis on the United Kingdom</vt:lpstr>
      <vt:lpstr>Analysis on the United Kingdom</vt:lpstr>
      <vt:lpstr>Analysis on the United Kingdom</vt:lpstr>
      <vt:lpstr>Analysis on the United Kingdom</vt:lpstr>
      <vt:lpstr>Analysis on the United Kingdom</vt:lpstr>
      <vt:lpstr>Analysis on the United Kingdom</vt:lpstr>
      <vt:lpstr>Analysis on Ireland</vt:lpstr>
      <vt:lpstr>Analysis on Ireland</vt:lpstr>
      <vt:lpstr>Additional Analysis Options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Market Basket Analysis</dc:title>
  <dc:creator>Desai, Rutanshu Rajanikant</dc:creator>
  <cp:lastModifiedBy>Desai, Rutanshu Rajanikant</cp:lastModifiedBy>
  <cp:revision>38</cp:revision>
  <dcterms:created xsi:type="dcterms:W3CDTF">2017-09-18T18:06:06Z</dcterms:created>
  <dcterms:modified xsi:type="dcterms:W3CDTF">2017-09-19T20:03:05Z</dcterms:modified>
</cp:coreProperties>
</file>