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0" r:id="rId5"/>
    <p:sldId id="265" r:id="rId6"/>
    <p:sldId id="266" r:id="rId7"/>
    <p:sldId id="263" r:id="rId8"/>
    <p:sldId id="264" r:id="rId9"/>
    <p:sldId id="268" r:id="rId10"/>
    <p:sldId id="261" r:id="rId11"/>
    <p:sldId id="262" r:id="rId12"/>
    <p:sldId id="267"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CD7DE-A902-4C95-84CC-64A5C0C2BFAF}" type="datetimeFigureOut">
              <a:rPr lang="en-US" smtClean="0"/>
              <a:t>9/18/2017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8999B-6E75-414C-BD78-22DB48D341A3}" type="slidenum">
              <a:rPr lang="en-US" smtClean="0"/>
              <a:t>‹#›</a:t>
            </a:fld>
            <a:endParaRPr lang="en-US"/>
          </a:p>
        </p:txBody>
      </p:sp>
    </p:spTree>
    <p:extLst>
      <p:ext uri="{BB962C8B-B14F-4D97-AF65-F5344CB8AC3E}">
        <p14:creationId xmlns:p14="http://schemas.microsoft.com/office/powerpoint/2010/main" val="17565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66D01-63C3-48D8-9D90-48AC87A559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E5F335-E026-40F4-9ADA-DE95A090EB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235FFF-3FED-41BC-8CEF-E75A569E2E1E}"/>
              </a:ext>
            </a:extLst>
          </p:cNvPr>
          <p:cNvSpPr>
            <a:spLocks noGrp="1"/>
          </p:cNvSpPr>
          <p:nvPr>
            <p:ph type="dt" sz="half" idx="10"/>
          </p:nvPr>
        </p:nvSpPr>
        <p:spPr/>
        <p:txBody>
          <a:bodyPr/>
          <a:lstStyle/>
          <a:p>
            <a:fld id="{2F10BCF3-3939-46AE-9858-80BC205CAECD}" type="datetimeFigureOut">
              <a:rPr lang="en-US" smtClean="0"/>
              <a:t>9/18/2017</a:t>
            </a:fld>
            <a:endParaRPr lang="en-US"/>
          </a:p>
        </p:txBody>
      </p:sp>
      <p:sp>
        <p:nvSpPr>
          <p:cNvPr id="5" name="Footer Placeholder 4">
            <a:extLst>
              <a:ext uri="{FF2B5EF4-FFF2-40B4-BE49-F238E27FC236}">
                <a16:creationId xmlns:a16="http://schemas.microsoft.com/office/drawing/2014/main" id="{BD4D8FEB-D7CF-457E-BFBA-AB45B4A96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6258F-0769-4D1C-AC5D-655378420AB3}"/>
              </a:ext>
            </a:extLst>
          </p:cNvPr>
          <p:cNvSpPr>
            <a:spLocks noGrp="1"/>
          </p:cNvSpPr>
          <p:nvPr>
            <p:ph type="sldNum" sz="quarter" idx="12"/>
          </p:nvPr>
        </p:nvSpPr>
        <p:spPr/>
        <p:txBody>
          <a:bodyPr/>
          <a:lstStyle/>
          <a:p>
            <a:fld id="{FC5EC66B-9154-458A-AD0D-47A5C513DBDA}" type="slidenum">
              <a:rPr lang="en-US" smtClean="0"/>
              <a:t>‹#›</a:t>
            </a:fld>
            <a:endParaRPr lang="en-US"/>
          </a:p>
        </p:txBody>
      </p:sp>
    </p:spTree>
    <p:extLst>
      <p:ext uri="{BB962C8B-B14F-4D97-AF65-F5344CB8AC3E}">
        <p14:creationId xmlns:p14="http://schemas.microsoft.com/office/powerpoint/2010/main" val="428830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23DDB-76C1-47AA-8A43-135433D0C3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EC935D-0561-4717-B346-26D77027F4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A01A5-DBDA-4193-884C-39F2EEA6E78D}"/>
              </a:ext>
            </a:extLst>
          </p:cNvPr>
          <p:cNvSpPr>
            <a:spLocks noGrp="1"/>
          </p:cNvSpPr>
          <p:nvPr>
            <p:ph type="dt" sz="half" idx="10"/>
          </p:nvPr>
        </p:nvSpPr>
        <p:spPr/>
        <p:txBody>
          <a:bodyPr/>
          <a:lstStyle/>
          <a:p>
            <a:fld id="{2F10BCF3-3939-46AE-9858-80BC205CAECD}" type="datetimeFigureOut">
              <a:rPr lang="en-US" smtClean="0"/>
              <a:t>9/18/2017</a:t>
            </a:fld>
            <a:endParaRPr lang="en-US"/>
          </a:p>
        </p:txBody>
      </p:sp>
      <p:sp>
        <p:nvSpPr>
          <p:cNvPr id="5" name="Footer Placeholder 4">
            <a:extLst>
              <a:ext uri="{FF2B5EF4-FFF2-40B4-BE49-F238E27FC236}">
                <a16:creationId xmlns:a16="http://schemas.microsoft.com/office/drawing/2014/main" id="{944F28F8-F38B-4702-93BB-6D5E50D247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061605-9EF3-455B-AF36-95657BEA97A8}"/>
              </a:ext>
            </a:extLst>
          </p:cNvPr>
          <p:cNvSpPr>
            <a:spLocks noGrp="1"/>
          </p:cNvSpPr>
          <p:nvPr>
            <p:ph type="sldNum" sz="quarter" idx="12"/>
          </p:nvPr>
        </p:nvSpPr>
        <p:spPr/>
        <p:txBody>
          <a:bodyPr/>
          <a:lstStyle/>
          <a:p>
            <a:fld id="{FC5EC66B-9154-458A-AD0D-47A5C513DBDA}" type="slidenum">
              <a:rPr lang="en-US" smtClean="0"/>
              <a:t>‹#›</a:t>
            </a:fld>
            <a:endParaRPr lang="en-US"/>
          </a:p>
        </p:txBody>
      </p:sp>
    </p:spTree>
    <p:extLst>
      <p:ext uri="{BB962C8B-B14F-4D97-AF65-F5344CB8AC3E}">
        <p14:creationId xmlns:p14="http://schemas.microsoft.com/office/powerpoint/2010/main" val="3784085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7199C5-085C-41C4-A157-7ED8EBF82A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5D33CA-85A0-45F8-9A85-ED708858615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E6CC73-75BC-4AB7-BA7E-5DF31408E790}"/>
              </a:ext>
            </a:extLst>
          </p:cNvPr>
          <p:cNvSpPr>
            <a:spLocks noGrp="1"/>
          </p:cNvSpPr>
          <p:nvPr>
            <p:ph type="dt" sz="half" idx="10"/>
          </p:nvPr>
        </p:nvSpPr>
        <p:spPr/>
        <p:txBody>
          <a:bodyPr/>
          <a:lstStyle/>
          <a:p>
            <a:fld id="{2F10BCF3-3939-46AE-9858-80BC205CAECD}" type="datetimeFigureOut">
              <a:rPr lang="en-US" smtClean="0"/>
              <a:t>9/18/2017</a:t>
            </a:fld>
            <a:endParaRPr lang="en-US"/>
          </a:p>
        </p:txBody>
      </p:sp>
      <p:sp>
        <p:nvSpPr>
          <p:cNvPr id="5" name="Footer Placeholder 4">
            <a:extLst>
              <a:ext uri="{FF2B5EF4-FFF2-40B4-BE49-F238E27FC236}">
                <a16:creationId xmlns:a16="http://schemas.microsoft.com/office/drawing/2014/main" id="{A34A02F6-5F36-4ED4-A491-DDCF41130B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02977-7525-4C44-A1FF-A0D4BA655244}"/>
              </a:ext>
            </a:extLst>
          </p:cNvPr>
          <p:cNvSpPr>
            <a:spLocks noGrp="1"/>
          </p:cNvSpPr>
          <p:nvPr>
            <p:ph type="sldNum" sz="quarter" idx="12"/>
          </p:nvPr>
        </p:nvSpPr>
        <p:spPr/>
        <p:txBody>
          <a:bodyPr/>
          <a:lstStyle/>
          <a:p>
            <a:fld id="{FC5EC66B-9154-458A-AD0D-47A5C513DBDA}" type="slidenum">
              <a:rPr lang="en-US" smtClean="0"/>
              <a:t>‹#›</a:t>
            </a:fld>
            <a:endParaRPr lang="en-US"/>
          </a:p>
        </p:txBody>
      </p:sp>
    </p:spTree>
    <p:extLst>
      <p:ext uri="{BB962C8B-B14F-4D97-AF65-F5344CB8AC3E}">
        <p14:creationId xmlns:p14="http://schemas.microsoft.com/office/powerpoint/2010/main" val="218882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A84EA-7829-4D8D-BFFC-EA9FC1D827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CD4538-7B9C-417D-8514-F9CA78263E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5C50A-244C-45A9-B89A-1D6155E4C6C7}"/>
              </a:ext>
            </a:extLst>
          </p:cNvPr>
          <p:cNvSpPr>
            <a:spLocks noGrp="1"/>
          </p:cNvSpPr>
          <p:nvPr>
            <p:ph type="dt" sz="half" idx="10"/>
          </p:nvPr>
        </p:nvSpPr>
        <p:spPr/>
        <p:txBody>
          <a:bodyPr/>
          <a:lstStyle/>
          <a:p>
            <a:fld id="{2F10BCF3-3939-46AE-9858-80BC205CAECD}" type="datetimeFigureOut">
              <a:rPr lang="en-US" smtClean="0"/>
              <a:t>9/18/2017</a:t>
            </a:fld>
            <a:endParaRPr lang="en-US"/>
          </a:p>
        </p:txBody>
      </p:sp>
      <p:sp>
        <p:nvSpPr>
          <p:cNvPr id="5" name="Footer Placeholder 4">
            <a:extLst>
              <a:ext uri="{FF2B5EF4-FFF2-40B4-BE49-F238E27FC236}">
                <a16:creationId xmlns:a16="http://schemas.microsoft.com/office/drawing/2014/main" id="{88C62B6A-7A51-4FF6-8452-BCD24125E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05222-1A3E-4D1E-A26F-F672B9FC9430}"/>
              </a:ext>
            </a:extLst>
          </p:cNvPr>
          <p:cNvSpPr>
            <a:spLocks noGrp="1"/>
          </p:cNvSpPr>
          <p:nvPr>
            <p:ph type="sldNum" sz="quarter" idx="12"/>
          </p:nvPr>
        </p:nvSpPr>
        <p:spPr/>
        <p:txBody>
          <a:bodyPr/>
          <a:lstStyle/>
          <a:p>
            <a:fld id="{FC5EC66B-9154-458A-AD0D-47A5C513DBDA}" type="slidenum">
              <a:rPr lang="en-US" smtClean="0"/>
              <a:t>‹#›</a:t>
            </a:fld>
            <a:endParaRPr lang="en-US"/>
          </a:p>
        </p:txBody>
      </p:sp>
    </p:spTree>
    <p:extLst>
      <p:ext uri="{BB962C8B-B14F-4D97-AF65-F5344CB8AC3E}">
        <p14:creationId xmlns:p14="http://schemas.microsoft.com/office/powerpoint/2010/main" val="3992756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996C1-BD0A-4E6B-9A61-8D73508C92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4C50C3-2882-414C-8A39-C830951EFB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2CB6A6-AD82-43DA-980A-F0CF5E2CA635}"/>
              </a:ext>
            </a:extLst>
          </p:cNvPr>
          <p:cNvSpPr>
            <a:spLocks noGrp="1"/>
          </p:cNvSpPr>
          <p:nvPr>
            <p:ph type="dt" sz="half" idx="10"/>
          </p:nvPr>
        </p:nvSpPr>
        <p:spPr/>
        <p:txBody>
          <a:bodyPr/>
          <a:lstStyle/>
          <a:p>
            <a:fld id="{2F10BCF3-3939-46AE-9858-80BC205CAECD}" type="datetimeFigureOut">
              <a:rPr lang="en-US" smtClean="0"/>
              <a:t>9/18/2017</a:t>
            </a:fld>
            <a:endParaRPr lang="en-US"/>
          </a:p>
        </p:txBody>
      </p:sp>
      <p:sp>
        <p:nvSpPr>
          <p:cNvPr id="5" name="Footer Placeholder 4">
            <a:extLst>
              <a:ext uri="{FF2B5EF4-FFF2-40B4-BE49-F238E27FC236}">
                <a16:creationId xmlns:a16="http://schemas.microsoft.com/office/drawing/2014/main" id="{B93F8DAF-B4A3-4D0B-AB0F-0D3754BBB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BE1CC-384E-4EA8-9F54-ABB67F9E674F}"/>
              </a:ext>
            </a:extLst>
          </p:cNvPr>
          <p:cNvSpPr>
            <a:spLocks noGrp="1"/>
          </p:cNvSpPr>
          <p:nvPr>
            <p:ph type="sldNum" sz="quarter" idx="12"/>
          </p:nvPr>
        </p:nvSpPr>
        <p:spPr/>
        <p:txBody>
          <a:bodyPr/>
          <a:lstStyle/>
          <a:p>
            <a:fld id="{FC5EC66B-9154-458A-AD0D-47A5C513DBDA}" type="slidenum">
              <a:rPr lang="en-US" smtClean="0"/>
              <a:t>‹#›</a:t>
            </a:fld>
            <a:endParaRPr lang="en-US"/>
          </a:p>
        </p:txBody>
      </p:sp>
    </p:spTree>
    <p:extLst>
      <p:ext uri="{BB962C8B-B14F-4D97-AF65-F5344CB8AC3E}">
        <p14:creationId xmlns:p14="http://schemas.microsoft.com/office/powerpoint/2010/main" val="1063454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D2AD-F61A-49C8-91AF-B6C5E4FEDA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C60648-EC3C-4877-89E8-78F911E5D22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10AE96-691E-4A4B-B57F-C4DD4E76107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D6A82F-A5F7-4BC7-A72A-EA6B06AB24CA}"/>
              </a:ext>
            </a:extLst>
          </p:cNvPr>
          <p:cNvSpPr>
            <a:spLocks noGrp="1"/>
          </p:cNvSpPr>
          <p:nvPr>
            <p:ph type="dt" sz="half" idx="10"/>
          </p:nvPr>
        </p:nvSpPr>
        <p:spPr/>
        <p:txBody>
          <a:bodyPr/>
          <a:lstStyle/>
          <a:p>
            <a:fld id="{2F10BCF3-3939-46AE-9858-80BC205CAECD}" type="datetimeFigureOut">
              <a:rPr lang="en-US" smtClean="0"/>
              <a:t>9/18/2017</a:t>
            </a:fld>
            <a:endParaRPr lang="en-US"/>
          </a:p>
        </p:txBody>
      </p:sp>
      <p:sp>
        <p:nvSpPr>
          <p:cNvPr id="6" name="Footer Placeholder 5">
            <a:extLst>
              <a:ext uri="{FF2B5EF4-FFF2-40B4-BE49-F238E27FC236}">
                <a16:creationId xmlns:a16="http://schemas.microsoft.com/office/drawing/2014/main" id="{936F0D11-BAE0-424C-A47F-37F2F2ED91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C3113-3200-44B1-81A3-5B66A35B31B1}"/>
              </a:ext>
            </a:extLst>
          </p:cNvPr>
          <p:cNvSpPr>
            <a:spLocks noGrp="1"/>
          </p:cNvSpPr>
          <p:nvPr>
            <p:ph type="sldNum" sz="quarter" idx="12"/>
          </p:nvPr>
        </p:nvSpPr>
        <p:spPr/>
        <p:txBody>
          <a:bodyPr/>
          <a:lstStyle/>
          <a:p>
            <a:fld id="{FC5EC66B-9154-458A-AD0D-47A5C513DBDA}" type="slidenum">
              <a:rPr lang="en-US" smtClean="0"/>
              <a:t>‹#›</a:t>
            </a:fld>
            <a:endParaRPr lang="en-US"/>
          </a:p>
        </p:txBody>
      </p:sp>
    </p:spTree>
    <p:extLst>
      <p:ext uri="{BB962C8B-B14F-4D97-AF65-F5344CB8AC3E}">
        <p14:creationId xmlns:p14="http://schemas.microsoft.com/office/powerpoint/2010/main" val="2640080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7107-8A64-4470-8D85-872CECC33D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F3E279-7F6F-4756-89B5-B7C692F752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0D3E63A-42F1-48C6-B9ED-1AEAA0679D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FB6555-CCB5-402E-80DF-AC09FC1F4C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4584BE-533C-4E0A-AFB2-6C053D9D74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CFB4A2-355C-41AC-AEC9-DDB268EAED09}"/>
              </a:ext>
            </a:extLst>
          </p:cNvPr>
          <p:cNvSpPr>
            <a:spLocks noGrp="1"/>
          </p:cNvSpPr>
          <p:nvPr>
            <p:ph type="dt" sz="half" idx="10"/>
          </p:nvPr>
        </p:nvSpPr>
        <p:spPr/>
        <p:txBody>
          <a:bodyPr/>
          <a:lstStyle/>
          <a:p>
            <a:fld id="{2F10BCF3-3939-46AE-9858-80BC205CAECD}" type="datetimeFigureOut">
              <a:rPr lang="en-US" smtClean="0"/>
              <a:t>9/18/2017</a:t>
            </a:fld>
            <a:endParaRPr lang="en-US"/>
          </a:p>
        </p:txBody>
      </p:sp>
      <p:sp>
        <p:nvSpPr>
          <p:cNvPr id="8" name="Footer Placeholder 7">
            <a:extLst>
              <a:ext uri="{FF2B5EF4-FFF2-40B4-BE49-F238E27FC236}">
                <a16:creationId xmlns:a16="http://schemas.microsoft.com/office/drawing/2014/main" id="{66B65AB7-2D29-44C2-9D8A-67A854AEEE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94A17F-6F05-492B-B013-A62B79293044}"/>
              </a:ext>
            </a:extLst>
          </p:cNvPr>
          <p:cNvSpPr>
            <a:spLocks noGrp="1"/>
          </p:cNvSpPr>
          <p:nvPr>
            <p:ph type="sldNum" sz="quarter" idx="12"/>
          </p:nvPr>
        </p:nvSpPr>
        <p:spPr/>
        <p:txBody>
          <a:bodyPr/>
          <a:lstStyle/>
          <a:p>
            <a:fld id="{FC5EC66B-9154-458A-AD0D-47A5C513DBDA}" type="slidenum">
              <a:rPr lang="en-US" smtClean="0"/>
              <a:t>‹#›</a:t>
            </a:fld>
            <a:endParaRPr lang="en-US"/>
          </a:p>
        </p:txBody>
      </p:sp>
    </p:spTree>
    <p:extLst>
      <p:ext uri="{BB962C8B-B14F-4D97-AF65-F5344CB8AC3E}">
        <p14:creationId xmlns:p14="http://schemas.microsoft.com/office/powerpoint/2010/main" val="223453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5C13C-7AA5-4FCE-947B-CFF185A1CB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400B19-0862-411B-9FBD-BB4F5266EC39}"/>
              </a:ext>
            </a:extLst>
          </p:cNvPr>
          <p:cNvSpPr>
            <a:spLocks noGrp="1"/>
          </p:cNvSpPr>
          <p:nvPr>
            <p:ph type="dt" sz="half" idx="10"/>
          </p:nvPr>
        </p:nvSpPr>
        <p:spPr/>
        <p:txBody>
          <a:bodyPr/>
          <a:lstStyle/>
          <a:p>
            <a:fld id="{2F10BCF3-3939-46AE-9858-80BC205CAECD}" type="datetimeFigureOut">
              <a:rPr lang="en-US" smtClean="0"/>
              <a:t>9/18/2017</a:t>
            </a:fld>
            <a:endParaRPr lang="en-US"/>
          </a:p>
        </p:txBody>
      </p:sp>
      <p:sp>
        <p:nvSpPr>
          <p:cNvPr id="4" name="Footer Placeholder 3">
            <a:extLst>
              <a:ext uri="{FF2B5EF4-FFF2-40B4-BE49-F238E27FC236}">
                <a16:creationId xmlns:a16="http://schemas.microsoft.com/office/drawing/2014/main" id="{39DE3004-47DE-4A1B-96D0-CFF5B37F3D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B14740-B0DA-4AAB-942A-4965E6BCF54D}"/>
              </a:ext>
            </a:extLst>
          </p:cNvPr>
          <p:cNvSpPr>
            <a:spLocks noGrp="1"/>
          </p:cNvSpPr>
          <p:nvPr>
            <p:ph type="sldNum" sz="quarter" idx="12"/>
          </p:nvPr>
        </p:nvSpPr>
        <p:spPr/>
        <p:txBody>
          <a:bodyPr/>
          <a:lstStyle/>
          <a:p>
            <a:fld id="{FC5EC66B-9154-458A-AD0D-47A5C513DBDA}" type="slidenum">
              <a:rPr lang="en-US" smtClean="0"/>
              <a:t>‹#›</a:t>
            </a:fld>
            <a:endParaRPr lang="en-US"/>
          </a:p>
        </p:txBody>
      </p:sp>
    </p:spTree>
    <p:extLst>
      <p:ext uri="{BB962C8B-B14F-4D97-AF65-F5344CB8AC3E}">
        <p14:creationId xmlns:p14="http://schemas.microsoft.com/office/powerpoint/2010/main" val="371533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75D0A0-40F3-47DD-8A50-A91598CBC653}"/>
              </a:ext>
            </a:extLst>
          </p:cNvPr>
          <p:cNvSpPr>
            <a:spLocks noGrp="1"/>
          </p:cNvSpPr>
          <p:nvPr>
            <p:ph type="dt" sz="half" idx="10"/>
          </p:nvPr>
        </p:nvSpPr>
        <p:spPr/>
        <p:txBody>
          <a:bodyPr/>
          <a:lstStyle/>
          <a:p>
            <a:fld id="{2F10BCF3-3939-46AE-9858-80BC205CAECD}" type="datetimeFigureOut">
              <a:rPr lang="en-US" smtClean="0"/>
              <a:t>9/18/2017</a:t>
            </a:fld>
            <a:endParaRPr lang="en-US"/>
          </a:p>
        </p:txBody>
      </p:sp>
      <p:sp>
        <p:nvSpPr>
          <p:cNvPr id="3" name="Footer Placeholder 2">
            <a:extLst>
              <a:ext uri="{FF2B5EF4-FFF2-40B4-BE49-F238E27FC236}">
                <a16:creationId xmlns:a16="http://schemas.microsoft.com/office/drawing/2014/main" id="{2EF4D174-C7A2-4992-8EFC-805ABE4B06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61A8FC-6A98-4225-9C92-8041AEB6ACBC}"/>
              </a:ext>
            </a:extLst>
          </p:cNvPr>
          <p:cNvSpPr>
            <a:spLocks noGrp="1"/>
          </p:cNvSpPr>
          <p:nvPr>
            <p:ph type="sldNum" sz="quarter" idx="12"/>
          </p:nvPr>
        </p:nvSpPr>
        <p:spPr/>
        <p:txBody>
          <a:bodyPr/>
          <a:lstStyle/>
          <a:p>
            <a:fld id="{FC5EC66B-9154-458A-AD0D-47A5C513DBDA}" type="slidenum">
              <a:rPr lang="en-US" smtClean="0"/>
              <a:t>‹#›</a:t>
            </a:fld>
            <a:endParaRPr lang="en-US"/>
          </a:p>
        </p:txBody>
      </p:sp>
    </p:spTree>
    <p:extLst>
      <p:ext uri="{BB962C8B-B14F-4D97-AF65-F5344CB8AC3E}">
        <p14:creationId xmlns:p14="http://schemas.microsoft.com/office/powerpoint/2010/main" val="141467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42F6-8E86-4AF4-834D-EB4F7A8ECC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CC9986-B637-4EFB-9AB9-EC6FDE933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0246AD-4481-4DCF-B39C-C1D29E54E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A315EE-454A-4C6B-8C53-E9171D33F6C7}"/>
              </a:ext>
            </a:extLst>
          </p:cNvPr>
          <p:cNvSpPr>
            <a:spLocks noGrp="1"/>
          </p:cNvSpPr>
          <p:nvPr>
            <p:ph type="dt" sz="half" idx="10"/>
          </p:nvPr>
        </p:nvSpPr>
        <p:spPr/>
        <p:txBody>
          <a:bodyPr/>
          <a:lstStyle/>
          <a:p>
            <a:fld id="{2F10BCF3-3939-46AE-9858-80BC205CAECD}" type="datetimeFigureOut">
              <a:rPr lang="en-US" smtClean="0"/>
              <a:t>9/18/2017</a:t>
            </a:fld>
            <a:endParaRPr lang="en-US"/>
          </a:p>
        </p:txBody>
      </p:sp>
      <p:sp>
        <p:nvSpPr>
          <p:cNvPr id="6" name="Footer Placeholder 5">
            <a:extLst>
              <a:ext uri="{FF2B5EF4-FFF2-40B4-BE49-F238E27FC236}">
                <a16:creationId xmlns:a16="http://schemas.microsoft.com/office/drawing/2014/main" id="{79FEF3CC-27AC-45D8-B13E-681E1D39FC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7D40C5-8C01-41A7-9672-43AB4A7DA111}"/>
              </a:ext>
            </a:extLst>
          </p:cNvPr>
          <p:cNvSpPr>
            <a:spLocks noGrp="1"/>
          </p:cNvSpPr>
          <p:nvPr>
            <p:ph type="sldNum" sz="quarter" idx="12"/>
          </p:nvPr>
        </p:nvSpPr>
        <p:spPr/>
        <p:txBody>
          <a:bodyPr/>
          <a:lstStyle/>
          <a:p>
            <a:fld id="{FC5EC66B-9154-458A-AD0D-47A5C513DBDA}" type="slidenum">
              <a:rPr lang="en-US" smtClean="0"/>
              <a:t>‹#›</a:t>
            </a:fld>
            <a:endParaRPr lang="en-US"/>
          </a:p>
        </p:txBody>
      </p:sp>
    </p:spTree>
    <p:extLst>
      <p:ext uri="{BB962C8B-B14F-4D97-AF65-F5344CB8AC3E}">
        <p14:creationId xmlns:p14="http://schemas.microsoft.com/office/powerpoint/2010/main" val="126022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4A4A3-8B6C-4CDA-B7E7-56B8950AC1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761281-E74C-40C4-8D1F-119E7DC707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DA7159-9840-453C-868F-28363D22A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EF41A5-9428-4D8A-BDFD-0D92B1E5CE46}"/>
              </a:ext>
            </a:extLst>
          </p:cNvPr>
          <p:cNvSpPr>
            <a:spLocks noGrp="1"/>
          </p:cNvSpPr>
          <p:nvPr>
            <p:ph type="dt" sz="half" idx="10"/>
          </p:nvPr>
        </p:nvSpPr>
        <p:spPr/>
        <p:txBody>
          <a:bodyPr/>
          <a:lstStyle/>
          <a:p>
            <a:fld id="{2F10BCF3-3939-46AE-9858-80BC205CAECD}" type="datetimeFigureOut">
              <a:rPr lang="en-US" smtClean="0"/>
              <a:t>9/18/2017</a:t>
            </a:fld>
            <a:endParaRPr lang="en-US"/>
          </a:p>
        </p:txBody>
      </p:sp>
      <p:sp>
        <p:nvSpPr>
          <p:cNvPr id="6" name="Footer Placeholder 5">
            <a:extLst>
              <a:ext uri="{FF2B5EF4-FFF2-40B4-BE49-F238E27FC236}">
                <a16:creationId xmlns:a16="http://schemas.microsoft.com/office/drawing/2014/main" id="{95C30036-2DD1-48CA-B8CE-5C7BF6857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7C741E-01A3-45BB-9A95-9D6371F9A74F}"/>
              </a:ext>
            </a:extLst>
          </p:cNvPr>
          <p:cNvSpPr>
            <a:spLocks noGrp="1"/>
          </p:cNvSpPr>
          <p:nvPr>
            <p:ph type="sldNum" sz="quarter" idx="12"/>
          </p:nvPr>
        </p:nvSpPr>
        <p:spPr/>
        <p:txBody>
          <a:bodyPr/>
          <a:lstStyle/>
          <a:p>
            <a:fld id="{FC5EC66B-9154-458A-AD0D-47A5C513DBDA}" type="slidenum">
              <a:rPr lang="en-US" smtClean="0"/>
              <a:t>‹#›</a:t>
            </a:fld>
            <a:endParaRPr lang="en-US"/>
          </a:p>
        </p:txBody>
      </p:sp>
    </p:spTree>
    <p:extLst>
      <p:ext uri="{BB962C8B-B14F-4D97-AF65-F5344CB8AC3E}">
        <p14:creationId xmlns:p14="http://schemas.microsoft.com/office/powerpoint/2010/main" val="172441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25417F-A8C8-4027-94EC-D344874E85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BA193F-9169-48A1-8456-F9E16790CA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1DE2C-AAD6-4651-A583-34D6C2B3C8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0BCF3-3939-46AE-9858-80BC205CAECD}" type="datetimeFigureOut">
              <a:rPr lang="en-US" smtClean="0"/>
              <a:t>9/18/2017</a:t>
            </a:fld>
            <a:endParaRPr lang="en-US"/>
          </a:p>
        </p:txBody>
      </p:sp>
      <p:sp>
        <p:nvSpPr>
          <p:cNvPr id="5" name="Footer Placeholder 4">
            <a:extLst>
              <a:ext uri="{FF2B5EF4-FFF2-40B4-BE49-F238E27FC236}">
                <a16:creationId xmlns:a16="http://schemas.microsoft.com/office/drawing/2014/main" id="{5EF6CBD2-836E-4527-85C1-BCC4D00328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74A157-D23B-40B9-8174-ECFC22DCF9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EC66B-9154-458A-AD0D-47A5C513DBDA}" type="slidenum">
              <a:rPr lang="en-US" smtClean="0"/>
              <a:t>‹#›</a:t>
            </a:fld>
            <a:endParaRPr lang="en-US"/>
          </a:p>
        </p:txBody>
      </p:sp>
    </p:spTree>
    <p:extLst>
      <p:ext uri="{BB962C8B-B14F-4D97-AF65-F5344CB8AC3E}">
        <p14:creationId xmlns:p14="http://schemas.microsoft.com/office/powerpoint/2010/main" val="749910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9109-FFED-4985-BEFB-267CDCFF08EA}"/>
              </a:ext>
            </a:extLst>
          </p:cNvPr>
          <p:cNvSpPr>
            <a:spLocks noGrp="1"/>
          </p:cNvSpPr>
          <p:nvPr>
            <p:ph type="ctrTitle"/>
          </p:nvPr>
        </p:nvSpPr>
        <p:spPr/>
        <p:txBody>
          <a:bodyPr/>
          <a:lstStyle/>
          <a:p>
            <a:r>
              <a:rPr lang="en-US" dirty="0"/>
              <a:t>E-Commerce Market Basket Analysis</a:t>
            </a:r>
          </a:p>
        </p:txBody>
      </p:sp>
      <p:sp>
        <p:nvSpPr>
          <p:cNvPr id="3" name="Subtitle 2">
            <a:extLst>
              <a:ext uri="{FF2B5EF4-FFF2-40B4-BE49-F238E27FC236}">
                <a16:creationId xmlns:a16="http://schemas.microsoft.com/office/drawing/2014/main" id="{E864692E-835A-418D-A484-453379250941}"/>
              </a:ext>
            </a:extLst>
          </p:cNvPr>
          <p:cNvSpPr>
            <a:spLocks noGrp="1"/>
          </p:cNvSpPr>
          <p:nvPr>
            <p:ph type="subTitle" idx="1"/>
          </p:nvPr>
        </p:nvSpPr>
        <p:spPr>
          <a:xfrm>
            <a:off x="1524000" y="4986954"/>
            <a:ext cx="9144000" cy="1655762"/>
          </a:xfrm>
        </p:spPr>
        <p:txBody>
          <a:bodyPr>
            <a:normAutofit/>
          </a:bodyPr>
          <a:lstStyle/>
          <a:p>
            <a:pPr algn="just"/>
            <a:r>
              <a:rPr lang="en-US" sz="1600" dirty="0"/>
              <a:t>By,</a:t>
            </a:r>
          </a:p>
          <a:p>
            <a:pPr algn="just"/>
            <a:r>
              <a:rPr lang="en-US" sz="1600" dirty="0"/>
              <a:t>Rutanshu Desai</a:t>
            </a:r>
          </a:p>
          <a:p>
            <a:pPr algn="just"/>
            <a:r>
              <a:rPr lang="en-US" sz="1600" dirty="0"/>
              <a:t>MS, Systems Engineering Management (Business Analytics)</a:t>
            </a:r>
          </a:p>
          <a:p>
            <a:pPr algn="just"/>
            <a:r>
              <a:rPr lang="en-US" sz="1600" dirty="0"/>
              <a:t>The University of Texas at Dallas</a:t>
            </a:r>
          </a:p>
        </p:txBody>
      </p:sp>
    </p:spTree>
    <p:extLst>
      <p:ext uri="{BB962C8B-B14F-4D97-AF65-F5344CB8AC3E}">
        <p14:creationId xmlns:p14="http://schemas.microsoft.com/office/powerpoint/2010/main" val="1015743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United Kingdom</a:t>
            </a:r>
            <a:endParaRPr lang="en-US" sz="3200" kern="1200" dirty="0">
              <a:solidFill>
                <a:schemeClr val="bg1"/>
              </a:solidFill>
              <a:latin typeface="+mj-lt"/>
              <a:ea typeface="+mj-ea"/>
              <a:cs typeface="+mj-cs"/>
            </a:endParaRPr>
          </a:p>
        </p:txBody>
      </p:sp>
      <p:pic>
        <p:nvPicPr>
          <p:cNvPr id="11" name="Content Placeholder 10" descr="A screenshot of a computer&#10;&#10;Description generated with very high confidence">
            <a:extLst>
              <a:ext uri="{FF2B5EF4-FFF2-40B4-BE49-F238E27FC236}">
                <a16:creationId xmlns:a16="http://schemas.microsoft.com/office/drawing/2014/main" id="{94783281-B4EA-4968-A85E-7626DD8332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6968" y="1396588"/>
            <a:ext cx="9610052" cy="5084931"/>
          </a:xfrm>
        </p:spPr>
      </p:pic>
      <p:sp>
        <p:nvSpPr>
          <p:cNvPr id="13" name="TextBox 12">
            <a:extLst>
              <a:ext uri="{FF2B5EF4-FFF2-40B4-BE49-F238E27FC236}">
                <a16:creationId xmlns:a16="http://schemas.microsoft.com/office/drawing/2014/main" id="{AFC74A8A-A611-4250-BEC0-E4CA12554237}"/>
              </a:ext>
            </a:extLst>
          </p:cNvPr>
          <p:cNvSpPr txBox="1"/>
          <p:nvPr/>
        </p:nvSpPr>
        <p:spPr>
          <a:xfrm>
            <a:off x="2641999" y="6489804"/>
            <a:ext cx="7892248"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In the above graph we observe the highest selling products in the UK. </a:t>
            </a:r>
          </a:p>
        </p:txBody>
      </p:sp>
    </p:spTree>
    <p:extLst>
      <p:ext uri="{BB962C8B-B14F-4D97-AF65-F5344CB8AC3E}">
        <p14:creationId xmlns:p14="http://schemas.microsoft.com/office/powerpoint/2010/main" val="3033001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a:solidFill>
                  <a:schemeClr val="bg1"/>
                </a:solidFill>
              </a:rPr>
              <a:t>Analysis on United Kingdom</a:t>
            </a:r>
            <a:endParaRPr lang="en-US" sz="3200" kern="1200" dirty="0">
              <a:solidFill>
                <a:schemeClr val="bg1"/>
              </a:solidFill>
              <a:latin typeface="+mj-lt"/>
              <a:ea typeface="+mj-ea"/>
              <a:cs typeface="+mj-cs"/>
            </a:endParaRPr>
          </a:p>
        </p:txBody>
      </p:sp>
      <p:sp>
        <p:nvSpPr>
          <p:cNvPr id="13" name="TextBox 12">
            <a:extLst>
              <a:ext uri="{FF2B5EF4-FFF2-40B4-BE49-F238E27FC236}">
                <a16:creationId xmlns:a16="http://schemas.microsoft.com/office/drawing/2014/main" id="{AFC74A8A-A611-4250-BEC0-E4CA12554237}"/>
              </a:ext>
            </a:extLst>
          </p:cNvPr>
          <p:cNvSpPr txBox="1"/>
          <p:nvPr/>
        </p:nvSpPr>
        <p:spPr>
          <a:xfrm>
            <a:off x="2215870" y="6309512"/>
            <a:ext cx="7892248"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In the above heatmap, we observe that maximum customers are during 11 am to 3 pm. Sunday has the minimum customers, so may be an offer on Sunday might boost sales on that day.</a:t>
            </a:r>
          </a:p>
        </p:txBody>
      </p:sp>
      <p:pic>
        <p:nvPicPr>
          <p:cNvPr id="6" name="Content Placeholder 5">
            <a:extLst>
              <a:ext uri="{FF2B5EF4-FFF2-40B4-BE49-F238E27FC236}">
                <a16:creationId xmlns:a16="http://schemas.microsoft.com/office/drawing/2014/main" id="{4A8E42EE-D724-4227-ADE6-78D958F60D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5870" y="1583989"/>
            <a:ext cx="7716468" cy="4584096"/>
          </a:xfrm>
        </p:spPr>
      </p:pic>
    </p:spTree>
    <p:extLst>
      <p:ext uri="{BB962C8B-B14F-4D97-AF65-F5344CB8AC3E}">
        <p14:creationId xmlns:p14="http://schemas.microsoft.com/office/powerpoint/2010/main" val="408574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United Kingdom</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D2A44401-9B1F-49AF-9CA9-5BD34EAAD7E2}"/>
              </a:ext>
            </a:extLst>
          </p:cNvPr>
          <p:cNvSpPr>
            <a:spLocks noGrp="1"/>
          </p:cNvSpPr>
          <p:nvPr>
            <p:ph idx="1"/>
          </p:nvPr>
        </p:nvSpPr>
        <p:spPr/>
        <p:txBody>
          <a:bodyPr/>
          <a:lstStyle/>
          <a:p>
            <a:r>
              <a:rPr lang="en-US" dirty="0"/>
              <a:t>Market Basket Analysis</a:t>
            </a:r>
          </a:p>
        </p:txBody>
      </p:sp>
      <p:pic>
        <p:nvPicPr>
          <p:cNvPr id="5" name="Picture 4" descr="A picture containing window&#10;&#10;Description generated with high confidence">
            <a:extLst>
              <a:ext uri="{FF2B5EF4-FFF2-40B4-BE49-F238E27FC236}">
                <a16:creationId xmlns:a16="http://schemas.microsoft.com/office/drawing/2014/main" id="{06AD7987-627A-4678-93C0-DCE2B2873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642" y="2470842"/>
            <a:ext cx="8706719" cy="3635099"/>
          </a:xfrm>
          <a:prstGeom prst="rect">
            <a:avLst/>
          </a:prstGeom>
        </p:spPr>
      </p:pic>
    </p:spTree>
    <p:extLst>
      <p:ext uri="{BB962C8B-B14F-4D97-AF65-F5344CB8AC3E}">
        <p14:creationId xmlns:p14="http://schemas.microsoft.com/office/powerpoint/2010/main" val="669326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United Kingdom</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D2A44401-9B1F-49AF-9CA9-5BD34EAAD7E2}"/>
              </a:ext>
            </a:extLst>
          </p:cNvPr>
          <p:cNvSpPr>
            <a:spLocks noGrp="1"/>
          </p:cNvSpPr>
          <p:nvPr>
            <p:ph idx="1"/>
          </p:nvPr>
        </p:nvSpPr>
        <p:spPr>
          <a:xfrm>
            <a:off x="838200" y="2355855"/>
            <a:ext cx="10515600" cy="4351338"/>
          </a:xfrm>
        </p:spPr>
        <p:txBody>
          <a:bodyPr>
            <a:normAutofit/>
          </a:bodyPr>
          <a:lstStyle/>
          <a:p>
            <a:r>
              <a:rPr lang="en-US" sz="1700" dirty="0"/>
              <a:t>So for United Kingdom, the data shows that there is again a trend of purchasing different colored teacup and saucers together. </a:t>
            </a:r>
          </a:p>
          <a:p>
            <a:r>
              <a:rPr lang="en-US" sz="1700" dirty="0"/>
              <a:t>This makes sense since people would like to buy a set of different colors of teacups.</a:t>
            </a:r>
          </a:p>
          <a:p>
            <a:r>
              <a:rPr lang="en-US" sz="1700" dirty="0"/>
              <a:t>Moreover, British people love tea, so I would recommend to pair the different colored teacups together and bundle them.</a:t>
            </a:r>
          </a:p>
          <a:p>
            <a:r>
              <a:rPr lang="en-US" sz="1700" dirty="0"/>
              <a:t>As we see in the above rules, consider the </a:t>
            </a:r>
            <a:r>
              <a:rPr lang="en-US" sz="1700" dirty="0" err="1"/>
              <a:t>RuleID</a:t>
            </a:r>
            <a:r>
              <a:rPr lang="en-US" sz="1700" dirty="0"/>
              <a:t> 2, the support is high of 5.1% [934 times purchased together]. Also other colored teacups have good support as well as confidence. So we can assume that bundling would do good.</a:t>
            </a:r>
          </a:p>
          <a:p>
            <a:endParaRPr lang="en-US" sz="1700" dirty="0"/>
          </a:p>
        </p:txBody>
      </p:sp>
    </p:spTree>
    <p:extLst>
      <p:ext uri="{BB962C8B-B14F-4D97-AF65-F5344CB8AC3E}">
        <p14:creationId xmlns:p14="http://schemas.microsoft.com/office/powerpoint/2010/main" val="3649427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United Kingdom</a:t>
            </a:r>
            <a:endParaRPr lang="en-US" sz="3200" kern="1200" dirty="0">
              <a:solidFill>
                <a:schemeClr val="bg1"/>
              </a:solidFill>
              <a:latin typeface="+mj-lt"/>
              <a:ea typeface="+mj-ea"/>
              <a:cs typeface="+mj-cs"/>
            </a:endParaRPr>
          </a:p>
        </p:txBody>
      </p:sp>
      <p:pic>
        <p:nvPicPr>
          <p:cNvPr id="5" name="Content Placeholder 4" descr="A screenshot of a cell phone&#10;&#10;Description generated with very high confidence">
            <a:extLst>
              <a:ext uri="{FF2B5EF4-FFF2-40B4-BE49-F238E27FC236}">
                <a16:creationId xmlns:a16="http://schemas.microsoft.com/office/drawing/2014/main" id="{9BE4C8A4-86D3-4D26-8E6C-7DEE5FD51E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996" y="2031770"/>
            <a:ext cx="4954732" cy="1822876"/>
          </a:xfrm>
        </p:spPr>
      </p:pic>
      <p:sp>
        <p:nvSpPr>
          <p:cNvPr id="6" name="Rectangle 5">
            <a:extLst>
              <a:ext uri="{FF2B5EF4-FFF2-40B4-BE49-F238E27FC236}">
                <a16:creationId xmlns:a16="http://schemas.microsoft.com/office/drawing/2014/main" id="{A3B59322-8124-48E7-B507-B1F713796729}"/>
              </a:ext>
            </a:extLst>
          </p:cNvPr>
          <p:cNvSpPr/>
          <p:nvPr/>
        </p:nvSpPr>
        <p:spPr>
          <a:xfrm>
            <a:off x="907893" y="4332607"/>
            <a:ext cx="10508202" cy="1782539"/>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sz="1700" dirty="0"/>
              <a:t>Another insight from the data. We see the rule:</a:t>
            </a:r>
          </a:p>
          <a:p>
            <a:pPr marL="228600" indent="-228600">
              <a:lnSpc>
                <a:spcPct val="90000"/>
              </a:lnSpc>
              <a:spcBef>
                <a:spcPts val="1000"/>
              </a:spcBef>
              <a:buFont typeface="Arial" panose="020B0604020202020204" pitchFamily="34" charset="0"/>
              <a:buChar char="•"/>
            </a:pPr>
            <a:r>
              <a:rPr lang="en-US" sz="1700" dirty="0"/>
              <a:t>[RECIPE BOX PANTRY YELLOW DESIGN] =&gt; [SET OF 3 CAKE TINS PANTRY DESIGN]</a:t>
            </a:r>
          </a:p>
          <a:p>
            <a:pPr marL="228600" lvl="1" indent="-228600">
              <a:lnSpc>
                <a:spcPct val="90000"/>
              </a:lnSpc>
              <a:spcBef>
                <a:spcPts val="1000"/>
              </a:spcBef>
              <a:buFont typeface="Arial" panose="020B0604020202020204" pitchFamily="34" charset="0"/>
              <a:buChar char="•"/>
            </a:pPr>
            <a:r>
              <a:rPr lang="en-US" sz="1700" dirty="0"/>
              <a:t>Support = 5.72% [1029 times purchased together]</a:t>
            </a:r>
          </a:p>
          <a:p>
            <a:pPr marL="228600" lvl="1" indent="-228600">
              <a:lnSpc>
                <a:spcPct val="90000"/>
              </a:lnSpc>
              <a:spcBef>
                <a:spcPts val="1000"/>
              </a:spcBef>
              <a:buFont typeface="Arial" panose="020B0604020202020204" pitchFamily="34" charset="0"/>
              <a:buChar char="•"/>
            </a:pPr>
            <a:r>
              <a:rPr lang="en-US" sz="1700" dirty="0"/>
              <a:t>Confidence = 35%</a:t>
            </a:r>
          </a:p>
          <a:p>
            <a:pPr marL="228600" lvl="1" indent="-228600">
              <a:lnSpc>
                <a:spcPct val="90000"/>
              </a:lnSpc>
              <a:spcBef>
                <a:spcPts val="1000"/>
              </a:spcBef>
              <a:buFont typeface="Arial" panose="020B0604020202020204" pitchFamily="34" charset="0"/>
              <a:buChar char="•"/>
            </a:pPr>
            <a:r>
              <a:rPr lang="en-US" sz="1700" dirty="0"/>
              <a:t>Lift = 5.22 [Greater than 1 shows statistically dependent in a positive way]</a:t>
            </a:r>
          </a:p>
        </p:txBody>
      </p:sp>
      <p:pic>
        <p:nvPicPr>
          <p:cNvPr id="8" name="Picture 7" descr="A close up of a box&#10;&#10;Description generated with high confidence">
            <a:extLst>
              <a:ext uri="{FF2B5EF4-FFF2-40B4-BE49-F238E27FC236}">
                <a16:creationId xmlns:a16="http://schemas.microsoft.com/office/drawing/2014/main" id="{612337AC-6685-429C-8AFA-09EC53135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049" y="1933622"/>
            <a:ext cx="2261818" cy="2261818"/>
          </a:xfrm>
          <a:prstGeom prst="rect">
            <a:avLst/>
          </a:prstGeom>
        </p:spPr>
      </p:pic>
      <p:pic>
        <p:nvPicPr>
          <p:cNvPr id="11" name="Picture 10" descr="A picture containing indoor, sitting, top&#10;&#10;Description generated with high confidence">
            <a:extLst>
              <a:ext uri="{FF2B5EF4-FFF2-40B4-BE49-F238E27FC236}">
                <a16:creationId xmlns:a16="http://schemas.microsoft.com/office/drawing/2014/main" id="{161C06E6-6458-47D5-80AF-C7270D7983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6042" y="1933622"/>
            <a:ext cx="2685958" cy="2685958"/>
          </a:xfrm>
          <a:prstGeom prst="rect">
            <a:avLst/>
          </a:prstGeom>
        </p:spPr>
      </p:pic>
      <p:sp>
        <p:nvSpPr>
          <p:cNvPr id="13" name="Arrow: Right 12">
            <a:extLst>
              <a:ext uri="{FF2B5EF4-FFF2-40B4-BE49-F238E27FC236}">
                <a16:creationId xmlns:a16="http://schemas.microsoft.com/office/drawing/2014/main" id="{09399CC1-D2F7-4B00-A7BE-B56AB7D0C941}"/>
              </a:ext>
            </a:extLst>
          </p:cNvPr>
          <p:cNvSpPr/>
          <p:nvPr/>
        </p:nvSpPr>
        <p:spPr>
          <a:xfrm>
            <a:off x="8460419" y="3276601"/>
            <a:ext cx="1278385" cy="3011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7766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United Kingdom</a:t>
            </a:r>
            <a:endParaRPr lang="en-US" sz="3200" kern="1200" dirty="0">
              <a:solidFill>
                <a:schemeClr val="bg1"/>
              </a:solidFill>
              <a:latin typeface="+mj-lt"/>
              <a:ea typeface="+mj-ea"/>
              <a:cs typeface="+mj-cs"/>
            </a:endParaRPr>
          </a:p>
        </p:txBody>
      </p:sp>
      <p:sp>
        <p:nvSpPr>
          <p:cNvPr id="6" name="Rectangle 5">
            <a:extLst>
              <a:ext uri="{FF2B5EF4-FFF2-40B4-BE49-F238E27FC236}">
                <a16:creationId xmlns:a16="http://schemas.microsoft.com/office/drawing/2014/main" id="{A3B59322-8124-48E7-B507-B1F713796729}"/>
              </a:ext>
            </a:extLst>
          </p:cNvPr>
          <p:cNvSpPr/>
          <p:nvPr/>
        </p:nvSpPr>
        <p:spPr>
          <a:xfrm>
            <a:off x="907893" y="4667581"/>
            <a:ext cx="10508202" cy="1782539"/>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sz="1700" dirty="0"/>
              <a:t>Another insight from the data. We see the rule:</a:t>
            </a:r>
          </a:p>
          <a:p>
            <a:pPr marL="228600" indent="-228600">
              <a:lnSpc>
                <a:spcPct val="90000"/>
              </a:lnSpc>
              <a:spcBef>
                <a:spcPts val="1000"/>
              </a:spcBef>
              <a:buFont typeface="Arial" panose="020B0604020202020204" pitchFamily="34" charset="0"/>
              <a:buChar char="•"/>
            </a:pPr>
            <a:r>
              <a:rPr lang="en-US" sz="1700" dirty="0"/>
              <a:t>[WOODEN PICTURE FRAME WHITE FINISH] =&gt; [WHITE HANGING HEART T-LIGHT HOLDER]</a:t>
            </a:r>
          </a:p>
          <a:p>
            <a:pPr marL="228600" lvl="1" indent="-228600">
              <a:lnSpc>
                <a:spcPct val="90000"/>
              </a:lnSpc>
              <a:spcBef>
                <a:spcPts val="1000"/>
              </a:spcBef>
              <a:buFont typeface="Arial" panose="020B0604020202020204" pitchFamily="34" charset="0"/>
              <a:buChar char="•"/>
            </a:pPr>
            <a:r>
              <a:rPr lang="en-US" sz="1700" dirty="0"/>
              <a:t>Support = 5.95% ~~ 6.0 % [1083 times purchased together]</a:t>
            </a:r>
          </a:p>
          <a:p>
            <a:pPr marL="228600" lvl="1" indent="-228600">
              <a:lnSpc>
                <a:spcPct val="90000"/>
              </a:lnSpc>
              <a:spcBef>
                <a:spcPts val="1000"/>
              </a:spcBef>
              <a:buFont typeface="Arial" panose="020B0604020202020204" pitchFamily="34" charset="0"/>
              <a:buChar char="•"/>
            </a:pPr>
            <a:r>
              <a:rPr lang="en-US" sz="1700" dirty="0"/>
              <a:t>Confidence = 37%</a:t>
            </a:r>
          </a:p>
          <a:p>
            <a:pPr marL="228600" lvl="1" indent="-228600">
              <a:lnSpc>
                <a:spcPct val="90000"/>
              </a:lnSpc>
              <a:spcBef>
                <a:spcPts val="1000"/>
              </a:spcBef>
              <a:buFont typeface="Arial" panose="020B0604020202020204" pitchFamily="34" charset="0"/>
              <a:buChar char="•"/>
            </a:pPr>
            <a:r>
              <a:rPr lang="en-US" sz="1700" dirty="0"/>
              <a:t>Lift = 3.13 [Greater </a:t>
            </a:r>
            <a:r>
              <a:rPr lang="en-US" sz="1700" dirty="0" err="1"/>
              <a:t>thn</a:t>
            </a:r>
            <a:r>
              <a:rPr lang="en-US" sz="1700" dirty="0"/>
              <a:t> 1 shows statistically dependent in a positive way]</a:t>
            </a:r>
          </a:p>
        </p:txBody>
      </p:sp>
      <p:sp>
        <p:nvSpPr>
          <p:cNvPr id="13" name="Arrow: Right 12">
            <a:extLst>
              <a:ext uri="{FF2B5EF4-FFF2-40B4-BE49-F238E27FC236}">
                <a16:creationId xmlns:a16="http://schemas.microsoft.com/office/drawing/2014/main" id="{09399CC1-D2F7-4B00-A7BE-B56AB7D0C941}"/>
              </a:ext>
            </a:extLst>
          </p:cNvPr>
          <p:cNvSpPr/>
          <p:nvPr/>
        </p:nvSpPr>
        <p:spPr>
          <a:xfrm>
            <a:off x="8531440" y="3288653"/>
            <a:ext cx="1278385" cy="3011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9" name="Content Placeholder 8" descr="A screenshot of a cell phone&#10;&#10;Description generated with very high confidence">
            <a:extLst>
              <a:ext uri="{FF2B5EF4-FFF2-40B4-BE49-F238E27FC236}">
                <a16:creationId xmlns:a16="http://schemas.microsoft.com/office/drawing/2014/main" id="{237FA344-8AF9-4EF2-BDAF-B9894BA84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6871" y="2031770"/>
            <a:ext cx="4966626" cy="1601262"/>
          </a:xfrm>
        </p:spPr>
      </p:pic>
      <p:pic>
        <p:nvPicPr>
          <p:cNvPr id="15" name="Picture 14" descr="A picture containing indoor, table, floor, cup&#10;&#10;Description generated with very high confidence">
            <a:extLst>
              <a:ext uri="{FF2B5EF4-FFF2-40B4-BE49-F238E27FC236}">
                <a16:creationId xmlns:a16="http://schemas.microsoft.com/office/drawing/2014/main" id="{E465968B-F64D-4EDA-85C7-576678535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1994" y="1642858"/>
            <a:ext cx="2178697" cy="2689749"/>
          </a:xfrm>
          <a:prstGeom prst="rect">
            <a:avLst/>
          </a:prstGeom>
        </p:spPr>
      </p:pic>
      <p:pic>
        <p:nvPicPr>
          <p:cNvPr id="17" name="Picture 16">
            <a:extLst>
              <a:ext uri="{FF2B5EF4-FFF2-40B4-BE49-F238E27FC236}">
                <a16:creationId xmlns:a16="http://schemas.microsoft.com/office/drawing/2014/main" id="{D3501984-CF79-4659-B6E9-16C3FB9EB3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9825" y="1935333"/>
            <a:ext cx="2333748" cy="2333748"/>
          </a:xfrm>
          <a:prstGeom prst="rect">
            <a:avLst/>
          </a:prstGeom>
        </p:spPr>
      </p:pic>
    </p:spTree>
    <p:extLst>
      <p:ext uri="{BB962C8B-B14F-4D97-AF65-F5344CB8AC3E}">
        <p14:creationId xmlns:p14="http://schemas.microsoft.com/office/powerpoint/2010/main" val="210648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Ireland</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D2A44401-9B1F-49AF-9CA9-5BD34EAAD7E2}"/>
              </a:ext>
            </a:extLst>
          </p:cNvPr>
          <p:cNvSpPr>
            <a:spLocks noGrp="1"/>
          </p:cNvSpPr>
          <p:nvPr>
            <p:ph idx="1"/>
          </p:nvPr>
        </p:nvSpPr>
        <p:spPr/>
        <p:txBody>
          <a:bodyPr/>
          <a:lstStyle/>
          <a:p>
            <a:r>
              <a:rPr lang="en-US" dirty="0"/>
              <a:t>Market Basket Analysis</a:t>
            </a:r>
          </a:p>
        </p:txBody>
      </p:sp>
      <p:pic>
        <p:nvPicPr>
          <p:cNvPr id="6" name="Picture 5" descr="A screenshot of a cell phone&#10;&#10;Description generated with very high confidence">
            <a:extLst>
              <a:ext uri="{FF2B5EF4-FFF2-40B4-BE49-F238E27FC236}">
                <a16:creationId xmlns:a16="http://schemas.microsoft.com/office/drawing/2014/main" id="{D626E0D9-AE96-4BB0-873A-AAB314EBF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1" y="2367583"/>
            <a:ext cx="10482645" cy="3511136"/>
          </a:xfrm>
          <a:prstGeom prst="rect">
            <a:avLst/>
          </a:prstGeom>
        </p:spPr>
      </p:pic>
    </p:spTree>
    <p:extLst>
      <p:ext uri="{BB962C8B-B14F-4D97-AF65-F5344CB8AC3E}">
        <p14:creationId xmlns:p14="http://schemas.microsoft.com/office/powerpoint/2010/main" val="3956635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Ireland</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D2A44401-9B1F-49AF-9CA9-5BD34EAAD7E2}"/>
              </a:ext>
            </a:extLst>
          </p:cNvPr>
          <p:cNvSpPr>
            <a:spLocks noGrp="1"/>
          </p:cNvSpPr>
          <p:nvPr>
            <p:ph idx="1"/>
          </p:nvPr>
        </p:nvSpPr>
        <p:spPr>
          <a:xfrm>
            <a:off x="838200" y="1947482"/>
            <a:ext cx="10515600" cy="4351338"/>
          </a:xfrm>
        </p:spPr>
        <p:txBody>
          <a:bodyPr>
            <a:normAutofit/>
          </a:bodyPr>
          <a:lstStyle/>
          <a:p>
            <a:pPr>
              <a:lnSpc>
                <a:spcPct val="110000"/>
              </a:lnSpc>
            </a:pPr>
            <a:r>
              <a:rPr lang="en-US" sz="1700" dirty="0"/>
              <a:t>Two rules that are found a little interesting are:</a:t>
            </a:r>
          </a:p>
          <a:p>
            <a:pPr>
              <a:lnSpc>
                <a:spcPct val="110000"/>
              </a:lnSpc>
            </a:pPr>
            <a:r>
              <a:rPr lang="en-US" sz="1700" b="1" dirty="0"/>
              <a:t>TEAPOT =&gt; SUGAR BOWL</a:t>
            </a:r>
          </a:p>
          <a:p>
            <a:pPr marL="685800" lvl="2">
              <a:lnSpc>
                <a:spcPct val="110000"/>
              </a:lnSpc>
              <a:spcBef>
                <a:spcPts val="1000"/>
              </a:spcBef>
            </a:pPr>
            <a:r>
              <a:rPr lang="en-US" sz="1400" dirty="0"/>
              <a:t>SUPPORT = 0.065 (19 invoices contained both the items out of 288)</a:t>
            </a:r>
          </a:p>
          <a:p>
            <a:pPr marL="685800" lvl="2">
              <a:lnSpc>
                <a:spcPct val="110000"/>
              </a:lnSpc>
              <a:spcBef>
                <a:spcPts val="1000"/>
              </a:spcBef>
            </a:pPr>
            <a:r>
              <a:rPr lang="en-US" sz="1400" dirty="0"/>
              <a:t>CONFIDENCE = 0.947 (94.73% chances that once TEAPOT is purchased, customers also buy SUGAR BOWL)</a:t>
            </a:r>
          </a:p>
          <a:p>
            <a:pPr marL="685800" lvl="2">
              <a:lnSpc>
                <a:spcPct val="110000"/>
              </a:lnSpc>
              <a:spcBef>
                <a:spcPts val="1000"/>
              </a:spcBef>
            </a:pPr>
            <a:r>
              <a:rPr lang="en-US" sz="1400" dirty="0"/>
              <a:t>LIFT = 10.91 (Much greater than 1 indicates that the two products are correlated in a positive way and statistically dependent)</a:t>
            </a:r>
          </a:p>
          <a:p>
            <a:pPr>
              <a:lnSpc>
                <a:spcPct val="110000"/>
              </a:lnSpc>
            </a:pPr>
            <a:r>
              <a:rPr lang="en-US" sz="1700" b="1" dirty="0"/>
              <a:t>MILK JUG =&gt; SUGAR BOWL</a:t>
            </a:r>
          </a:p>
          <a:p>
            <a:pPr marL="685800" lvl="2">
              <a:lnSpc>
                <a:spcPct val="110000"/>
              </a:lnSpc>
              <a:spcBef>
                <a:spcPts val="1000"/>
              </a:spcBef>
            </a:pPr>
            <a:r>
              <a:rPr lang="en-US" sz="1400" dirty="0"/>
              <a:t>SUPPORT = 0.086 ( Almost 25 invoices contained both the items out of 288.</a:t>
            </a:r>
          </a:p>
          <a:p>
            <a:pPr marL="685800" lvl="2">
              <a:lnSpc>
                <a:spcPct val="110000"/>
              </a:lnSpc>
              <a:spcBef>
                <a:spcPts val="1000"/>
              </a:spcBef>
            </a:pPr>
            <a:r>
              <a:rPr lang="en-US" sz="1400" dirty="0"/>
              <a:t>CONFIDENCE = 0.80 (80.00% chances that once MILK JUG is purchased, customers also buy SUGAR BOWL)</a:t>
            </a:r>
          </a:p>
          <a:p>
            <a:pPr marL="685800" lvl="2">
              <a:lnSpc>
                <a:spcPct val="110000"/>
              </a:lnSpc>
              <a:spcBef>
                <a:spcPts val="1000"/>
              </a:spcBef>
            </a:pPr>
            <a:r>
              <a:rPr lang="en-US" sz="1400" dirty="0"/>
              <a:t>LIFT = 10.91 (Much greater than 1 indicates that the two products are correlated in a positive way and statistically dependent)</a:t>
            </a:r>
          </a:p>
        </p:txBody>
      </p:sp>
    </p:spTree>
    <p:extLst>
      <p:ext uri="{BB962C8B-B14F-4D97-AF65-F5344CB8AC3E}">
        <p14:creationId xmlns:p14="http://schemas.microsoft.com/office/powerpoint/2010/main" val="1211506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generated with high confidence">
            <a:extLst>
              <a:ext uri="{FF2B5EF4-FFF2-40B4-BE49-F238E27FC236}">
                <a16:creationId xmlns:a16="http://schemas.microsoft.com/office/drawing/2014/main" id="{4B55E178-95D2-42E1-8363-3B8802651F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2195673"/>
            <a:ext cx="10905066" cy="3353307"/>
          </a:xfrm>
          <a:prstGeom prst="rect">
            <a:avLst/>
          </a:prstGeom>
        </p:spPr>
      </p:pic>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Raw Data</a:t>
            </a:r>
          </a:p>
        </p:txBody>
      </p:sp>
    </p:spTree>
    <p:extLst>
      <p:ext uri="{BB962C8B-B14F-4D97-AF65-F5344CB8AC3E}">
        <p14:creationId xmlns:p14="http://schemas.microsoft.com/office/powerpoint/2010/main" val="7946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Cleaned Data</a:t>
            </a:r>
          </a:p>
        </p:txBody>
      </p:sp>
      <p:pic>
        <p:nvPicPr>
          <p:cNvPr id="7" name="Content Placeholder 6">
            <a:extLst>
              <a:ext uri="{FF2B5EF4-FFF2-40B4-BE49-F238E27FC236}">
                <a16:creationId xmlns:a16="http://schemas.microsoft.com/office/drawing/2014/main" id="{32748BFD-2FE6-478F-B877-1475891F09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8247" y="1439751"/>
            <a:ext cx="7768278" cy="4737212"/>
          </a:xfrm>
        </p:spPr>
      </p:pic>
      <p:sp>
        <p:nvSpPr>
          <p:cNvPr id="8" name="TextBox 7">
            <a:extLst>
              <a:ext uri="{FF2B5EF4-FFF2-40B4-BE49-F238E27FC236}">
                <a16:creationId xmlns:a16="http://schemas.microsoft.com/office/drawing/2014/main" id="{832B4353-C289-4109-BCB9-BB8DE2968790}"/>
              </a:ext>
            </a:extLst>
          </p:cNvPr>
          <p:cNvSpPr txBox="1"/>
          <p:nvPr/>
        </p:nvSpPr>
        <p:spPr>
          <a:xfrm>
            <a:off x="2379216" y="6255871"/>
            <a:ext cx="7917309" cy="523220"/>
          </a:xfrm>
          <a:prstGeom prst="rect">
            <a:avLst/>
          </a:prstGeom>
          <a:noFill/>
        </p:spPr>
        <p:txBody>
          <a:bodyPr wrap="square" rtlCol="0">
            <a:spAutoFit/>
          </a:bodyPr>
          <a:lstStyle/>
          <a:p>
            <a:r>
              <a:rPr lang="en-US" sz="1400" dirty="0"/>
              <a:t>The dataset contains 529,733 transactions.</a:t>
            </a:r>
          </a:p>
          <a:p>
            <a:r>
              <a:rPr lang="en-US" sz="1400" dirty="0"/>
              <a:t>For details on data cleaning, visit my GitHub account - </a:t>
            </a:r>
          </a:p>
        </p:txBody>
      </p:sp>
    </p:spTree>
    <p:extLst>
      <p:ext uri="{BB962C8B-B14F-4D97-AF65-F5344CB8AC3E}">
        <p14:creationId xmlns:p14="http://schemas.microsoft.com/office/powerpoint/2010/main" val="968618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Country information</a:t>
            </a:r>
          </a:p>
        </p:txBody>
      </p:sp>
      <p:pic>
        <p:nvPicPr>
          <p:cNvPr id="6" name="Content Placeholder 5" descr="A screenshot of a cell phone&#10;&#10;Description generated with very high confidence">
            <a:extLst>
              <a:ext uri="{FF2B5EF4-FFF2-40B4-BE49-F238E27FC236}">
                <a16:creationId xmlns:a16="http://schemas.microsoft.com/office/drawing/2014/main" id="{7DE9934F-F29D-40BF-A374-54F38C94D3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8921" y="2040055"/>
            <a:ext cx="3153787" cy="4152320"/>
          </a:xfrm>
        </p:spPr>
      </p:pic>
      <p:sp>
        <p:nvSpPr>
          <p:cNvPr id="9" name="TextBox 8">
            <a:extLst>
              <a:ext uri="{FF2B5EF4-FFF2-40B4-BE49-F238E27FC236}">
                <a16:creationId xmlns:a16="http://schemas.microsoft.com/office/drawing/2014/main" id="{1F9D164D-D5D4-46C5-A70E-6A3A5241CF6A}"/>
              </a:ext>
            </a:extLst>
          </p:cNvPr>
          <p:cNvSpPr txBox="1"/>
          <p:nvPr/>
        </p:nvSpPr>
        <p:spPr>
          <a:xfrm>
            <a:off x="4208016" y="2031770"/>
            <a:ext cx="6871317" cy="923330"/>
          </a:xfrm>
          <a:prstGeom prst="rect">
            <a:avLst/>
          </a:prstGeom>
          <a:noFill/>
        </p:spPr>
        <p:txBody>
          <a:bodyPr wrap="square" rtlCol="0">
            <a:spAutoFit/>
          </a:bodyPr>
          <a:lstStyle/>
          <a:p>
            <a:pPr marL="285750" indent="-285750">
              <a:buFont typeface="Arial" panose="020B0604020202020204" pitchFamily="34" charset="0"/>
              <a:buChar char="•"/>
            </a:pPr>
            <a:r>
              <a:rPr lang="en-US" dirty="0"/>
              <a:t>As we can see in the table, most of our transactions are made from United Kingdom and is our major market in the Europe.</a:t>
            </a:r>
          </a:p>
          <a:p>
            <a:pPr marL="285750" indent="-285750">
              <a:buFont typeface="Arial" panose="020B0604020202020204" pitchFamily="34" charset="0"/>
              <a:buChar char="•"/>
            </a:pPr>
            <a:r>
              <a:rPr lang="en-US" dirty="0"/>
              <a:t>It is then followed by Germany, France and Ireland. </a:t>
            </a:r>
          </a:p>
        </p:txBody>
      </p:sp>
    </p:spTree>
    <p:extLst>
      <p:ext uri="{BB962C8B-B14F-4D97-AF65-F5344CB8AC3E}">
        <p14:creationId xmlns:p14="http://schemas.microsoft.com/office/powerpoint/2010/main" val="2001670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France</a:t>
            </a:r>
            <a:endParaRPr lang="en-US" sz="3200" kern="1200" dirty="0">
              <a:solidFill>
                <a:schemeClr val="bg1"/>
              </a:solidFill>
              <a:latin typeface="+mj-lt"/>
              <a:ea typeface="+mj-ea"/>
              <a:cs typeface="+mj-cs"/>
            </a:endParaRPr>
          </a:p>
        </p:txBody>
      </p:sp>
      <p:sp>
        <p:nvSpPr>
          <p:cNvPr id="13" name="TextBox 12">
            <a:extLst>
              <a:ext uri="{FF2B5EF4-FFF2-40B4-BE49-F238E27FC236}">
                <a16:creationId xmlns:a16="http://schemas.microsoft.com/office/drawing/2014/main" id="{AFC74A8A-A611-4250-BEC0-E4CA12554237}"/>
              </a:ext>
            </a:extLst>
          </p:cNvPr>
          <p:cNvSpPr txBox="1"/>
          <p:nvPr/>
        </p:nvSpPr>
        <p:spPr>
          <a:xfrm>
            <a:off x="2641999" y="6489804"/>
            <a:ext cx="7892248"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In the above graph we observe the highest selling products in France. </a:t>
            </a:r>
          </a:p>
        </p:txBody>
      </p:sp>
      <p:pic>
        <p:nvPicPr>
          <p:cNvPr id="6" name="Content Placeholder 5" descr="A screenshot of a computer&#10;&#10;Description generated with high confidence">
            <a:extLst>
              <a:ext uri="{FF2B5EF4-FFF2-40B4-BE49-F238E27FC236}">
                <a16:creationId xmlns:a16="http://schemas.microsoft.com/office/drawing/2014/main" id="{FAD65ADF-7A82-47A3-A72A-E838F34D5D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9841" y="1553592"/>
            <a:ext cx="9281736" cy="4977163"/>
          </a:xfrm>
        </p:spPr>
      </p:pic>
    </p:spTree>
    <p:extLst>
      <p:ext uri="{BB962C8B-B14F-4D97-AF65-F5344CB8AC3E}">
        <p14:creationId xmlns:p14="http://schemas.microsoft.com/office/powerpoint/2010/main" val="63921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France</a:t>
            </a:r>
            <a:endParaRPr lang="en-US" sz="3200" kern="1200" dirty="0">
              <a:solidFill>
                <a:schemeClr val="bg1"/>
              </a:solidFill>
              <a:latin typeface="+mj-lt"/>
              <a:ea typeface="+mj-ea"/>
              <a:cs typeface="+mj-cs"/>
            </a:endParaRPr>
          </a:p>
        </p:txBody>
      </p:sp>
      <p:sp>
        <p:nvSpPr>
          <p:cNvPr id="13" name="TextBox 12">
            <a:extLst>
              <a:ext uri="{FF2B5EF4-FFF2-40B4-BE49-F238E27FC236}">
                <a16:creationId xmlns:a16="http://schemas.microsoft.com/office/drawing/2014/main" id="{AFC74A8A-A611-4250-BEC0-E4CA12554237}"/>
              </a:ext>
            </a:extLst>
          </p:cNvPr>
          <p:cNvSpPr txBox="1"/>
          <p:nvPr/>
        </p:nvSpPr>
        <p:spPr>
          <a:xfrm>
            <a:off x="2215870" y="6309512"/>
            <a:ext cx="7892248"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In the above heatmap, we observe that maximum customers are at 10 am on Thursday and Friday. Sunday has the minimum customers, so may be an offer on Sunday might boost sales on that day.</a:t>
            </a:r>
          </a:p>
        </p:txBody>
      </p:sp>
      <p:pic>
        <p:nvPicPr>
          <p:cNvPr id="7" name="Content Placeholder 6" descr="A picture containing different, sky&#10;&#10;Description generated with very high confidence">
            <a:extLst>
              <a:ext uri="{FF2B5EF4-FFF2-40B4-BE49-F238E27FC236}">
                <a16:creationId xmlns:a16="http://schemas.microsoft.com/office/drawing/2014/main" id="{728BCA6F-5103-46CF-ABA4-3AAF13BF8F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0322" y="1503034"/>
            <a:ext cx="7837796" cy="4656173"/>
          </a:xfrm>
        </p:spPr>
      </p:pic>
    </p:spTree>
    <p:extLst>
      <p:ext uri="{BB962C8B-B14F-4D97-AF65-F5344CB8AC3E}">
        <p14:creationId xmlns:p14="http://schemas.microsoft.com/office/powerpoint/2010/main" val="74043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France</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D2A44401-9B1F-49AF-9CA9-5BD34EAAD7E2}"/>
              </a:ext>
            </a:extLst>
          </p:cNvPr>
          <p:cNvSpPr>
            <a:spLocks noGrp="1"/>
          </p:cNvSpPr>
          <p:nvPr>
            <p:ph idx="1"/>
          </p:nvPr>
        </p:nvSpPr>
        <p:spPr/>
        <p:txBody>
          <a:bodyPr/>
          <a:lstStyle/>
          <a:p>
            <a:r>
              <a:rPr lang="en-US" dirty="0"/>
              <a:t>Market Basket Analysis</a:t>
            </a:r>
          </a:p>
        </p:txBody>
      </p:sp>
      <p:pic>
        <p:nvPicPr>
          <p:cNvPr id="14" name="Picture 13" descr="A screenshot of a cell phone&#10;&#10;Description generated with very high confidence">
            <a:extLst>
              <a:ext uri="{FF2B5EF4-FFF2-40B4-BE49-F238E27FC236}">
                <a16:creationId xmlns:a16="http://schemas.microsoft.com/office/drawing/2014/main" id="{6816A905-113A-46E3-AC93-E26F801F7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270" y="2473322"/>
            <a:ext cx="9477924" cy="3998499"/>
          </a:xfrm>
          <a:prstGeom prst="rect">
            <a:avLst/>
          </a:prstGeom>
        </p:spPr>
      </p:pic>
      <p:sp>
        <p:nvSpPr>
          <p:cNvPr id="15" name="TextBox 14">
            <a:extLst>
              <a:ext uri="{FF2B5EF4-FFF2-40B4-BE49-F238E27FC236}">
                <a16:creationId xmlns:a16="http://schemas.microsoft.com/office/drawing/2014/main" id="{BDA3BBDA-100C-4B73-BEDC-300CA94E152B}"/>
              </a:ext>
            </a:extLst>
          </p:cNvPr>
          <p:cNvSpPr txBox="1"/>
          <p:nvPr/>
        </p:nvSpPr>
        <p:spPr>
          <a:xfrm>
            <a:off x="3463182" y="6512817"/>
            <a:ext cx="5397624" cy="307777"/>
          </a:xfrm>
          <a:prstGeom prst="rect">
            <a:avLst/>
          </a:prstGeom>
          <a:noFill/>
        </p:spPr>
        <p:txBody>
          <a:bodyPr wrap="square" rtlCol="0">
            <a:spAutoFit/>
          </a:bodyPr>
          <a:lstStyle/>
          <a:p>
            <a:r>
              <a:rPr lang="en-US" sz="1400" dirty="0"/>
              <a:t>For details on codes for the analysis, visit my GitHub account - </a:t>
            </a:r>
          </a:p>
        </p:txBody>
      </p:sp>
    </p:spTree>
    <p:extLst>
      <p:ext uri="{BB962C8B-B14F-4D97-AF65-F5344CB8AC3E}">
        <p14:creationId xmlns:p14="http://schemas.microsoft.com/office/powerpoint/2010/main" val="887422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France</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D2A44401-9B1F-49AF-9CA9-5BD34EAAD7E2}"/>
              </a:ext>
            </a:extLst>
          </p:cNvPr>
          <p:cNvSpPr>
            <a:spLocks noGrp="1"/>
          </p:cNvSpPr>
          <p:nvPr>
            <p:ph idx="1"/>
          </p:nvPr>
        </p:nvSpPr>
        <p:spPr>
          <a:xfrm>
            <a:off x="838200" y="1947482"/>
            <a:ext cx="10515600" cy="4351338"/>
          </a:xfrm>
        </p:spPr>
        <p:txBody>
          <a:bodyPr>
            <a:normAutofit/>
          </a:bodyPr>
          <a:lstStyle/>
          <a:p>
            <a:r>
              <a:rPr lang="en-US" sz="1700" dirty="0"/>
              <a:t>As we can see for rules in </a:t>
            </a:r>
            <a:r>
              <a:rPr lang="en-US" sz="1700" dirty="0" err="1"/>
              <a:t>RuleID</a:t>
            </a:r>
            <a:r>
              <a:rPr lang="en-US" sz="1700" dirty="0"/>
              <a:t> = 25 (previous slide) as well as few others, the trend of buying Paper plates, paper cups and paper napkins is quite often. And this is intuitive enough that people would tend to buy a whole set of disposable items.</a:t>
            </a:r>
          </a:p>
          <a:p>
            <a:r>
              <a:rPr lang="en-US" sz="1700" dirty="0"/>
              <a:t>The support of [</a:t>
            </a:r>
            <a:r>
              <a:rPr lang="en-US" sz="1700" dirty="0" err="1"/>
              <a:t>SpottyPaperPlates</a:t>
            </a:r>
            <a:r>
              <a:rPr lang="en-US" sz="1700" dirty="0"/>
              <a:t> =&gt; (</a:t>
            </a:r>
            <a:r>
              <a:rPr lang="en-US" sz="1700" dirty="0" err="1"/>
              <a:t>SpottyPaperCups</a:t>
            </a:r>
            <a:r>
              <a:rPr lang="en-US" sz="1700" dirty="0"/>
              <a:t>, </a:t>
            </a:r>
            <a:r>
              <a:rPr lang="en-US" sz="1700" dirty="0" err="1"/>
              <a:t>SpottyPaperNapkins</a:t>
            </a:r>
            <a:r>
              <a:rPr lang="en-US" sz="1700" dirty="0"/>
              <a:t>)] is 12.88% [~50/392]. This shows that this combination of purchasing is done 50 times out of total 392 total invoices in France.</a:t>
            </a:r>
          </a:p>
          <a:p>
            <a:r>
              <a:rPr lang="en-US" sz="1700" dirty="0"/>
              <a:t>The Confidence in the rule, i.e., the probability of purchasing (Cups, Napkins) after a prior purchase of (Plates) made is 0.78.</a:t>
            </a:r>
          </a:p>
          <a:p>
            <a:r>
              <a:rPr lang="en-US" sz="1700" dirty="0"/>
              <a:t>LIFT is the overall metric that summarizes all the metrics and provides a single number which indicates the importance of the rule. Mathematically speaking, it shows the Statistical Dependence/Independence of the item sets. A lift of 1 shows that the item sets are independent and buying antecedent (Plates) item does not affect in buying the consequent (Cups, Napkins) and the consequent purchase is just random. A lift greater than 1, shows statistical dependency and so purchase of antecedent aids in </a:t>
            </a:r>
            <a:r>
              <a:rPr lang="en-US" sz="1700" dirty="0" err="1"/>
              <a:t>puchasing</a:t>
            </a:r>
            <a:r>
              <a:rPr lang="en-US" sz="1700" dirty="0"/>
              <a:t> of consequent.</a:t>
            </a:r>
          </a:p>
          <a:p>
            <a:r>
              <a:rPr lang="en-US" sz="1700" dirty="0"/>
              <a:t>LIFT = [CONFIDENCE IN THE RULE] / [SUPPORT OF THE CONSEQUENT]</a:t>
            </a:r>
          </a:p>
          <a:p>
            <a:endParaRPr lang="en-US" sz="1700" dirty="0"/>
          </a:p>
          <a:p>
            <a:endParaRPr lang="en-US" sz="1700" dirty="0"/>
          </a:p>
          <a:p>
            <a:endParaRPr lang="en-US" sz="1700" dirty="0"/>
          </a:p>
        </p:txBody>
      </p:sp>
    </p:spTree>
    <p:extLst>
      <p:ext uri="{BB962C8B-B14F-4D97-AF65-F5344CB8AC3E}">
        <p14:creationId xmlns:p14="http://schemas.microsoft.com/office/powerpoint/2010/main" val="2091104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7F80E-BDB5-40D2-A3C3-C9534530B1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Analysis on France</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D2A44401-9B1F-49AF-9CA9-5BD34EAAD7E2}"/>
              </a:ext>
            </a:extLst>
          </p:cNvPr>
          <p:cNvSpPr>
            <a:spLocks noGrp="1"/>
          </p:cNvSpPr>
          <p:nvPr>
            <p:ph idx="1"/>
          </p:nvPr>
        </p:nvSpPr>
        <p:spPr>
          <a:xfrm>
            <a:off x="838200" y="1947482"/>
            <a:ext cx="10515600" cy="4351338"/>
          </a:xfrm>
        </p:spPr>
        <p:txBody>
          <a:bodyPr>
            <a:normAutofit/>
          </a:bodyPr>
          <a:lstStyle/>
          <a:p>
            <a:r>
              <a:rPr lang="en-US" sz="1700" dirty="0"/>
              <a:t>Also there is some trend in buying different colors of alarm clocks. People of France tend to buy a set of alarm clocks of different colors. Most highly purchased colors are [Red, Green, Pink].</a:t>
            </a:r>
          </a:p>
          <a:p>
            <a:r>
              <a:rPr lang="en-US" sz="1700" dirty="0"/>
              <a:t>Thus we can give a combo offer which would lead to further sales of clock. Also other colors might be combined for an offer and it seems that people would buy other colors too upon an offer.</a:t>
            </a:r>
          </a:p>
          <a:p>
            <a:r>
              <a:rPr lang="en-US" sz="1700" dirty="0"/>
              <a:t>Considering the </a:t>
            </a:r>
            <a:r>
              <a:rPr lang="en-US" sz="1700" dirty="0" err="1"/>
              <a:t>RuleID</a:t>
            </a:r>
            <a:r>
              <a:rPr lang="en-US" sz="1700" dirty="0"/>
              <a:t>: 2,</a:t>
            </a:r>
          </a:p>
          <a:p>
            <a:pPr lvl="1"/>
            <a:r>
              <a:rPr lang="en-US" sz="1700" dirty="0"/>
              <a:t>[</a:t>
            </a:r>
            <a:r>
              <a:rPr lang="en-US" sz="1700" dirty="0" err="1"/>
              <a:t>GreenClock</a:t>
            </a:r>
            <a:r>
              <a:rPr lang="en-US" sz="1700" dirty="0"/>
              <a:t> =&gt; </a:t>
            </a:r>
            <a:r>
              <a:rPr lang="en-US" sz="1700" dirty="0" err="1"/>
              <a:t>RedClock</a:t>
            </a:r>
            <a:r>
              <a:rPr lang="en-US" sz="1700" dirty="0"/>
              <a:t>]</a:t>
            </a:r>
          </a:p>
          <a:p>
            <a:pPr lvl="1"/>
            <a:r>
              <a:rPr lang="en-US" sz="1700" dirty="0"/>
              <a:t>Support = 9.69% [38/392]</a:t>
            </a:r>
          </a:p>
          <a:p>
            <a:pPr lvl="1"/>
            <a:r>
              <a:rPr lang="en-US" sz="1700" dirty="0"/>
              <a:t>Confidence (probability of buying Red once Green is purchased) = 0.81</a:t>
            </a:r>
          </a:p>
          <a:p>
            <a:pPr lvl="1"/>
            <a:r>
              <a:rPr lang="en-US" sz="1700" dirty="0"/>
              <a:t>Lift = 8.64</a:t>
            </a:r>
          </a:p>
          <a:p>
            <a:endParaRPr lang="en-US" sz="1700" dirty="0"/>
          </a:p>
          <a:p>
            <a:endParaRPr lang="en-US" sz="1700" dirty="0"/>
          </a:p>
          <a:p>
            <a:endParaRPr lang="en-US" sz="1700" dirty="0"/>
          </a:p>
        </p:txBody>
      </p:sp>
      <p:pic>
        <p:nvPicPr>
          <p:cNvPr id="5" name="Picture 4" descr="A picture containing wall, object, indoor&#10;&#10;Description generated with very high confidence">
            <a:extLst>
              <a:ext uri="{FF2B5EF4-FFF2-40B4-BE49-F238E27FC236}">
                <a16:creationId xmlns:a16="http://schemas.microsoft.com/office/drawing/2014/main" id="{27715AA1-0943-409F-873F-0D81B3C7F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543" y="3458707"/>
            <a:ext cx="2840114" cy="2840114"/>
          </a:xfrm>
          <a:prstGeom prst="rect">
            <a:avLst/>
          </a:prstGeom>
        </p:spPr>
      </p:pic>
    </p:spTree>
    <p:extLst>
      <p:ext uri="{BB962C8B-B14F-4D97-AF65-F5344CB8AC3E}">
        <p14:creationId xmlns:p14="http://schemas.microsoft.com/office/powerpoint/2010/main" val="3415428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958</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E-Commerce Market Basket Analysis</vt:lpstr>
      <vt:lpstr>Raw Data</vt:lpstr>
      <vt:lpstr>Cleaned Data</vt:lpstr>
      <vt:lpstr>Country information</vt:lpstr>
      <vt:lpstr>Analysis on France</vt:lpstr>
      <vt:lpstr>Analysis on France</vt:lpstr>
      <vt:lpstr>Analysis on France</vt:lpstr>
      <vt:lpstr>Analysis on France</vt:lpstr>
      <vt:lpstr>Analysis on France</vt:lpstr>
      <vt:lpstr>Analysis on United Kingdom</vt:lpstr>
      <vt:lpstr>Analysis on United Kingdom</vt:lpstr>
      <vt:lpstr>Analysis on United Kingdom</vt:lpstr>
      <vt:lpstr>Analysis on United Kingdom</vt:lpstr>
      <vt:lpstr>Analysis on United Kingdom</vt:lpstr>
      <vt:lpstr>Analysis on United Kingdom</vt:lpstr>
      <vt:lpstr>Analysis on Ireland</vt:lpstr>
      <vt:lpstr>Analysis on Ireland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Market Basket Analysis</dc:title>
  <dc:creator>Desai, Rutanshu Rajanikant</dc:creator>
  <cp:lastModifiedBy>Desai, Rutanshu Rajanikant</cp:lastModifiedBy>
  <cp:revision>16</cp:revision>
  <dcterms:created xsi:type="dcterms:W3CDTF">2017-09-18T18:06:06Z</dcterms:created>
  <dcterms:modified xsi:type="dcterms:W3CDTF">2017-09-18T19:13:20Z</dcterms:modified>
</cp:coreProperties>
</file>