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A12B-E91C-410D-AF99-1097881C89D7}" type="datetimeFigureOut">
              <a:rPr lang="en-US" smtClean="0"/>
              <a:t>5/29/2017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83DB4-32E8-4BBC-A0C3-E88E3A2B870F}" type="slidenum">
              <a:rPr lang="en-US" smtClean="0"/>
              <a:t>‹#›</a:t>
            </a:fld>
            <a:endParaRPr lang="en-US"/>
          </a:p>
        </p:txBody>
      </p:sp>
    </p:spTree>
    <p:extLst>
      <p:ext uri="{BB962C8B-B14F-4D97-AF65-F5344CB8AC3E}">
        <p14:creationId xmlns:p14="http://schemas.microsoft.com/office/powerpoint/2010/main" val="365406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193100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861040-5244-4B2A-BDF6-605ECB9A6B9F}"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183072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74289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3796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2197005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861040-5244-4B2A-BDF6-605ECB9A6B9F}" type="datetimeFigureOut">
              <a:rPr lang="en-US" smtClean="0"/>
              <a:t>5/29/2017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3500620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861040-5244-4B2A-BDF6-605ECB9A6B9F}" type="datetimeFigureOut">
              <a:rPr lang="en-US" smtClean="0"/>
              <a:t>5/29/2017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405999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2510060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49643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199395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3243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861040-5244-4B2A-BDF6-605ECB9A6B9F}"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23319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861040-5244-4B2A-BDF6-605ECB9A6B9F}"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20101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68664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396057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0861040-5244-4B2A-BDF6-605ECB9A6B9F}" type="datetimeFigureOut">
              <a:rPr lang="en-US" smtClean="0"/>
              <a:t>5/29/2017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173415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0861040-5244-4B2A-BDF6-605ECB9A6B9F}"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2DAF3-C59A-40E1-9DB5-DCB6549A25AC}" type="slidenum">
              <a:rPr lang="en-US" smtClean="0"/>
              <a:t>‹#›</a:t>
            </a:fld>
            <a:endParaRPr lang="en-US"/>
          </a:p>
        </p:txBody>
      </p:sp>
    </p:spTree>
    <p:extLst>
      <p:ext uri="{BB962C8B-B14F-4D97-AF65-F5344CB8AC3E}">
        <p14:creationId xmlns:p14="http://schemas.microsoft.com/office/powerpoint/2010/main" val="66435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861040-5244-4B2A-BDF6-605ECB9A6B9F}" type="datetimeFigureOut">
              <a:rPr lang="en-US" smtClean="0"/>
              <a:t>5/29/2017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822DAF3-C59A-40E1-9DB5-DCB6549A25AC}" type="slidenum">
              <a:rPr lang="en-US" smtClean="0"/>
              <a:t>‹#›</a:t>
            </a:fld>
            <a:endParaRPr lang="en-US"/>
          </a:p>
        </p:txBody>
      </p:sp>
    </p:spTree>
    <p:extLst>
      <p:ext uri="{BB962C8B-B14F-4D97-AF65-F5344CB8AC3E}">
        <p14:creationId xmlns:p14="http://schemas.microsoft.com/office/powerpoint/2010/main" val="154418685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Tableau Analysis</a:t>
            </a:r>
          </a:p>
        </p:txBody>
      </p:sp>
      <p:sp>
        <p:nvSpPr>
          <p:cNvPr id="3" name="Subtitle 2"/>
          <p:cNvSpPr>
            <a:spLocks noGrp="1"/>
          </p:cNvSpPr>
          <p:nvPr>
            <p:ph type="subTitle" idx="1"/>
          </p:nvPr>
        </p:nvSpPr>
        <p:spPr/>
        <p:txBody>
          <a:bodyPr/>
          <a:lstStyle/>
          <a:p>
            <a:r>
              <a:rPr lang="en-US" dirty="0"/>
              <a:t>Sales Representative Analysis</a:t>
            </a:r>
          </a:p>
        </p:txBody>
      </p:sp>
    </p:spTree>
    <p:extLst>
      <p:ext uri="{BB962C8B-B14F-4D97-AF65-F5344CB8AC3E}">
        <p14:creationId xmlns:p14="http://schemas.microsoft.com/office/powerpoint/2010/main" val="304278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96" y="193431"/>
            <a:ext cx="5199520" cy="5997467"/>
          </a:xfr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165" y="193431"/>
            <a:ext cx="2147010" cy="2973515"/>
          </a:xfrm>
          <a:prstGeom prst="rect">
            <a:avLst/>
          </a:prstGeom>
        </p:spPr>
      </p:pic>
      <p:sp>
        <p:nvSpPr>
          <p:cNvPr id="18" name="TextBox 17"/>
          <p:cNvSpPr txBox="1"/>
          <p:nvPr/>
        </p:nvSpPr>
        <p:spPr>
          <a:xfrm>
            <a:off x="5672394" y="3810000"/>
            <a:ext cx="584333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Figure 1 on the left most side shows the sample of a sales data from a company which sells Office Supplies.</a:t>
            </a:r>
          </a:p>
          <a:p>
            <a:pPr marL="285750" indent="-285750" algn="just">
              <a:buFont typeface="Wingdings" panose="05000000000000000000" pitchFamily="2" charset="2"/>
              <a:buChar char="q"/>
            </a:pPr>
            <a:r>
              <a:rPr lang="en-US" dirty="0"/>
              <a:t>The above Figure 2 is the summarized data for the Sales Reps created by using Pivot Table from Microsoft Excel.</a:t>
            </a:r>
          </a:p>
          <a:p>
            <a:pPr marL="285750" indent="-285750" algn="just">
              <a:buFont typeface="Wingdings" panose="05000000000000000000" pitchFamily="2" charset="2"/>
              <a:buChar char="q"/>
            </a:pPr>
            <a:r>
              <a:rPr lang="en-US" dirty="0"/>
              <a:t>These are the high level summaries of the data.</a:t>
            </a:r>
          </a:p>
          <a:p>
            <a:endParaRPr lang="en-US" dirty="0"/>
          </a:p>
        </p:txBody>
      </p:sp>
      <p:sp>
        <p:nvSpPr>
          <p:cNvPr id="20" name="TextBox 19"/>
          <p:cNvSpPr txBox="1"/>
          <p:nvPr/>
        </p:nvSpPr>
        <p:spPr>
          <a:xfrm>
            <a:off x="1356779" y="6264518"/>
            <a:ext cx="3024554" cy="261610"/>
          </a:xfrm>
          <a:prstGeom prst="rect">
            <a:avLst/>
          </a:prstGeom>
          <a:noFill/>
        </p:spPr>
        <p:txBody>
          <a:bodyPr wrap="square" rtlCol="0">
            <a:spAutoFit/>
          </a:bodyPr>
          <a:lstStyle/>
          <a:p>
            <a:pPr algn="ctr"/>
            <a:r>
              <a:rPr lang="en-US" sz="1100" i="1" dirty="0"/>
              <a:t>Figure 1</a:t>
            </a:r>
          </a:p>
        </p:txBody>
      </p:sp>
      <p:sp>
        <p:nvSpPr>
          <p:cNvPr id="32" name="TextBox 31"/>
          <p:cNvSpPr txBox="1"/>
          <p:nvPr/>
        </p:nvSpPr>
        <p:spPr>
          <a:xfrm>
            <a:off x="5672393" y="3226863"/>
            <a:ext cx="3024554" cy="261610"/>
          </a:xfrm>
          <a:prstGeom prst="rect">
            <a:avLst/>
          </a:prstGeom>
          <a:noFill/>
        </p:spPr>
        <p:txBody>
          <a:bodyPr wrap="square" rtlCol="0">
            <a:spAutoFit/>
          </a:bodyPr>
          <a:lstStyle/>
          <a:p>
            <a:pPr algn="ctr"/>
            <a:r>
              <a:rPr lang="en-US" sz="1100" i="1" dirty="0"/>
              <a:t>Figure 2</a:t>
            </a:r>
          </a:p>
        </p:txBody>
      </p:sp>
    </p:spTree>
    <p:extLst>
      <p:ext uri="{BB962C8B-B14F-4D97-AF65-F5344CB8AC3E}">
        <p14:creationId xmlns:p14="http://schemas.microsoft.com/office/powerpoint/2010/main" val="425608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screenshot&#10;&#10;Description generated with very high confidence"/>
          <p:cNvPicPr>
            <a:picLocks noGrp="1" noChangeAspect="1"/>
          </p:cNvPicPr>
          <p:nvPr>
            <p:ph idx="1"/>
          </p:nvPr>
        </p:nvPicPr>
        <p:blipFill>
          <a:blip r:embed="rId2"/>
          <a:stretch>
            <a:fillRect/>
          </a:stretch>
        </p:blipFill>
        <p:spPr>
          <a:xfrm>
            <a:off x="1278330" y="123092"/>
            <a:ext cx="9123702" cy="5377962"/>
          </a:xfrm>
          <a:prstGeom prst="rect">
            <a:avLst/>
          </a:prstGeom>
        </p:spPr>
      </p:pic>
      <p:sp>
        <p:nvSpPr>
          <p:cNvPr id="5" name="TextBox 4"/>
          <p:cNvSpPr txBox="1"/>
          <p:nvPr/>
        </p:nvSpPr>
        <p:spPr>
          <a:xfrm>
            <a:off x="1278330" y="5829300"/>
            <a:ext cx="9254855" cy="738664"/>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dirty="0"/>
              <a:t>Figure 3 shows an insight over how different reps categorized by their allocated region have performed over the last quarter. </a:t>
            </a:r>
          </a:p>
          <a:p>
            <a:pPr marL="285750" indent="-285750" algn="just">
              <a:buFont typeface="Wingdings" panose="05000000000000000000" pitchFamily="2" charset="2"/>
              <a:buChar char="q"/>
            </a:pPr>
            <a:r>
              <a:rPr lang="en-US" sz="1400" dirty="0"/>
              <a:t>Matthew has been the top salesperson in the Central Region, Susan in the East and James in the West.</a:t>
            </a:r>
          </a:p>
        </p:txBody>
      </p:sp>
      <p:sp>
        <p:nvSpPr>
          <p:cNvPr id="6" name="TextBox 5"/>
          <p:cNvSpPr txBox="1"/>
          <p:nvPr/>
        </p:nvSpPr>
        <p:spPr>
          <a:xfrm>
            <a:off x="4767519" y="5567690"/>
            <a:ext cx="2145323" cy="261610"/>
          </a:xfrm>
          <a:prstGeom prst="rect">
            <a:avLst/>
          </a:prstGeom>
          <a:noFill/>
        </p:spPr>
        <p:txBody>
          <a:bodyPr wrap="square" rtlCol="0">
            <a:spAutoFit/>
          </a:bodyPr>
          <a:lstStyle/>
          <a:p>
            <a:pPr algn="ctr"/>
            <a:r>
              <a:rPr lang="en-US" sz="1100" i="1" dirty="0"/>
              <a:t>Figure 3</a:t>
            </a:r>
          </a:p>
        </p:txBody>
      </p:sp>
    </p:spTree>
    <p:extLst>
      <p:ext uri="{BB962C8B-B14F-4D97-AF65-F5344CB8AC3E}">
        <p14:creationId xmlns:p14="http://schemas.microsoft.com/office/powerpoint/2010/main" val="398053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1486" y="65576"/>
            <a:ext cx="8025598" cy="4849323"/>
          </a:xfrm>
          <a:prstGeom prst="rect">
            <a:avLst/>
          </a:prstGeom>
        </p:spPr>
      </p:pic>
      <p:sp>
        <p:nvSpPr>
          <p:cNvPr id="5" name="TextBox 4"/>
          <p:cNvSpPr txBox="1"/>
          <p:nvPr/>
        </p:nvSpPr>
        <p:spPr>
          <a:xfrm>
            <a:off x="606668" y="5301761"/>
            <a:ext cx="10849708" cy="1384995"/>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dirty="0"/>
              <a:t>The Figure 4 provides information regarding demand of the office items categorized by regions.</a:t>
            </a:r>
          </a:p>
          <a:p>
            <a:pPr marL="285750" indent="-285750" algn="just">
              <a:buFont typeface="Wingdings" panose="05000000000000000000" pitchFamily="2" charset="2"/>
              <a:buChar char="q"/>
            </a:pPr>
            <a:r>
              <a:rPr lang="en-US" sz="1400" dirty="0"/>
              <a:t>For the central region, it is clear that Pencils have been sold the most and are in high demand. Next to pencils are the Binders. Individual pens are in less demand, so may be we can offer some incentive or else, we can stop distributing it and focus on other products. People have shown inclination towards buying a whole pen set rather than pen alone.</a:t>
            </a:r>
          </a:p>
          <a:p>
            <a:pPr marL="285750" indent="-285750" algn="just">
              <a:buFont typeface="Wingdings" panose="05000000000000000000" pitchFamily="2" charset="2"/>
              <a:buChar char="q"/>
            </a:pPr>
            <a:r>
              <a:rPr lang="en-US" sz="1400" dirty="0"/>
              <a:t>Similarly, it seems that for the East region, binders and pens have created most of the sales.</a:t>
            </a:r>
          </a:p>
          <a:p>
            <a:pPr marL="285750" indent="-285750" algn="just">
              <a:buFont typeface="Wingdings" panose="05000000000000000000" pitchFamily="2" charset="2"/>
              <a:buChar char="q"/>
            </a:pPr>
            <a:r>
              <a:rPr lang="en-US" sz="1400" dirty="0"/>
              <a:t>West region has more sales in pens and pencils.</a:t>
            </a:r>
          </a:p>
        </p:txBody>
      </p:sp>
      <p:sp>
        <p:nvSpPr>
          <p:cNvPr id="7" name="TextBox 6"/>
          <p:cNvSpPr txBox="1"/>
          <p:nvPr/>
        </p:nvSpPr>
        <p:spPr>
          <a:xfrm>
            <a:off x="4785489" y="5040151"/>
            <a:ext cx="1837592" cy="261610"/>
          </a:xfrm>
          <a:prstGeom prst="rect">
            <a:avLst/>
          </a:prstGeom>
          <a:noFill/>
        </p:spPr>
        <p:txBody>
          <a:bodyPr wrap="square" rtlCol="0">
            <a:spAutoFit/>
          </a:bodyPr>
          <a:lstStyle/>
          <a:p>
            <a:pPr algn="ctr"/>
            <a:r>
              <a:rPr lang="en-US" sz="1100" i="1" dirty="0"/>
              <a:t>Figure 4</a:t>
            </a:r>
          </a:p>
        </p:txBody>
      </p:sp>
    </p:spTree>
    <p:extLst>
      <p:ext uri="{BB962C8B-B14F-4D97-AF65-F5344CB8AC3E}">
        <p14:creationId xmlns:p14="http://schemas.microsoft.com/office/powerpoint/2010/main" val="193781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6998" y="111526"/>
            <a:ext cx="8815170" cy="5196098"/>
          </a:xfrm>
          <a:prstGeom prst="rect">
            <a:avLst/>
          </a:prstGeom>
        </p:spPr>
      </p:pic>
      <p:sp>
        <p:nvSpPr>
          <p:cNvPr id="5" name="TextBox 4"/>
          <p:cNvSpPr txBox="1"/>
          <p:nvPr/>
        </p:nvSpPr>
        <p:spPr>
          <a:xfrm>
            <a:off x="5127671" y="5307624"/>
            <a:ext cx="1573823" cy="261610"/>
          </a:xfrm>
          <a:prstGeom prst="rect">
            <a:avLst/>
          </a:prstGeom>
          <a:noFill/>
        </p:spPr>
        <p:txBody>
          <a:bodyPr wrap="square" rtlCol="0">
            <a:spAutoFit/>
          </a:bodyPr>
          <a:lstStyle/>
          <a:p>
            <a:pPr algn="ctr"/>
            <a:r>
              <a:rPr lang="en-US" sz="1100" i="1" dirty="0"/>
              <a:t>Figure 5</a:t>
            </a:r>
          </a:p>
        </p:txBody>
      </p:sp>
      <p:sp>
        <p:nvSpPr>
          <p:cNvPr id="7" name="TextBox 6"/>
          <p:cNvSpPr txBox="1"/>
          <p:nvPr/>
        </p:nvSpPr>
        <p:spPr>
          <a:xfrm>
            <a:off x="1061228" y="5537768"/>
            <a:ext cx="9706707" cy="1384995"/>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dirty="0"/>
              <a:t>Figure 5 gives an insight over the revenue and gives s information on the most valuable office supply.</a:t>
            </a:r>
          </a:p>
          <a:p>
            <a:pPr marL="285750" indent="-285750" algn="just">
              <a:buFont typeface="Wingdings" panose="05000000000000000000" pitchFamily="2" charset="2"/>
              <a:buChar char="q"/>
            </a:pPr>
            <a:r>
              <a:rPr lang="en-US" sz="1400" dirty="0"/>
              <a:t>Last slide showed that for the Central region, pencils have been the most demanding item. However, it is seen here that it generates the lowest revenue. </a:t>
            </a:r>
            <a:r>
              <a:rPr lang="en-US" sz="1400" dirty="0" err="1"/>
              <a:t>Comparitively</a:t>
            </a:r>
            <a:r>
              <a:rPr lang="en-US" sz="1400" dirty="0"/>
              <a:t>, Binders and Pen Set have been giving us more revenue. So more focus should be made on these products. </a:t>
            </a:r>
          </a:p>
          <a:p>
            <a:pPr marL="285750" indent="-285750" algn="just">
              <a:buFont typeface="Wingdings" panose="05000000000000000000" pitchFamily="2" charset="2"/>
              <a:buChar char="q"/>
            </a:pPr>
            <a:r>
              <a:rPr lang="en-US" sz="1400" dirty="0"/>
              <a:t>For East, even though pens were sold more, it was pen set that brought more money after Binders.</a:t>
            </a:r>
          </a:p>
          <a:p>
            <a:pPr marL="285750" indent="-285750" algn="just">
              <a:buFont typeface="Wingdings" panose="05000000000000000000" pitchFamily="2" charset="2"/>
              <a:buChar char="q"/>
            </a:pPr>
            <a:endParaRPr lang="en-US" sz="1400" dirty="0"/>
          </a:p>
        </p:txBody>
      </p:sp>
    </p:spTree>
    <p:extLst>
      <p:ext uri="{BB962C8B-B14F-4D97-AF65-F5344CB8AC3E}">
        <p14:creationId xmlns:p14="http://schemas.microsoft.com/office/powerpoint/2010/main" val="54705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515" y="1354014"/>
            <a:ext cx="10418885" cy="244682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dirty="0"/>
              <a:t>The above was a short analysis on the sales data generated for a consumer office supply store done with the help of Tableau.</a:t>
            </a:r>
          </a:p>
          <a:p>
            <a:pPr marL="285750" indent="-285750">
              <a:lnSpc>
                <a:spcPct val="150000"/>
              </a:lnSpc>
              <a:buFont typeface="Wingdings" panose="05000000000000000000" pitchFamily="2" charset="2"/>
              <a:buChar char="q"/>
            </a:pPr>
            <a:r>
              <a:rPr lang="en-US" dirty="0"/>
              <a:t>The first information is regarding the best salesperson according to the region.</a:t>
            </a:r>
          </a:p>
          <a:p>
            <a:pPr marL="285750" indent="-285750">
              <a:lnSpc>
                <a:spcPct val="150000"/>
              </a:lnSpc>
              <a:buFont typeface="Wingdings" panose="05000000000000000000" pitchFamily="2" charset="2"/>
              <a:buChar char="q"/>
            </a:pPr>
            <a:r>
              <a:rPr lang="en-US" dirty="0"/>
              <a:t>Second was regarding the most demanded product and most sellable item.</a:t>
            </a:r>
          </a:p>
          <a:p>
            <a:pPr marL="285750" indent="-285750">
              <a:lnSpc>
                <a:spcPct val="150000"/>
              </a:lnSpc>
              <a:buFont typeface="Wingdings" panose="05000000000000000000" pitchFamily="2" charset="2"/>
              <a:buChar char="q"/>
            </a:pPr>
            <a:r>
              <a:rPr lang="en-US" dirty="0"/>
              <a:t>Third information was regarding the revenue generation.</a:t>
            </a:r>
          </a:p>
          <a:p>
            <a:pPr marL="285750" indent="-285750">
              <a:buFont typeface="Wingdings" panose="05000000000000000000" pitchFamily="2" charset="2"/>
              <a:buChar char="q"/>
            </a:pPr>
            <a:endParaRPr lang="en-US" dirty="0"/>
          </a:p>
        </p:txBody>
      </p:sp>
      <p:sp>
        <p:nvSpPr>
          <p:cNvPr id="5" name="TextBox 4"/>
          <p:cNvSpPr txBox="1"/>
          <p:nvPr/>
        </p:nvSpPr>
        <p:spPr>
          <a:xfrm>
            <a:off x="782515" y="580292"/>
            <a:ext cx="5609492" cy="461665"/>
          </a:xfrm>
          <a:prstGeom prst="rect">
            <a:avLst/>
          </a:prstGeom>
          <a:noFill/>
        </p:spPr>
        <p:txBody>
          <a:bodyPr wrap="square" rtlCol="0">
            <a:spAutoFit/>
          </a:bodyPr>
          <a:lstStyle/>
          <a:p>
            <a:r>
              <a:rPr lang="en-US" sz="2400" dirty="0"/>
              <a:t>Conclusion</a:t>
            </a:r>
          </a:p>
        </p:txBody>
      </p:sp>
    </p:spTree>
    <p:extLst>
      <p:ext uri="{BB962C8B-B14F-4D97-AF65-F5344CB8AC3E}">
        <p14:creationId xmlns:p14="http://schemas.microsoft.com/office/powerpoint/2010/main" val="289655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43</TotalTime>
  <Words>379</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vt:lpstr>
      <vt:lpstr>Tableau Analysis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Analysis</dc:title>
  <dc:creator>Desai, Rutanshu Rajanikant</dc:creator>
  <cp:lastModifiedBy>Desai, Rutanshu Rajanikant</cp:lastModifiedBy>
  <cp:revision>12</cp:revision>
  <dcterms:created xsi:type="dcterms:W3CDTF">2017-05-29T05:28:19Z</dcterms:created>
  <dcterms:modified xsi:type="dcterms:W3CDTF">2017-05-29T06:11:21Z</dcterms:modified>
</cp:coreProperties>
</file>