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59" r:id="rId5"/>
    <p:sldId id="260" r:id="rId6"/>
    <p:sldId id="264" r:id="rId7"/>
    <p:sldId id="265" r:id="rId8"/>
    <p:sldId id="266" r:id="rId9"/>
    <p:sldId id="267" r:id="rId10"/>
    <p:sldId id="268" r:id="rId11"/>
    <p:sldId id="269"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6D4DA9C-2593-498E-AA7E-4D34A8D2E3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 xmlns:a16="http://schemas.microsoft.com/office/drawing/2014/main" id="{D2F8C263-5049-420F-BC86-58BB0D8F7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 xmlns:a16="http://schemas.microsoft.com/office/drawing/2014/main" id="{1B4776B7-8115-409E-92B7-D3451D5D3B23}"/>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73B9BB7E-5843-4DD7-8D5C-1F69185CA7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00B74D72-EB51-4FEE-B03F-79FB34B69682}"/>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22518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9BC7200-BD4B-48D5-B26D-C5452DBC373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E0E2FCBD-5A5A-4B23-BA0D-5743779A8F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D1519039-93D8-44A6-A1B5-DB99C6862DA3}"/>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1F50171D-A507-4894-96D7-5C1EE000CD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5C61E3D6-F63D-4E7C-80AE-9BFAE5DD0A51}"/>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185088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5FC349B7-4B45-4626-A981-23E85E375F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E109C228-7E7B-4DA8-BB1C-7A26C81C0E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9ADB17F5-1E38-4C40-B6A9-456535452EFB}"/>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2CFC4CF0-3EFB-4410-AF36-21430738594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C62B1433-811F-4786-A4C9-D70DE3B1EA5A}"/>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348993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3BAB08-32F6-4126-AB36-20E9D15D8B3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9D7167D0-BFBE-498C-BC7A-F6CC6D9F33D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27C79784-2CEA-4EB3-AE4D-6358AB09C1E2}"/>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5B3B13CD-5FDF-4828-956D-EFF39D4B916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D0A84A85-1F46-4F16-B5C5-961099D32E06}"/>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49324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CCB10AF-14E2-4853-A908-29B15B8F016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B8085B96-0F20-42E3-B663-F20DEA3A9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940E2AAE-ED90-47FD-A0F7-6D8F72C27983}"/>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9DB51C75-113E-466D-BD45-39DA65D201B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54F24D56-74FC-4C19-8496-2ABF183024EF}"/>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170318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9F825B-E82E-493C-A7FD-2D3025D06AD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8FE6AA05-4E4B-4DFD-AB82-BD992D497D8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 xmlns:a16="http://schemas.microsoft.com/office/drawing/2014/main" id="{A5F3038B-16FC-414A-8AC2-8AA52D731A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 xmlns:a16="http://schemas.microsoft.com/office/drawing/2014/main" id="{F2CD9293-8ADE-4927-B297-588231D3237E}"/>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6" name="Marcador de pie de página 5">
            <a:extLst>
              <a:ext uri="{FF2B5EF4-FFF2-40B4-BE49-F238E27FC236}">
                <a16:creationId xmlns="" xmlns:a16="http://schemas.microsoft.com/office/drawing/2014/main" id="{C7239D26-F994-47C8-A74E-8FBBC1EB284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90B5FACB-8E2C-4BC6-8AA7-A1AF436B4FBA}"/>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127699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D70A83A-6A24-44BD-9EA9-0BE2D1078F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B8259576-AC76-4583-BFD9-08812A6F0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27817C05-84C3-431E-8390-C3E6226BBF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 xmlns:a16="http://schemas.microsoft.com/office/drawing/2014/main" id="{063BED97-7434-4945-843F-8C393E3CF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0650E508-7001-4FED-8A4F-62771525321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 xmlns:a16="http://schemas.microsoft.com/office/drawing/2014/main" id="{AAADA1E7-4A2E-473C-83B6-63994804AB6F}"/>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8" name="Marcador de pie de página 7">
            <a:extLst>
              <a:ext uri="{FF2B5EF4-FFF2-40B4-BE49-F238E27FC236}">
                <a16:creationId xmlns="" xmlns:a16="http://schemas.microsoft.com/office/drawing/2014/main" id="{57F9DFEB-7DB4-4964-AEE8-BC492DDE42E1}"/>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 xmlns:a16="http://schemas.microsoft.com/office/drawing/2014/main" id="{102A8799-12C5-42A3-9957-28F946565A6A}"/>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379107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9B6945-F660-4580-902D-1B0920C8016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 xmlns:a16="http://schemas.microsoft.com/office/drawing/2014/main" id="{D4956A40-C759-4BE3-B9A5-1EAD1AAA2FAA}"/>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4" name="Marcador de pie de página 3">
            <a:extLst>
              <a:ext uri="{FF2B5EF4-FFF2-40B4-BE49-F238E27FC236}">
                <a16:creationId xmlns="" xmlns:a16="http://schemas.microsoft.com/office/drawing/2014/main" id="{5843E615-C8E4-4D6F-8F02-F627CBF44BC2}"/>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 xmlns:a16="http://schemas.microsoft.com/office/drawing/2014/main" id="{018CB7F7-48E6-4025-AC6D-5E1E296EB091}"/>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243311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5A293F50-ADDC-4D4A-A6DB-FCB5110C0D14}"/>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3" name="Marcador de pie de página 2">
            <a:extLst>
              <a:ext uri="{FF2B5EF4-FFF2-40B4-BE49-F238E27FC236}">
                <a16:creationId xmlns="" xmlns:a16="http://schemas.microsoft.com/office/drawing/2014/main" id="{3725599C-5941-402E-8F12-450865439369}"/>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 xmlns:a16="http://schemas.microsoft.com/office/drawing/2014/main" id="{D8D68E42-149C-4D6B-914B-CC3900AF4509}"/>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15129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466FC6-EAD3-455C-92CD-D3A706C731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015D21BA-922D-41F5-BF80-52634FF8C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 xmlns:a16="http://schemas.microsoft.com/office/drawing/2014/main" id="{A32DE8AE-CAEF-4113-995B-CCB02BEF7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539FDA8A-35ED-426E-9E8E-66B3AEA7AA5C}"/>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6" name="Marcador de pie de página 5">
            <a:extLst>
              <a:ext uri="{FF2B5EF4-FFF2-40B4-BE49-F238E27FC236}">
                <a16:creationId xmlns="" xmlns:a16="http://schemas.microsoft.com/office/drawing/2014/main" id="{E490D69D-DB5F-4A2E-923D-B86FBB051A3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3A98F59D-32B8-43BF-BE1A-96B834AE910C}"/>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424502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4C6D531-185A-4513-B7C7-402A0ED078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 xmlns:a16="http://schemas.microsoft.com/office/drawing/2014/main" id="{808E26E8-2717-413B-845E-AA6B6DB47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 xmlns:a16="http://schemas.microsoft.com/office/drawing/2014/main" id="{A0704D5E-710C-4B30-9170-6AFBC9770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6D4DB2CC-A303-4315-8A0D-7C707C13F941}"/>
              </a:ext>
            </a:extLst>
          </p:cNvPr>
          <p:cNvSpPr>
            <a:spLocks noGrp="1"/>
          </p:cNvSpPr>
          <p:nvPr>
            <p:ph type="dt" sz="half" idx="10"/>
          </p:nvPr>
        </p:nvSpPr>
        <p:spPr/>
        <p:txBody>
          <a:bodyPr/>
          <a:lstStyle/>
          <a:p>
            <a:fld id="{CF0C5B3C-F8BC-4BF5-B918-19903E688353}" type="datetimeFigureOut">
              <a:rPr lang="en-US" smtClean="0"/>
              <a:t>3/23/2020</a:t>
            </a:fld>
            <a:endParaRPr lang="en-US"/>
          </a:p>
        </p:txBody>
      </p:sp>
      <p:sp>
        <p:nvSpPr>
          <p:cNvPr id="6" name="Marcador de pie de página 5">
            <a:extLst>
              <a:ext uri="{FF2B5EF4-FFF2-40B4-BE49-F238E27FC236}">
                <a16:creationId xmlns="" xmlns:a16="http://schemas.microsoft.com/office/drawing/2014/main" id="{4A4C573D-D730-47ED-BD5E-36D5565EA8EC}"/>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E695F417-F9F0-4D0F-BB15-C9E212AC831A}"/>
              </a:ext>
            </a:extLst>
          </p:cNvPr>
          <p:cNvSpPr>
            <a:spLocks noGrp="1"/>
          </p:cNvSpPr>
          <p:nvPr>
            <p:ph type="sldNum" sz="quarter" idx="12"/>
          </p:nvPr>
        </p:nvSpPr>
        <p:spPr/>
        <p:txBody>
          <a:bodyPr/>
          <a:lstStyle/>
          <a:p>
            <a:fld id="{ABA0817D-8191-4621-9B14-608CC379DE63}" type="slidenum">
              <a:rPr lang="en-US" smtClean="0"/>
              <a:t>‹Nº›</a:t>
            </a:fld>
            <a:endParaRPr lang="en-US"/>
          </a:p>
        </p:txBody>
      </p:sp>
    </p:spTree>
    <p:extLst>
      <p:ext uri="{BB962C8B-B14F-4D97-AF65-F5344CB8AC3E}">
        <p14:creationId xmlns:p14="http://schemas.microsoft.com/office/powerpoint/2010/main" val="268961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E5874DEF-611C-4590-A1EC-62C890340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48BB20E4-A568-4895-BD5C-8A2A5623A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B50A8F98-5A52-445C-A8AD-6E89D4445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C5B3C-F8BC-4BF5-B918-19903E688353}" type="datetimeFigureOut">
              <a:rPr lang="en-US" smtClean="0"/>
              <a:t>3/23/2020</a:t>
            </a:fld>
            <a:endParaRPr lang="en-US"/>
          </a:p>
        </p:txBody>
      </p:sp>
      <p:sp>
        <p:nvSpPr>
          <p:cNvPr id="5" name="Marcador de pie de página 4">
            <a:extLst>
              <a:ext uri="{FF2B5EF4-FFF2-40B4-BE49-F238E27FC236}">
                <a16:creationId xmlns="" xmlns:a16="http://schemas.microsoft.com/office/drawing/2014/main" id="{83373BB1-7B91-4853-92BB-6B785BBFE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 xmlns:a16="http://schemas.microsoft.com/office/drawing/2014/main" id="{9BB418BA-4740-4D5F-ABC3-80A2431B0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0817D-8191-4621-9B14-608CC379DE63}" type="slidenum">
              <a:rPr lang="en-US" smtClean="0"/>
              <a:t>‹Nº›</a:t>
            </a:fld>
            <a:endParaRPr lang="en-US"/>
          </a:p>
        </p:txBody>
      </p:sp>
    </p:spTree>
    <p:extLst>
      <p:ext uri="{BB962C8B-B14F-4D97-AF65-F5344CB8AC3E}">
        <p14:creationId xmlns:p14="http://schemas.microsoft.com/office/powerpoint/2010/main" val="277281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8346880-25E7-4E21-AAB2-14A94CA19F2C}"/>
              </a:ext>
            </a:extLst>
          </p:cNvPr>
          <p:cNvSpPr>
            <a:spLocks noGrp="1"/>
          </p:cNvSpPr>
          <p:nvPr>
            <p:ph type="title"/>
          </p:nvPr>
        </p:nvSpPr>
        <p:spPr/>
        <p:txBody>
          <a:bodyPr/>
          <a:lstStyle/>
          <a:p>
            <a:r>
              <a:rPr lang="es-MX" dirty="0"/>
              <a:t>Reporte de Líder </a:t>
            </a:r>
            <a:endParaRPr lang="en-US" dirty="0"/>
          </a:p>
        </p:txBody>
      </p:sp>
      <p:sp>
        <p:nvSpPr>
          <p:cNvPr id="3" name="Marcador de contenido 2">
            <a:extLst>
              <a:ext uri="{FF2B5EF4-FFF2-40B4-BE49-F238E27FC236}">
                <a16:creationId xmlns="" xmlns:a16="http://schemas.microsoft.com/office/drawing/2014/main" id="{3FE6535A-C9B2-4016-B2C8-D5CE268D5009}"/>
              </a:ext>
            </a:extLst>
          </p:cNvPr>
          <p:cNvSpPr>
            <a:spLocks noGrp="1"/>
          </p:cNvSpPr>
          <p:nvPr>
            <p:ph idx="1"/>
          </p:nvPr>
        </p:nvSpPr>
        <p:spPr/>
        <p:txBody>
          <a:bodyPr>
            <a:normAutofit lnSpcReduction="10000"/>
          </a:bodyPr>
          <a:lstStyle/>
          <a:p>
            <a:r>
              <a:rPr lang="es-MX" dirty="0"/>
              <a:t>Joset Pacheco realizo tareas como líder de equipo; tales como, ponerse en contacto con el cliente para la validación del SRS y mostrar el MOCKUP, en esta tarea se consumió mucho tiempo debido a la disponibilidad del cliente, reunir al equipo para hablar del retraso de una semana e informar a los miembros del equipo acerca de lo que se vio en clases. </a:t>
            </a:r>
          </a:p>
          <a:p>
            <a:r>
              <a:rPr lang="es-MX" dirty="0"/>
              <a:t>En cuanto a las actividades como ingeniero de desarrollo, de momento las actividades se centrar en la preparación para iniciar con la documentación, investigaciones sobre lo que se necesitara mas adelante. El motivo de que estas sean las </a:t>
            </a:r>
            <a:r>
              <a:rPr lang="es-MX"/>
              <a:t>únicas actividades </a:t>
            </a:r>
            <a:r>
              <a:rPr lang="es-MX" dirty="0"/>
              <a:t>de desarrollo es que aun no se inicia con la codificación. </a:t>
            </a:r>
          </a:p>
        </p:txBody>
      </p:sp>
    </p:spTree>
    <p:extLst>
      <p:ext uri="{BB962C8B-B14F-4D97-AF65-F5344CB8AC3E}">
        <p14:creationId xmlns:p14="http://schemas.microsoft.com/office/powerpoint/2010/main" val="254827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a:blip r:embed="rId2"/>
          <a:stretch>
            <a:fillRect/>
          </a:stretch>
        </p:blipFill>
        <p:spPr>
          <a:xfrm>
            <a:off x="942975" y="2543969"/>
            <a:ext cx="10306050" cy="2914650"/>
          </a:xfrm>
          <a:prstGeom prst="rect">
            <a:avLst/>
          </a:prstGeom>
        </p:spPr>
      </p:pic>
    </p:spTree>
    <p:extLst>
      <p:ext uri="{BB962C8B-B14F-4D97-AF65-F5344CB8AC3E}">
        <p14:creationId xmlns:p14="http://schemas.microsoft.com/office/powerpoint/2010/main" val="88115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95362" y="1490662"/>
            <a:ext cx="10201275" cy="3876675"/>
          </a:xfrm>
          <a:prstGeom prst="rect">
            <a:avLst/>
          </a:prstGeom>
        </p:spPr>
      </p:pic>
    </p:spTree>
    <p:extLst>
      <p:ext uri="{BB962C8B-B14F-4D97-AF65-F5344CB8AC3E}">
        <p14:creationId xmlns:p14="http://schemas.microsoft.com/office/powerpoint/2010/main" val="257467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B53048-06F1-4276-B126-E410E3A5F3A1}"/>
              </a:ext>
            </a:extLst>
          </p:cNvPr>
          <p:cNvSpPr>
            <a:spLocks noGrp="1"/>
          </p:cNvSpPr>
          <p:nvPr>
            <p:ph type="title"/>
          </p:nvPr>
        </p:nvSpPr>
        <p:spPr/>
        <p:txBody>
          <a:bodyPr/>
          <a:lstStyle/>
          <a:p>
            <a:r>
              <a:rPr lang="en-US" dirty="0" err="1" smtClean="0"/>
              <a:t>Riesgos</a:t>
            </a:r>
            <a:r>
              <a:rPr lang="en-US" dirty="0" smtClean="0"/>
              <a:t> </a:t>
            </a:r>
            <a:r>
              <a:rPr lang="en-US" dirty="0" err="1" smtClean="0"/>
              <a:t>planeacion</a:t>
            </a:r>
            <a:endParaRPr lang="en-US" dirty="0"/>
          </a:p>
        </p:txBody>
      </p:sp>
      <p:sp>
        <p:nvSpPr>
          <p:cNvPr id="3" name="Marcador de contenido 2">
            <a:extLst>
              <a:ext uri="{FF2B5EF4-FFF2-40B4-BE49-F238E27FC236}">
                <a16:creationId xmlns:a16="http://schemas.microsoft.com/office/drawing/2014/main" xmlns="" id="{ED61F3EC-6B16-478F-B321-9582071E564B}"/>
              </a:ext>
            </a:extLst>
          </p:cNvPr>
          <p:cNvSpPr>
            <a:spLocks noGrp="1"/>
          </p:cNvSpPr>
          <p:nvPr>
            <p:ph idx="1"/>
          </p:nvPr>
        </p:nvSpPr>
        <p:spPr/>
        <p:txBody>
          <a:bodyPr>
            <a:normAutofit/>
          </a:bodyPr>
          <a:lstStyle/>
          <a:p>
            <a:pPr fontAlgn="base"/>
            <a:r>
              <a:rPr lang="es-MX" dirty="0"/>
              <a:t>Modificación en cronograma de actividades </a:t>
            </a:r>
          </a:p>
        </p:txBody>
      </p:sp>
    </p:spTree>
    <p:extLst>
      <p:ext uri="{BB962C8B-B14F-4D97-AF65-F5344CB8AC3E}">
        <p14:creationId xmlns:p14="http://schemas.microsoft.com/office/powerpoint/2010/main" val="145436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0D74101-6E07-4323-9363-6BF8282D5FED}"/>
              </a:ext>
            </a:extLst>
          </p:cNvPr>
          <p:cNvSpPr>
            <a:spLocks noGrp="1"/>
          </p:cNvSpPr>
          <p:nvPr>
            <p:ph type="title"/>
          </p:nvPr>
        </p:nvSpPr>
        <p:spPr/>
        <p:txBody>
          <a:bodyPr/>
          <a:lstStyle/>
          <a:p>
            <a:r>
              <a:rPr lang="en-US" dirty="0" err="1"/>
              <a:t>Objetivos</a:t>
            </a:r>
            <a:endParaRPr lang="en-US" dirty="0"/>
          </a:p>
        </p:txBody>
      </p:sp>
      <p:sp>
        <p:nvSpPr>
          <p:cNvPr id="3" name="Marcador de contenido 2">
            <a:extLst>
              <a:ext uri="{FF2B5EF4-FFF2-40B4-BE49-F238E27FC236}">
                <a16:creationId xmlns:a16="http://schemas.microsoft.com/office/drawing/2014/main" xmlns="" id="{9CC1DFED-A9A3-4A56-8AE6-761F09D62E5A}"/>
              </a:ext>
            </a:extLst>
          </p:cNvPr>
          <p:cNvSpPr>
            <a:spLocks noGrp="1"/>
          </p:cNvSpPr>
          <p:nvPr>
            <p:ph idx="1"/>
          </p:nvPr>
        </p:nvSpPr>
        <p:spPr/>
        <p:txBody>
          <a:bodyPr>
            <a:normAutofit/>
          </a:bodyPr>
          <a:lstStyle/>
          <a:p>
            <a:r>
              <a:rPr lang="es-MX" dirty="0" smtClean="0"/>
              <a:t> </a:t>
            </a:r>
            <a:r>
              <a:rPr lang="es-MX" dirty="0"/>
              <a:t>Cumplir con las fechas establecidas del plan de proyecto. </a:t>
            </a:r>
            <a:endParaRPr lang="en-US" dirty="0"/>
          </a:p>
        </p:txBody>
      </p:sp>
    </p:spTree>
    <p:extLst>
      <p:ext uri="{BB962C8B-B14F-4D97-AF65-F5344CB8AC3E}">
        <p14:creationId xmlns:p14="http://schemas.microsoft.com/office/powerpoint/2010/main" val="206674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19" y="2714714"/>
            <a:ext cx="6504762" cy="1428571"/>
          </a:xfrm>
          <a:prstGeom prst="rect">
            <a:avLst/>
          </a:prstGeom>
        </p:spPr>
      </p:pic>
    </p:spTree>
    <p:extLst>
      <p:ext uri="{BB962C8B-B14F-4D97-AF65-F5344CB8AC3E}">
        <p14:creationId xmlns:p14="http://schemas.microsoft.com/office/powerpoint/2010/main" val="254912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Desarrollo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5499"/>
            <a:ext cx="9772650" cy="3076575"/>
          </a:xfrm>
        </p:spPr>
      </p:pic>
    </p:spTree>
    <p:extLst>
      <p:ext uri="{BB962C8B-B14F-4D97-AF65-F5344CB8AC3E}">
        <p14:creationId xmlns:p14="http://schemas.microsoft.com/office/powerpoint/2010/main" val="21441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1B53048-06F1-4276-B126-E410E3A5F3A1}"/>
              </a:ext>
            </a:extLst>
          </p:cNvPr>
          <p:cNvSpPr>
            <a:spLocks noGrp="1"/>
          </p:cNvSpPr>
          <p:nvPr>
            <p:ph type="title"/>
          </p:nvPr>
        </p:nvSpPr>
        <p:spPr/>
        <p:txBody>
          <a:bodyPr/>
          <a:lstStyle/>
          <a:p>
            <a:r>
              <a:rPr lang="en-US" dirty="0" err="1"/>
              <a:t>Riesgos</a:t>
            </a:r>
            <a:endParaRPr lang="en-US" dirty="0"/>
          </a:p>
        </p:txBody>
      </p:sp>
      <p:sp>
        <p:nvSpPr>
          <p:cNvPr id="3" name="Marcador de contenido 2">
            <a:extLst>
              <a:ext uri="{FF2B5EF4-FFF2-40B4-BE49-F238E27FC236}">
                <a16:creationId xmlns="" xmlns:a16="http://schemas.microsoft.com/office/drawing/2014/main" id="{ED61F3EC-6B16-478F-B321-9582071E564B}"/>
              </a:ext>
            </a:extLst>
          </p:cNvPr>
          <p:cNvSpPr>
            <a:spLocks noGrp="1"/>
          </p:cNvSpPr>
          <p:nvPr>
            <p:ph idx="1"/>
          </p:nvPr>
        </p:nvSpPr>
        <p:spPr/>
        <p:txBody>
          <a:bodyPr>
            <a:normAutofit fontScale="85000" lnSpcReduction="20000"/>
          </a:bodyPr>
          <a:lstStyle/>
          <a:p>
            <a:r>
              <a:rPr lang="es-ES" dirty="0"/>
              <a:t>Incorporación continua de nuevos requerimientos: este riesgo no fue disparado debido a que el cliente no pidió nada nuevo. </a:t>
            </a:r>
          </a:p>
          <a:p>
            <a:r>
              <a:rPr lang="es-ES" dirty="0"/>
              <a:t>Desconocimiento de la lógica de negocio: en este caso el riesgo tampoco se disparo debido a la buena comunicación que se tiene con el cliente y a hablar de los temas de la manera mas clara posible. </a:t>
            </a:r>
          </a:p>
          <a:p>
            <a:r>
              <a:rPr lang="es-ES" dirty="0"/>
              <a:t>No hay buena comunicación y/o sinergia en el equipo: este riesgo estuvo a punto de dispararse sin embargo se logro prevenir antes de que ocurriera con una charla rápida con el equipo y la retroalimentación de los miembros. </a:t>
            </a:r>
          </a:p>
          <a:p>
            <a:r>
              <a:rPr lang="es-ES" dirty="0"/>
              <a:t>Falta de conocimiento y experiencia sobre tareas asignadas y las herramientas a utilizar: gracias a la buena elección del equipo este riesgo no ha sido disparado. </a:t>
            </a:r>
          </a:p>
          <a:p>
            <a:r>
              <a:rPr lang="es-MX" dirty="0"/>
              <a:t>Pobre productividad: debido a que aun no se inicia con la codificación y los documentos han salido en tiempo y forma, se considera que este riesgo esta sin empezar.  </a:t>
            </a:r>
          </a:p>
        </p:txBody>
      </p:sp>
    </p:spTree>
    <p:extLst>
      <p:ext uri="{BB962C8B-B14F-4D97-AF65-F5344CB8AC3E}">
        <p14:creationId xmlns:p14="http://schemas.microsoft.com/office/powerpoint/2010/main" val="275390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0D74101-6E07-4323-9363-6BF8282D5FED}"/>
              </a:ext>
            </a:extLst>
          </p:cNvPr>
          <p:cNvSpPr>
            <a:spLocks noGrp="1"/>
          </p:cNvSpPr>
          <p:nvPr>
            <p:ph type="title"/>
          </p:nvPr>
        </p:nvSpPr>
        <p:spPr/>
        <p:txBody>
          <a:bodyPr/>
          <a:lstStyle/>
          <a:p>
            <a:r>
              <a:rPr lang="en-US" dirty="0" err="1"/>
              <a:t>Objetivos</a:t>
            </a:r>
            <a:endParaRPr lang="en-US" dirty="0"/>
          </a:p>
        </p:txBody>
      </p:sp>
      <p:sp>
        <p:nvSpPr>
          <p:cNvPr id="3" name="Marcador de contenido 2">
            <a:extLst>
              <a:ext uri="{FF2B5EF4-FFF2-40B4-BE49-F238E27FC236}">
                <a16:creationId xmlns="" xmlns:a16="http://schemas.microsoft.com/office/drawing/2014/main" id="{9CC1DFED-A9A3-4A56-8AE6-761F09D62E5A}"/>
              </a:ext>
            </a:extLst>
          </p:cNvPr>
          <p:cNvSpPr>
            <a:spLocks noGrp="1"/>
          </p:cNvSpPr>
          <p:nvPr>
            <p:ph idx="1"/>
          </p:nvPr>
        </p:nvSpPr>
        <p:spPr/>
        <p:txBody>
          <a:bodyPr/>
          <a:lstStyle/>
          <a:p>
            <a:r>
              <a:rPr lang="es-ES" dirty="0"/>
              <a:t>Estar en constante comunicación con el cliente para el desarrollo del sistema de información: este objetivo actualmente se esta cumpliendo completamente tras mejorar la comunicación con el cliente la semana pasada. </a:t>
            </a:r>
            <a:endParaRPr lang="en-US" dirty="0"/>
          </a:p>
        </p:txBody>
      </p:sp>
    </p:spTree>
    <p:extLst>
      <p:ext uri="{BB962C8B-B14F-4D97-AF65-F5344CB8AC3E}">
        <p14:creationId xmlns:p14="http://schemas.microsoft.com/office/powerpoint/2010/main" val="310017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BC764D-DB38-4037-9704-6080EE598EA7}"/>
              </a:ext>
            </a:extLst>
          </p:cNvPr>
          <p:cNvSpPr>
            <a:spLocks noGrp="1"/>
          </p:cNvSpPr>
          <p:nvPr>
            <p:ph type="title"/>
          </p:nvPr>
        </p:nvSpPr>
        <p:spPr/>
        <p:txBody>
          <a:bodyPr/>
          <a:lstStyle/>
          <a:p>
            <a:endParaRPr lang="en-US"/>
          </a:p>
        </p:txBody>
      </p:sp>
      <p:sp>
        <p:nvSpPr>
          <p:cNvPr id="6" name="Marcador de contenido 5">
            <a:extLst>
              <a:ext uri="{FF2B5EF4-FFF2-40B4-BE49-F238E27FC236}">
                <a16:creationId xmlns="" xmlns:a16="http://schemas.microsoft.com/office/drawing/2014/main" id="{6669EC2A-16E1-4DD1-965D-4668EC8F8F9A}"/>
              </a:ext>
            </a:extLst>
          </p:cNvPr>
          <p:cNvSpPr>
            <a:spLocks noGrp="1"/>
          </p:cNvSpPr>
          <p:nvPr>
            <p:ph idx="1"/>
          </p:nvPr>
        </p:nvSpPr>
        <p:spPr>
          <a:xfrm>
            <a:off x="3167270" y="1825625"/>
            <a:ext cx="8186530" cy="4351338"/>
          </a:xfrm>
        </p:spPr>
        <p:txBody>
          <a:bodyPr/>
          <a:lstStyle/>
          <a:p>
            <a:endParaRPr lang="en-US" dirty="0"/>
          </a:p>
        </p:txBody>
      </p:sp>
      <p:pic>
        <p:nvPicPr>
          <p:cNvPr id="7" name="Imagen 6">
            <a:extLst>
              <a:ext uri="{FF2B5EF4-FFF2-40B4-BE49-F238E27FC236}">
                <a16:creationId xmlns="" xmlns:a16="http://schemas.microsoft.com/office/drawing/2014/main" id="{729A2491-A95C-40D3-ACFF-A3A0F8B95F10}"/>
              </a:ext>
            </a:extLst>
          </p:cNvPr>
          <p:cNvPicPr>
            <a:picLocks noChangeAspect="1"/>
          </p:cNvPicPr>
          <p:nvPr/>
        </p:nvPicPr>
        <p:blipFill rotWithShape="1">
          <a:blip r:embed="rId2"/>
          <a:srcRect t="15346" r="58043" b="59133"/>
          <a:stretch/>
        </p:blipFill>
        <p:spPr>
          <a:xfrm>
            <a:off x="838200" y="120147"/>
            <a:ext cx="6781042" cy="2319045"/>
          </a:xfrm>
          <a:prstGeom prst="rect">
            <a:avLst/>
          </a:prstGeom>
        </p:spPr>
      </p:pic>
      <p:pic>
        <p:nvPicPr>
          <p:cNvPr id="8" name="Imagen 7">
            <a:extLst>
              <a:ext uri="{FF2B5EF4-FFF2-40B4-BE49-F238E27FC236}">
                <a16:creationId xmlns="" xmlns:a16="http://schemas.microsoft.com/office/drawing/2014/main" id="{5319861C-F8EB-409F-AF2B-FAEADC5ED650}"/>
              </a:ext>
            </a:extLst>
          </p:cNvPr>
          <p:cNvPicPr>
            <a:picLocks noChangeAspect="1"/>
          </p:cNvPicPr>
          <p:nvPr/>
        </p:nvPicPr>
        <p:blipFill rotWithShape="1">
          <a:blip r:embed="rId3"/>
          <a:srcRect t="16409" r="6875" b="20111"/>
          <a:stretch/>
        </p:blipFill>
        <p:spPr>
          <a:xfrm>
            <a:off x="318052" y="2520258"/>
            <a:ext cx="11353800" cy="4351339"/>
          </a:xfrm>
          <a:prstGeom prst="rect">
            <a:avLst/>
          </a:prstGeom>
        </p:spPr>
      </p:pic>
    </p:spTree>
    <p:extLst>
      <p:ext uri="{BB962C8B-B14F-4D97-AF65-F5344CB8AC3E}">
        <p14:creationId xmlns:p14="http://schemas.microsoft.com/office/powerpoint/2010/main" val="218655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6FA198-75ED-45EF-B089-90FAA18E7F6D}"/>
              </a:ext>
            </a:extLst>
          </p:cNvPr>
          <p:cNvSpPr>
            <a:spLocks noGrp="1"/>
          </p:cNvSpPr>
          <p:nvPr>
            <p:ph type="title"/>
          </p:nvPr>
        </p:nvSpPr>
        <p:spPr/>
        <p:txBody>
          <a:bodyPr/>
          <a:lstStyle/>
          <a:p>
            <a:endParaRPr lang="en-US"/>
          </a:p>
        </p:txBody>
      </p:sp>
      <p:sp>
        <p:nvSpPr>
          <p:cNvPr id="5" name="Marcador de contenido 4">
            <a:extLst>
              <a:ext uri="{FF2B5EF4-FFF2-40B4-BE49-F238E27FC236}">
                <a16:creationId xmlns="" xmlns:a16="http://schemas.microsoft.com/office/drawing/2014/main" id="{A88435D0-FE03-42BB-815E-689039A6319C}"/>
              </a:ext>
            </a:extLst>
          </p:cNvPr>
          <p:cNvSpPr>
            <a:spLocks noGrp="1"/>
          </p:cNvSpPr>
          <p:nvPr>
            <p:ph idx="1"/>
          </p:nvPr>
        </p:nvSpPr>
        <p:spPr/>
        <p:txBody>
          <a:bodyPr/>
          <a:lstStyle/>
          <a:p>
            <a:endParaRPr lang="en-US"/>
          </a:p>
        </p:txBody>
      </p:sp>
      <p:pic>
        <p:nvPicPr>
          <p:cNvPr id="6" name="Imagen 5">
            <a:extLst>
              <a:ext uri="{FF2B5EF4-FFF2-40B4-BE49-F238E27FC236}">
                <a16:creationId xmlns="" xmlns:a16="http://schemas.microsoft.com/office/drawing/2014/main" id="{8F2ADDF8-6DBE-431C-8CAC-7F31DC79390D}"/>
              </a:ext>
            </a:extLst>
          </p:cNvPr>
          <p:cNvPicPr>
            <a:picLocks noChangeAspect="1"/>
          </p:cNvPicPr>
          <p:nvPr/>
        </p:nvPicPr>
        <p:blipFill rotWithShape="1">
          <a:blip r:embed="rId2"/>
          <a:srcRect t="15056" r="5543" b="21465"/>
          <a:stretch/>
        </p:blipFill>
        <p:spPr>
          <a:xfrm>
            <a:off x="337930" y="1253331"/>
            <a:ext cx="11516139" cy="4351338"/>
          </a:xfrm>
          <a:prstGeom prst="rect">
            <a:avLst/>
          </a:prstGeom>
        </p:spPr>
      </p:pic>
    </p:spTree>
    <p:extLst>
      <p:ext uri="{BB962C8B-B14F-4D97-AF65-F5344CB8AC3E}">
        <p14:creationId xmlns:p14="http://schemas.microsoft.com/office/powerpoint/2010/main" val="42231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346880-25E7-4E21-AAB2-14A94CA19F2C}"/>
              </a:ext>
            </a:extLst>
          </p:cNvPr>
          <p:cNvSpPr>
            <a:spLocks noGrp="1"/>
          </p:cNvSpPr>
          <p:nvPr>
            <p:ph type="title"/>
          </p:nvPr>
        </p:nvSpPr>
        <p:spPr/>
        <p:txBody>
          <a:bodyPr/>
          <a:lstStyle/>
          <a:p>
            <a:r>
              <a:rPr lang="es-MX" dirty="0"/>
              <a:t>Reporte de </a:t>
            </a:r>
            <a:r>
              <a:rPr lang="es-MX" dirty="0" smtClean="0"/>
              <a:t>calidad y procesos  </a:t>
            </a:r>
            <a:endParaRPr lang="en-US" dirty="0"/>
          </a:p>
        </p:txBody>
      </p:sp>
      <p:sp>
        <p:nvSpPr>
          <p:cNvPr id="3" name="Marcador de contenido 2">
            <a:extLst>
              <a:ext uri="{FF2B5EF4-FFF2-40B4-BE49-F238E27FC236}">
                <a16:creationId xmlns:a16="http://schemas.microsoft.com/office/drawing/2014/main" xmlns="" id="{3FE6535A-C9B2-4016-B2C8-D5CE268D5009}"/>
              </a:ext>
            </a:extLst>
          </p:cNvPr>
          <p:cNvSpPr>
            <a:spLocks noGrp="1"/>
          </p:cNvSpPr>
          <p:nvPr>
            <p:ph idx="1"/>
          </p:nvPr>
        </p:nvSpPr>
        <p:spPr/>
        <p:txBody>
          <a:bodyPr>
            <a:normAutofit/>
          </a:bodyPr>
          <a:lstStyle/>
          <a:p>
            <a:r>
              <a:rPr lang="es-MX" dirty="0" err="1" smtClean="0"/>
              <a:t>America</a:t>
            </a:r>
            <a:r>
              <a:rPr lang="es-MX" dirty="0" smtClean="0"/>
              <a:t> y Luis realizaron la actividad de revisión de SRS, en donde solo se detectaron algunas falta de ortografía y el llenado de </a:t>
            </a:r>
            <a:r>
              <a:rPr lang="es-MX" dirty="0" err="1" smtClean="0"/>
              <a:t>check</a:t>
            </a:r>
            <a:r>
              <a:rPr lang="es-MX" dirty="0" smtClean="0"/>
              <a:t> </a:t>
            </a:r>
            <a:r>
              <a:rPr lang="es-MX" dirty="0" err="1" smtClean="0"/>
              <a:t>list</a:t>
            </a:r>
            <a:r>
              <a:rPr lang="es-MX" dirty="0"/>
              <a:t> </a:t>
            </a:r>
            <a:r>
              <a:rPr lang="es-MX" dirty="0" smtClean="0"/>
              <a:t>de SRS y el llenado de </a:t>
            </a:r>
            <a:r>
              <a:rPr lang="es-MX" dirty="0" err="1" smtClean="0"/>
              <a:t>check</a:t>
            </a:r>
            <a:r>
              <a:rPr lang="es-MX" dirty="0" smtClean="0"/>
              <a:t> lista de la verificación para saber que es lo que faltaba</a:t>
            </a:r>
          </a:p>
          <a:p>
            <a:r>
              <a:rPr lang="es-MX" dirty="0"/>
              <a:t>En cuanto a las actividades como ingenieros de </a:t>
            </a:r>
            <a:r>
              <a:rPr lang="es-MX" dirty="0" smtClean="0"/>
              <a:t>desarrollo, aun </a:t>
            </a:r>
            <a:r>
              <a:rPr lang="es-MX" dirty="0"/>
              <a:t>no se comienzan ya que ahorita solo vamos con llenado </a:t>
            </a:r>
            <a:r>
              <a:rPr lang="es-MX" dirty="0" smtClean="0"/>
              <a:t>de documentación y sobre investigaciones para poder prepararnos cuando comience la codificación.</a:t>
            </a:r>
            <a:endParaRPr lang="es-MX" dirty="0"/>
          </a:p>
        </p:txBody>
      </p:sp>
    </p:spTree>
    <p:extLst>
      <p:ext uri="{BB962C8B-B14F-4D97-AF65-F5344CB8AC3E}">
        <p14:creationId xmlns:p14="http://schemas.microsoft.com/office/powerpoint/2010/main" val="119620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B53048-06F1-4276-B126-E410E3A5F3A1}"/>
              </a:ext>
            </a:extLst>
          </p:cNvPr>
          <p:cNvSpPr>
            <a:spLocks noGrp="1"/>
          </p:cNvSpPr>
          <p:nvPr>
            <p:ph type="title"/>
          </p:nvPr>
        </p:nvSpPr>
        <p:spPr/>
        <p:txBody>
          <a:bodyPr/>
          <a:lstStyle/>
          <a:p>
            <a:r>
              <a:rPr lang="en-US" dirty="0" err="1"/>
              <a:t>Riesgos</a:t>
            </a:r>
            <a:endParaRPr lang="en-US" dirty="0"/>
          </a:p>
        </p:txBody>
      </p:sp>
      <p:sp>
        <p:nvSpPr>
          <p:cNvPr id="3" name="Marcador de contenido 2">
            <a:extLst>
              <a:ext uri="{FF2B5EF4-FFF2-40B4-BE49-F238E27FC236}">
                <a16:creationId xmlns:a16="http://schemas.microsoft.com/office/drawing/2014/main" xmlns="" id="{ED61F3EC-6B16-478F-B321-9582071E564B}"/>
              </a:ext>
            </a:extLst>
          </p:cNvPr>
          <p:cNvSpPr>
            <a:spLocks noGrp="1"/>
          </p:cNvSpPr>
          <p:nvPr>
            <p:ph idx="1"/>
          </p:nvPr>
        </p:nvSpPr>
        <p:spPr/>
        <p:txBody>
          <a:bodyPr>
            <a:normAutofit/>
          </a:bodyPr>
          <a:lstStyle/>
          <a:p>
            <a:pPr fontAlgn="base"/>
            <a:r>
              <a:rPr lang="es-MX" dirty="0"/>
              <a:t>El software es complejo de implementar, aún no se lleva acabo ya que no hemos realizado nada de software</a:t>
            </a:r>
          </a:p>
          <a:p>
            <a:pPr fontAlgn="base"/>
            <a:r>
              <a:rPr lang="es-MX" dirty="0"/>
              <a:t>No se realiza completitud en las pruebas, no se han realizado pruebas ya que no se trabajado aun en el.</a:t>
            </a:r>
          </a:p>
          <a:p>
            <a:pPr fontAlgn="base"/>
            <a:r>
              <a:rPr lang="es-MX" dirty="0"/>
              <a:t>Software contiene numerosos errores cuando se entrega al cliente, aún no se presentan ya que no lo hemos desarrollado.</a:t>
            </a:r>
          </a:p>
          <a:p>
            <a:pPr fontAlgn="base"/>
            <a:r>
              <a:rPr lang="es-MX" dirty="0"/>
              <a:t>Presentación de defectos en ambiente de producción al aire libre, de igual manera aun no lo hemos trabajado </a:t>
            </a:r>
          </a:p>
          <a:p>
            <a:pPr marL="0" indent="0">
              <a:buNone/>
            </a:pPr>
            <a:endParaRPr lang="es-MX" dirty="0"/>
          </a:p>
        </p:txBody>
      </p:sp>
    </p:spTree>
    <p:extLst>
      <p:ext uri="{BB962C8B-B14F-4D97-AF65-F5344CB8AC3E}">
        <p14:creationId xmlns:p14="http://schemas.microsoft.com/office/powerpoint/2010/main" val="8333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0D74101-6E07-4323-9363-6BF8282D5FED}"/>
              </a:ext>
            </a:extLst>
          </p:cNvPr>
          <p:cNvSpPr>
            <a:spLocks noGrp="1"/>
          </p:cNvSpPr>
          <p:nvPr>
            <p:ph type="title"/>
          </p:nvPr>
        </p:nvSpPr>
        <p:spPr/>
        <p:txBody>
          <a:bodyPr/>
          <a:lstStyle/>
          <a:p>
            <a:r>
              <a:rPr lang="en-US" dirty="0" err="1"/>
              <a:t>Objetivos</a:t>
            </a:r>
            <a:endParaRPr lang="en-US" dirty="0"/>
          </a:p>
        </p:txBody>
      </p:sp>
      <p:sp>
        <p:nvSpPr>
          <p:cNvPr id="3" name="Marcador de contenido 2">
            <a:extLst>
              <a:ext uri="{FF2B5EF4-FFF2-40B4-BE49-F238E27FC236}">
                <a16:creationId xmlns:a16="http://schemas.microsoft.com/office/drawing/2014/main" xmlns="" id="{9CC1DFED-A9A3-4A56-8AE6-761F09D62E5A}"/>
              </a:ext>
            </a:extLst>
          </p:cNvPr>
          <p:cNvSpPr>
            <a:spLocks noGrp="1"/>
          </p:cNvSpPr>
          <p:nvPr>
            <p:ph idx="1"/>
          </p:nvPr>
        </p:nvSpPr>
        <p:spPr/>
        <p:txBody>
          <a:bodyPr>
            <a:normAutofit/>
          </a:bodyPr>
          <a:lstStyle/>
          <a:p>
            <a:r>
              <a:rPr lang="es-MX" dirty="0" smtClean="0"/>
              <a:t> </a:t>
            </a:r>
            <a:r>
              <a:rPr lang="es-MX" dirty="0"/>
              <a:t>Introducir las prácticas de gestión de proyectos en el desarrollo del sistema de información. </a:t>
            </a:r>
          </a:p>
          <a:p>
            <a:r>
              <a:rPr lang="es-MX" dirty="0"/>
              <a:t> </a:t>
            </a:r>
            <a:r>
              <a:rPr lang="es-MX" dirty="0" smtClean="0"/>
              <a:t> </a:t>
            </a:r>
            <a:r>
              <a:rPr lang="es-MX" dirty="0"/>
              <a:t>Cumplir con las actividades de aseguramiento de la calidad del desarrollo del software. aún no lo estamos desarrollando </a:t>
            </a:r>
            <a:r>
              <a:rPr lang="es-MX" dirty="0" err="1"/>
              <a:t>asi</a:t>
            </a:r>
            <a:r>
              <a:rPr lang="es-MX" dirty="0"/>
              <a:t> que no hay ningún problema.</a:t>
            </a:r>
          </a:p>
          <a:p>
            <a:r>
              <a:rPr lang="es-MX" dirty="0" smtClean="0"/>
              <a:t> </a:t>
            </a:r>
            <a:r>
              <a:rPr lang="es-MX" dirty="0"/>
              <a:t>El producto de software debe ser verificado, aún no llegamos</a:t>
            </a:r>
          </a:p>
          <a:p>
            <a:r>
              <a:rPr lang="es-MX" dirty="0"/>
              <a:t> </a:t>
            </a:r>
            <a:r>
              <a:rPr lang="es-MX" dirty="0" smtClean="0"/>
              <a:t>El </a:t>
            </a:r>
            <a:r>
              <a:rPr lang="es-MX" dirty="0"/>
              <a:t>producto de software debe ser validado.</a:t>
            </a:r>
          </a:p>
          <a:p>
            <a:r>
              <a:rPr lang="es-MX" dirty="0" smtClean="0"/>
              <a:t>El </a:t>
            </a:r>
            <a:r>
              <a:rPr lang="es-MX" dirty="0"/>
              <a:t>producto de software debe contar con los atributos de calidad especificados por el cliente.</a:t>
            </a:r>
          </a:p>
          <a:p>
            <a:endParaRPr lang="en-US" dirty="0"/>
          </a:p>
        </p:txBody>
      </p:sp>
    </p:spTree>
    <p:extLst>
      <p:ext uri="{BB962C8B-B14F-4D97-AF65-F5344CB8AC3E}">
        <p14:creationId xmlns:p14="http://schemas.microsoft.com/office/powerpoint/2010/main" val="262926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232270" y="1179959"/>
            <a:ext cx="6619875" cy="1819275"/>
          </a:xfrm>
          <a:prstGeom prst="rect">
            <a:avLst/>
          </a:prstGeom>
        </p:spPr>
      </p:pic>
    </p:spTree>
    <p:extLst>
      <p:ext uri="{BB962C8B-B14F-4D97-AF65-F5344CB8AC3E}">
        <p14:creationId xmlns:p14="http://schemas.microsoft.com/office/powerpoint/2010/main" val="15255855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524</Words>
  <Application>Microsoft Office PowerPoint</Application>
  <PresentationFormat>Panorámica</PresentationFormat>
  <Paragraphs>30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Reporte de Líder </vt:lpstr>
      <vt:lpstr>Riesgos</vt:lpstr>
      <vt:lpstr>Objetivos</vt:lpstr>
      <vt:lpstr>Presentación de PowerPoint</vt:lpstr>
      <vt:lpstr>Presentación de PowerPoint</vt:lpstr>
      <vt:lpstr>Reporte de calidad y procesos  </vt:lpstr>
      <vt:lpstr>Riesgos</vt:lpstr>
      <vt:lpstr>Objetivos</vt:lpstr>
      <vt:lpstr>Presentación de PowerPoint</vt:lpstr>
      <vt:lpstr>Presentación de PowerPoint</vt:lpstr>
      <vt:lpstr>Presentación de PowerPoint</vt:lpstr>
      <vt:lpstr>Riesgos planeacion</vt:lpstr>
      <vt:lpstr>Objetivos</vt:lpstr>
      <vt:lpstr>Presentación de PowerPoint</vt:lpstr>
      <vt:lpstr>Desarrollo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joset geovanni pacheco castillo</dc:creator>
  <cp:lastModifiedBy>Jennifer Alejandra Domínguez</cp:lastModifiedBy>
  <cp:revision>21</cp:revision>
  <dcterms:created xsi:type="dcterms:W3CDTF">2020-02-27T04:09:41Z</dcterms:created>
  <dcterms:modified xsi:type="dcterms:W3CDTF">2020-03-24T04:59:52Z</dcterms:modified>
</cp:coreProperties>
</file>