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B2LsldOYBQ2yuby3SnHq1nE3h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1bcf702a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bcf702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bcf702a5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bcf702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bcf702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bcf702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1" name="Shape 11"/>
        <p:cNvGrpSpPr/>
        <p:nvPr/>
      </p:nvGrpSpPr>
      <p:grpSpPr>
        <a:xfrm>
          <a:off x="0" y="0"/>
          <a:ext cx="0" cy="0"/>
          <a:chOff x="0" y="0"/>
          <a:chExt cx="0" cy="0"/>
        </a:xfrm>
      </p:grpSpPr>
      <p:sp>
        <p:nvSpPr>
          <p:cNvPr id="12" name="Google Shape;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81bcf702a5_0_108"/>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82" name="Google Shape;82;g81bcf702a5_0_108"/>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83" name="Google Shape;83;g81bcf702a5_0_108"/>
          <p:cNvSpPr txBox="1"/>
          <p:nvPr>
            <p:ph type="title"/>
          </p:nvPr>
        </p:nvSpPr>
        <p:spPr>
          <a:xfrm>
            <a:off x="354000" y="1534800"/>
            <a:ext cx="5393700" cy="20859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84" name="Google Shape;84;g81bcf702a5_0_108"/>
          <p:cNvSpPr txBox="1"/>
          <p:nvPr>
            <p:ph idx="1" type="subTitle"/>
          </p:nvPr>
        </p:nvSpPr>
        <p:spPr>
          <a:xfrm>
            <a:off x="354000" y="3692002"/>
            <a:ext cx="5393700" cy="16923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500"/>
              </a:spcBef>
              <a:spcAft>
                <a:spcPts val="0"/>
              </a:spcAft>
              <a:buSzPts val="2800"/>
              <a:buNone/>
              <a:defRPr sz="2800"/>
            </a:lvl6pPr>
            <a:lvl7pPr lvl="6" rtl="0" algn="ctr">
              <a:lnSpc>
                <a:spcPct val="100000"/>
              </a:lnSpc>
              <a:spcBef>
                <a:spcPts val="500"/>
              </a:spcBef>
              <a:spcAft>
                <a:spcPts val="0"/>
              </a:spcAft>
              <a:buSzPts val="2800"/>
              <a:buNone/>
              <a:defRPr sz="2800"/>
            </a:lvl7pPr>
            <a:lvl8pPr lvl="7" rtl="0" algn="ctr">
              <a:lnSpc>
                <a:spcPct val="100000"/>
              </a:lnSpc>
              <a:spcBef>
                <a:spcPts val="500"/>
              </a:spcBef>
              <a:spcAft>
                <a:spcPts val="0"/>
              </a:spcAft>
              <a:buSzPts val="2800"/>
              <a:buNone/>
              <a:defRPr sz="2800"/>
            </a:lvl8pPr>
            <a:lvl9pPr lvl="8" rtl="0" algn="ctr">
              <a:lnSpc>
                <a:spcPct val="100000"/>
              </a:lnSpc>
              <a:spcBef>
                <a:spcPts val="500"/>
              </a:spcBef>
              <a:spcAft>
                <a:spcPts val="0"/>
              </a:spcAft>
              <a:buSzPts val="2800"/>
              <a:buNone/>
              <a:defRPr sz="2800"/>
            </a:lvl9pPr>
          </a:lstStyle>
          <a:p/>
        </p:txBody>
      </p:sp>
      <p:sp>
        <p:nvSpPr>
          <p:cNvPr id="85" name="Google Shape;85;g81bcf702a5_0_108"/>
          <p:cNvSpPr txBox="1"/>
          <p:nvPr>
            <p:ph idx="2" type="body"/>
          </p:nvPr>
        </p:nvSpPr>
        <p:spPr>
          <a:xfrm>
            <a:off x="6586000" y="965600"/>
            <a:ext cx="5115900" cy="4926900"/>
          </a:xfrm>
          <a:prstGeom prst="rect">
            <a:avLst/>
          </a:prstGeom>
        </p:spPr>
        <p:txBody>
          <a:bodyPr anchorCtr="0" anchor="ctr" bIns="45700" lIns="91425" spcFirstLastPara="1" rIns="91425" wrap="square" tIns="45700">
            <a:noAutofit/>
          </a:bodyPr>
          <a:lstStyle>
            <a:lvl1pPr indent="-406400" lvl="0" marL="457200" rtl="0">
              <a:spcBef>
                <a:spcPts val="1000"/>
              </a:spcBef>
              <a:spcAft>
                <a:spcPts val="0"/>
              </a:spcAft>
              <a:buClr>
                <a:schemeClr val="lt1"/>
              </a:buClr>
              <a:buSzPts val="2800"/>
              <a:buChar char="•"/>
              <a:defRPr>
                <a:solidFill>
                  <a:schemeClr val="lt1"/>
                </a:solidFill>
              </a:defRPr>
            </a:lvl1pPr>
            <a:lvl2pPr indent="-381000" lvl="1" marL="914400" rtl="0">
              <a:spcBef>
                <a:spcPts val="500"/>
              </a:spcBef>
              <a:spcAft>
                <a:spcPts val="0"/>
              </a:spcAft>
              <a:buClr>
                <a:schemeClr val="lt1"/>
              </a:buClr>
              <a:buSzPts val="2400"/>
              <a:buChar char="•"/>
              <a:defRPr>
                <a:solidFill>
                  <a:schemeClr val="lt1"/>
                </a:solidFill>
              </a:defRPr>
            </a:lvl2pPr>
            <a:lvl3pPr indent="-355600" lvl="2" marL="1371600" rtl="0">
              <a:spcBef>
                <a:spcPts val="500"/>
              </a:spcBef>
              <a:spcAft>
                <a:spcPts val="0"/>
              </a:spcAft>
              <a:buClr>
                <a:schemeClr val="lt1"/>
              </a:buClr>
              <a:buSzPts val="2000"/>
              <a:buChar char="•"/>
              <a:defRPr>
                <a:solidFill>
                  <a:schemeClr val="lt1"/>
                </a:solidFill>
              </a:defRPr>
            </a:lvl3pPr>
            <a:lvl4pPr indent="-342900" lvl="3" marL="1828800" rtl="0">
              <a:spcBef>
                <a:spcPts val="500"/>
              </a:spcBef>
              <a:spcAft>
                <a:spcPts val="0"/>
              </a:spcAft>
              <a:buClr>
                <a:schemeClr val="lt1"/>
              </a:buClr>
              <a:buSzPts val="1800"/>
              <a:buChar char="•"/>
              <a:defRPr>
                <a:solidFill>
                  <a:schemeClr val="lt1"/>
                </a:solidFill>
              </a:defRPr>
            </a:lvl4pPr>
            <a:lvl5pPr indent="-342900" lvl="4" marL="2286000" rtl="0">
              <a:spcBef>
                <a:spcPts val="500"/>
              </a:spcBef>
              <a:spcAft>
                <a:spcPts val="0"/>
              </a:spcAft>
              <a:buClr>
                <a:schemeClr val="lt1"/>
              </a:buClr>
              <a:buSzPts val="1800"/>
              <a:buChar char="•"/>
              <a:defRPr>
                <a:solidFill>
                  <a:schemeClr val="lt1"/>
                </a:solidFill>
              </a:defRPr>
            </a:lvl5pPr>
            <a:lvl6pPr indent="-342900" lvl="5" marL="2743200" rtl="0">
              <a:spcBef>
                <a:spcPts val="500"/>
              </a:spcBef>
              <a:spcAft>
                <a:spcPts val="0"/>
              </a:spcAft>
              <a:buClr>
                <a:schemeClr val="lt1"/>
              </a:buClr>
              <a:buSzPts val="1800"/>
              <a:buChar char="•"/>
              <a:defRPr>
                <a:solidFill>
                  <a:schemeClr val="lt1"/>
                </a:solidFill>
              </a:defRPr>
            </a:lvl6pPr>
            <a:lvl7pPr indent="-342900" lvl="6" marL="3200400" rtl="0">
              <a:spcBef>
                <a:spcPts val="500"/>
              </a:spcBef>
              <a:spcAft>
                <a:spcPts val="0"/>
              </a:spcAft>
              <a:buClr>
                <a:schemeClr val="lt1"/>
              </a:buClr>
              <a:buSzPts val="1800"/>
              <a:buChar char="•"/>
              <a:defRPr>
                <a:solidFill>
                  <a:schemeClr val="lt1"/>
                </a:solidFill>
              </a:defRPr>
            </a:lvl7pPr>
            <a:lvl8pPr indent="-342900" lvl="7" marL="3657600" rtl="0">
              <a:spcBef>
                <a:spcPts val="500"/>
              </a:spcBef>
              <a:spcAft>
                <a:spcPts val="0"/>
              </a:spcAft>
              <a:buClr>
                <a:schemeClr val="lt1"/>
              </a:buClr>
              <a:buSzPts val="1800"/>
              <a:buChar char="•"/>
              <a:defRPr>
                <a:solidFill>
                  <a:schemeClr val="lt1"/>
                </a:solidFill>
              </a:defRPr>
            </a:lvl8pPr>
            <a:lvl9pPr indent="-342900" lvl="8" marL="4114800" rtl="0">
              <a:spcBef>
                <a:spcPts val="500"/>
              </a:spcBef>
              <a:spcAft>
                <a:spcPts val="0"/>
              </a:spcAft>
              <a:buClr>
                <a:schemeClr val="lt1"/>
              </a:buClr>
              <a:buSzPts val="1800"/>
              <a:buChar char="•"/>
              <a:defRPr>
                <a:solidFill>
                  <a:schemeClr val="lt1"/>
                </a:solidFill>
              </a:defRPr>
            </a:lvl9pPr>
          </a:lstStyle>
          <a:p/>
        </p:txBody>
      </p:sp>
      <p:sp>
        <p:nvSpPr>
          <p:cNvPr id="86" name="Google Shape;86;g81bcf702a5_0_108"/>
          <p:cNvSpPr txBox="1"/>
          <p:nvPr>
            <p:ph idx="12" type="sldNum"/>
          </p:nvPr>
        </p:nvSpPr>
        <p:spPr>
          <a:xfrm>
            <a:off x="11280575" y="6201587"/>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7" name="Shape 17"/>
        <p:cNvGrpSpPr/>
        <p:nvPr/>
      </p:nvGrpSpPr>
      <p:grpSpPr>
        <a:xfrm>
          <a:off x="0" y="0"/>
          <a:ext cx="0" cy="0"/>
          <a:chOff x="0" y="0"/>
          <a:chExt cx="0" cy="0"/>
        </a:xfrm>
      </p:grpSpPr>
      <p:sp>
        <p:nvSpPr>
          <p:cNvPr id="18" name="Google Shape;18;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Reporte de Líder </a:t>
            </a:r>
            <a:endParaRPr/>
          </a:p>
        </p:txBody>
      </p:sp>
      <p:sp>
        <p:nvSpPr>
          <p:cNvPr id="92" name="Google Shape;9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Joset Pacheco realizo tareas como líder de equipo; tales como, reunir al equipo e informar a los miembros del equipo acerca de lo que se vio en clases y lo que se hará la próxima semana. </a:t>
            </a:r>
            <a:endParaRPr/>
          </a:p>
          <a:p>
            <a:pPr indent="-228600" lvl="0" marL="228600" rtl="0" algn="l">
              <a:lnSpc>
                <a:spcPct val="90000"/>
              </a:lnSpc>
              <a:spcBef>
                <a:spcPts val="1000"/>
              </a:spcBef>
              <a:spcAft>
                <a:spcPts val="0"/>
              </a:spcAft>
              <a:buClr>
                <a:schemeClr val="dk1"/>
              </a:buClr>
              <a:buSzPts val="2800"/>
              <a:buChar char="•"/>
            </a:pPr>
            <a:r>
              <a:rPr lang="es-MX"/>
              <a:t>En cuanto a las actividades como ingeniero de desarrollo, de momento las actividades se centrar en la preparación para iniciar con la documentación, investigaciones sobre lo que se necesitara mas adelante. El motivo de que estas sean las únicas actividades de desarrollo es que aun no se inicia con la codificación.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Riesgos</a:t>
            </a:r>
            <a:endParaRPr/>
          </a:p>
        </p:txBody>
      </p:sp>
      <p:sp>
        <p:nvSpPr>
          <p:cNvPr id="158" name="Google Shape;15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El software es complejo de implementar, aún no se lleva acabo ya que no hemos realizado nada de software</a:t>
            </a:r>
            <a:endParaRPr/>
          </a:p>
          <a:p>
            <a:pPr indent="-228600" lvl="0" marL="228600" rtl="0" algn="l">
              <a:lnSpc>
                <a:spcPct val="90000"/>
              </a:lnSpc>
              <a:spcBef>
                <a:spcPts val="1000"/>
              </a:spcBef>
              <a:spcAft>
                <a:spcPts val="0"/>
              </a:spcAft>
              <a:buClr>
                <a:schemeClr val="dk1"/>
              </a:buClr>
              <a:buSzPts val="2800"/>
              <a:buChar char="•"/>
            </a:pPr>
            <a:r>
              <a:rPr lang="es-MX"/>
              <a:t>No se realiza completitud en las pruebas, no se han realizado pruebas ya que no se trabajado aun en el.</a:t>
            </a:r>
            <a:endParaRPr/>
          </a:p>
          <a:p>
            <a:pPr indent="-228600" lvl="0" marL="228600" rtl="0" algn="l">
              <a:lnSpc>
                <a:spcPct val="90000"/>
              </a:lnSpc>
              <a:spcBef>
                <a:spcPts val="1000"/>
              </a:spcBef>
              <a:spcAft>
                <a:spcPts val="0"/>
              </a:spcAft>
              <a:buClr>
                <a:schemeClr val="dk1"/>
              </a:buClr>
              <a:buSzPts val="2800"/>
              <a:buChar char="•"/>
            </a:pPr>
            <a:r>
              <a:rPr lang="es-MX"/>
              <a:t>Software contiene numerosos errores cuando se entrega al cliente, aún no se presentan ya que no lo hemos desarrollado.</a:t>
            </a:r>
            <a:endParaRPr/>
          </a:p>
          <a:p>
            <a:pPr indent="-228600" lvl="0" marL="228600" rtl="0" algn="l">
              <a:lnSpc>
                <a:spcPct val="90000"/>
              </a:lnSpc>
              <a:spcBef>
                <a:spcPts val="1000"/>
              </a:spcBef>
              <a:spcAft>
                <a:spcPts val="0"/>
              </a:spcAft>
              <a:buClr>
                <a:schemeClr val="dk1"/>
              </a:buClr>
              <a:buSzPts val="2800"/>
              <a:buChar char="•"/>
            </a:pPr>
            <a:r>
              <a:rPr lang="es-MX"/>
              <a:t>Presentación de defectos en ambiente de producción al aire libre, de igual manera aun no lo hemos trabajado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Objetivos</a:t>
            </a:r>
            <a:endParaRPr/>
          </a:p>
        </p:txBody>
      </p:sp>
      <p:sp>
        <p:nvSpPr>
          <p:cNvPr id="164" name="Google Shape;16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 Introducir las prácticas de gestión de proyectos en el desarrollo del sistema de información. </a:t>
            </a:r>
            <a:endParaRPr/>
          </a:p>
          <a:p>
            <a:pPr indent="-228600" lvl="0" marL="228600" rtl="0" algn="l">
              <a:lnSpc>
                <a:spcPct val="90000"/>
              </a:lnSpc>
              <a:spcBef>
                <a:spcPts val="1000"/>
              </a:spcBef>
              <a:spcAft>
                <a:spcPts val="0"/>
              </a:spcAft>
              <a:buClr>
                <a:schemeClr val="dk1"/>
              </a:buClr>
              <a:buSzPts val="2800"/>
              <a:buChar char="•"/>
            </a:pPr>
            <a:r>
              <a:rPr lang="es-MX"/>
              <a:t>  Cumplir con las actividades de aseguramiento de la calidad del desarrollo del software. aún no lo estamos desarrollando asi que no hay ningún problema.</a:t>
            </a:r>
            <a:endParaRPr/>
          </a:p>
          <a:p>
            <a:pPr indent="-228600" lvl="0" marL="228600" rtl="0" algn="l">
              <a:lnSpc>
                <a:spcPct val="90000"/>
              </a:lnSpc>
              <a:spcBef>
                <a:spcPts val="1000"/>
              </a:spcBef>
              <a:spcAft>
                <a:spcPts val="0"/>
              </a:spcAft>
              <a:buClr>
                <a:schemeClr val="dk1"/>
              </a:buClr>
              <a:buSzPts val="2800"/>
              <a:buChar char="•"/>
            </a:pPr>
            <a:r>
              <a:rPr lang="es-MX"/>
              <a:t> El producto de software debe ser verificado, aún no llegamos</a:t>
            </a:r>
            <a:endParaRPr/>
          </a:p>
          <a:p>
            <a:pPr indent="-228600" lvl="0" marL="228600" rtl="0" algn="l">
              <a:lnSpc>
                <a:spcPct val="90000"/>
              </a:lnSpc>
              <a:spcBef>
                <a:spcPts val="1000"/>
              </a:spcBef>
              <a:spcAft>
                <a:spcPts val="0"/>
              </a:spcAft>
              <a:buClr>
                <a:schemeClr val="dk1"/>
              </a:buClr>
              <a:buSzPts val="2800"/>
              <a:buChar char="•"/>
            </a:pPr>
            <a:r>
              <a:rPr lang="es-MX"/>
              <a:t> El producto de software debe ser validado.</a:t>
            </a:r>
            <a:endParaRPr/>
          </a:p>
          <a:p>
            <a:pPr indent="-228600" lvl="0" marL="228600" rtl="0" algn="l">
              <a:lnSpc>
                <a:spcPct val="90000"/>
              </a:lnSpc>
              <a:spcBef>
                <a:spcPts val="1000"/>
              </a:spcBef>
              <a:spcAft>
                <a:spcPts val="0"/>
              </a:spcAft>
              <a:buClr>
                <a:schemeClr val="dk1"/>
              </a:buClr>
              <a:buSzPts val="2800"/>
              <a:buChar char="•"/>
            </a:pPr>
            <a:r>
              <a:rPr lang="es-MX"/>
              <a:t>El producto de software debe contar con los atributos de calidad especificados por el cliente.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9"/>
          <p:cNvPicPr preferRelativeResize="0"/>
          <p:nvPr/>
        </p:nvPicPr>
        <p:blipFill rotWithShape="1">
          <a:blip r:embed="rId3">
            <a:alphaModFix/>
          </a:blip>
          <a:srcRect b="0" l="0" r="0" t="0"/>
          <a:stretch/>
        </p:blipFill>
        <p:spPr>
          <a:xfrm>
            <a:off x="2719387" y="2447925"/>
            <a:ext cx="6753225" cy="19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10"/>
          <p:cNvPicPr preferRelativeResize="0"/>
          <p:nvPr/>
        </p:nvPicPr>
        <p:blipFill rotWithShape="1">
          <a:blip r:embed="rId3">
            <a:alphaModFix/>
          </a:blip>
          <a:srcRect b="0" l="0" r="0" t="0"/>
          <a:stretch/>
        </p:blipFill>
        <p:spPr>
          <a:xfrm>
            <a:off x="0" y="1257697"/>
            <a:ext cx="12192000" cy="43426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11"/>
          <p:cNvPicPr preferRelativeResize="0"/>
          <p:nvPr/>
        </p:nvPicPr>
        <p:blipFill rotWithShape="1">
          <a:blip r:embed="rId3">
            <a:alphaModFix/>
          </a:blip>
          <a:srcRect b="0" l="0" r="0" t="0"/>
          <a:stretch/>
        </p:blipFill>
        <p:spPr>
          <a:xfrm>
            <a:off x="0" y="1893402"/>
            <a:ext cx="12192000" cy="30711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Riesgos</a:t>
            </a:r>
            <a:endParaRPr/>
          </a:p>
        </p:txBody>
      </p:sp>
      <p:sp>
        <p:nvSpPr>
          <p:cNvPr id="185" name="Google Shape;18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Modificación en cronograma de actividades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Objetivos</a:t>
            </a:r>
            <a:endParaRPr/>
          </a:p>
        </p:txBody>
      </p:sp>
      <p:sp>
        <p:nvSpPr>
          <p:cNvPr id="191" name="Google Shape;19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 Cumplir con las fechas establecidas del plan de proyecto.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14"/>
          <p:cNvPicPr preferRelativeResize="0"/>
          <p:nvPr>
            <p:ph idx="1" type="body"/>
          </p:nvPr>
        </p:nvPicPr>
        <p:blipFill rotWithShape="1">
          <a:blip r:embed="rId3">
            <a:alphaModFix/>
          </a:blip>
          <a:srcRect b="0" l="0" r="0" t="0"/>
          <a:stretch/>
        </p:blipFill>
        <p:spPr>
          <a:xfrm>
            <a:off x="382533" y="2549504"/>
            <a:ext cx="10820221" cy="23763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Riesgos</a:t>
            </a:r>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s-MX" sz="2380"/>
              <a:t>Incorporación continua de nuevos requerimientos: este riesgo no fue disparado debido a que el cliente no pidió nada nuevo. </a:t>
            </a:r>
            <a:endParaRPr/>
          </a:p>
          <a:p>
            <a:pPr indent="-228600" lvl="0" marL="228600" rtl="0" algn="l">
              <a:lnSpc>
                <a:spcPct val="70000"/>
              </a:lnSpc>
              <a:spcBef>
                <a:spcPts val="1000"/>
              </a:spcBef>
              <a:spcAft>
                <a:spcPts val="0"/>
              </a:spcAft>
              <a:buClr>
                <a:schemeClr val="dk1"/>
              </a:buClr>
              <a:buSzPts val="2380"/>
              <a:buChar char="•"/>
            </a:pPr>
            <a:r>
              <a:rPr lang="es-MX" sz="2380"/>
              <a:t>Desconocimiento de la lógica de negocio: en este caso el riesgo tampoco se disparo debido a la buena comunicación que se tiene con el cliente y a hablar de los temas de la manera mas clara posible. </a:t>
            </a:r>
            <a:endParaRPr/>
          </a:p>
          <a:p>
            <a:pPr indent="-228600" lvl="0" marL="228600" rtl="0" algn="l">
              <a:lnSpc>
                <a:spcPct val="70000"/>
              </a:lnSpc>
              <a:spcBef>
                <a:spcPts val="1000"/>
              </a:spcBef>
              <a:spcAft>
                <a:spcPts val="0"/>
              </a:spcAft>
              <a:buClr>
                <a:schemeClr val="dk1"/>
              </a:buClr>
              <a:buSzPts val="2380"/>
              <a:buChar char="•"/>
            </a:pPr>
            <a:r>
              <a:rPr lang="es-MX" sz="2380"/>
              <a:t>No hay buena comunicación y/o sinergia en el equipo: este riesgo estuvo a punto de dispararse sin embargo se logro prevenir antes de que ocurriera con una charla rápida con el equipo y la retroalimentación de los miembros. </a:t>
            </a:r>
            <a:endParaRPr/>
          </a:p>
          <a:p>
            <a:pPr indent="-228600" lvl="0" marL="228600" rtl="0" algn="l">
              <a:lnSpc>
                <a:spcPct val="70000"/>
              </a:lnSpc>
              <a:spcBef>
                <a:spcPts val="1000"/>
              </a:spcBef>
              <a:spcAft>
                <a:spcPts val="0"/>
              </a:spcAft>
              <a:buClr>
                <a:schemeClr val="dk1"/>
              </a:buClr>
              <a:buSzPts val="2380"/>
              <a:buChar char="•"/>
            </a:pPr>
            <a:r>
              <a:rPr lang="es-MX" sz="2380"/>
              <a:t>Falta de conocimiento y experiencia sobre tareas asignadas y las herramientas a utilizar: gracias a la buena elección del equipo este riesgo no ha sido disparado. </a:t>
            </a:r>
            <a:endParaRPr/>
          </a:p>
          <a:p>
            <a:pPr indent="-228600" lvl="0" marL="228600" rtl="0" algn="l">
              <a:lnSpc>
                <a:spcPct val="70000"/>
              </a:lnSpc>
              <a:spcBef>
                <a:spcPts val="1000"/>
              </a:spcBef>
              <a:spcAft>
                <a:spcPts val="0"/>
              </a:spcAft>
              <a:buClr>
                <a:schemeClr val="dk1"/>
              </a:buClr>
              <a:buSzPts val="2380"/>
              <a:buChar char="•"/>
            </a:pPr>
            <a:r>
              <a:rPr lang="es-MX" sz="2380"/>
              <a:t>Pobre productividad: debido a que aun no se inicia con la codificación y los documentos han salido en tiempo y forma, se considera que este riesgo esta sin empezar.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Objetivos</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Estar en constante comunicación con el cliente para el desarrollo del sistema de información: este objetivo actualmente se esta cumpliendo completamente.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4"/>
          <p:cNvPicPr preferRelativeResize="0"/>
          <p:nvPr/>
        </p:nvPicPr>
        <p:blipFill rotWithShape="1">
          <a:blip r:embed="rId3">
            <a:alphaModFix/>
          </a:blip>
          <a:srcRect b="9392" l="50000" r="7064" t="21546"/>
          <a:stretch/>
        </p:blipFill>
        <p:spPr>
          <a:xfrm>
            <a:off x="598196" y="937590"/>
            <a:ext cx="10995608" cy="49828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6" name="Google Shape;116;p5"/>
          <p:cNvPicPr preferRelativeResize="0"/>
          <p:nvPr/>
        </p:nvPicPr>
        <p:blipFill rotWithShape="1">
          <a:blip r:embed="rId3">
            <a:alphaModFix/>
          </a:blip>
          <a:srcRect b="20582" l="50000" r="5326" t="36207"/>
          <a:stretch/>
        </p:blipFill>
        <p:spPr>
          <a:xfrm>
            <a:off x="1039983" y="2051205"/>
            <a:ext cx="10112034" cy="27555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81bcf702a5_0_0"/>
          <p:cNvSpPr txBox="1"/>
          <p:nvPr>
            <p:ph type="title"/>
          </p:nvPr>
        </p:nvSpPr>
        <p:spPr>
          <a:xfrm>
            <a:off x="1117600" y="486833"/>
            <a:ext cx="14020800" cy="176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MX"/>
              <a:t>Noe</a:t>
            </a:r>
            <a:endParaRPr/>
          </a:p>
        </p:txBody>
      </p:sp>
      <p:sp>
        <p:nvSpPr>
          <p:cNvPr id="122" name="Google Shape;122;g81bcf702a5_0_0"/>
          <p:cNvSpPr/>
          <p:nvPr/>
        </p:nvSpPr>
        <p:spPr>
          <a:xfrm>
            <a:off x="576467" y="1739833"/>
            <a:ext cx="3292500" cy="810300"/>
          </a:xfrm>
          <a:prstGeom prst="homePlate">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123" name="Google Shape;123;g81bcf702a5_0_0"/>
          <p:cNvSpPr txBox="1"/>
          <p:nvPr>
            <p:ph idx="4294967295" type="body"/>
          </p:nvPr>
        </p:nvSpPr>
        <p:spPr>
          <a:xfrm>
            <a:off x="576467" y="1935434"/>
            <a:ext cx="3009600" cy="419100"/>
          </a:xfrm>
          <a:prstGeom prst="rect">
            <a:avLst/>
          </a:prstGeom>
        </p:spPr>
        <p:txBody>
          <a:bodyPr anchorCtr="0" anchor="ctr" bIns="45700" lIns="91425" spcFirstLastPara="1" rIns="91425" wrap="square" tIns="45700">
            <a:noAutofit/>
          </a:bodyPr>
          <a:lstStyle/>
          <a:p>
            <a:pPr indent="0" lvl="0" marL="0" rtl="0" algn="l">
              <a:lnSpc>
                <a:spcPct val="100000"/>
              </a:lnSpc>
              <a:spcBef>
                <a:spcPts val="1000"/>
              </a:spcBef>
              <a:spcAft>
                <a:spcPts val="0"/>
              </a:spcAft>
              <a:buNone/>
            </a:pPr>
            <a:r>
              <a:rPr lang="es-MX">
                <a:solidFill>
                  <a:schemeClr val="lt1"/>
                </a:solidFill>
              </a:rPr>
              <a:t>Tareas planeadas</a:t>
            </a:r>
            <a:endParaRPr>
              <a:solidFill>
                <a:schemeClr val="lt1"/>
              </a:solidFill>
            </a:endParaRPr>
          </a:p>
        </p:txBody>
      </p:sp>
      <p:sp>
        <p:nvSpPr>
          <p:cNvPr id="124" name="Google Shape;124;g81bcf702a5_0_0"/>
          <p:cNvSpPr txBox="1"/>
          <p:nvPr>
            <p:ph idx="4294967295" type="body"/>
          </p:nvPr>
        </p:nvSpPr>
        <p:spPr>
          <a:xfrm>
            <a:off x="576467" y="2760767"/>
            <a:ext cx="3295500" cy="3534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es-MX" sz="2100"/>
              <a:t>Capacitación</a:t>
            </a:r>
            <a:r>
              <a:rPr b="1" lang="es-MX" sz="2100"/>
              <a:t> sobre:</a:t>
            </a:r>
            <a:endParaRPr b="1" sz="2100"/>
          </a:p>
          <a:p>
            <a:pPr indent="-361950" lvl="0" marL="914400" rtl="0" algn="l">
              <a:spcBef>
                <a:spcPts val="0"/>
              </a:spcBef>
              <a:spcAft>
                <a:spcPts val="0"/>
              </a:spcAft>
              <a:buSzPts val="2100"/>
              <a:buChar char="+"/>
            </a:pPr>
            <a:r>
              <a:rPr b="1" lang="es-MX" sz="2100"/>
              <a:t>Lenguaje de </a:t>
            </a:r>
            <a:r>
              <a:rPr b="1" lang="es-MX" sz="2100"/>
              <a:t>programación</a:t>
            </a:r>
            <a:r>
              <a:rPr b="1" lang="es-MX" sz="2100"/>
              <a:t> Java</a:t>
            </a:r>
            <a:endParaRPr b="1" sz="2100"/>
          </a:p>
          <a:p>
            <a:pPr indent="-361950" lvl="0" marL="914400" rtl="0" algn="l">
              <a:spcBef>
                <a:spcPts val="0"/>
              </a:spcBef>
              <a:spcAft>
                <a:spcPts val="0"/>
              </a:spcAft>
              <a:buSzPts val="2100"/>
              <a:buChar char="+"/>
            </a:pPr>
            <a:r>
              <a:rPr b="1" lang="es-MX" sz="2100"/>
              <a:t>Arquitectura de Android Studio</a:t>
            </a:r>
            <a:endParaRPr b="1" sz="2100"/>
          </a:p>
          <a:p>
            <a:pPr indent="-361950" lvl="0" marL="914400" rtl="0" algn="l">
              <a:spcBef>
                <a:spcPts val="0"/>
              </a:spcBef>
              <a:spcAft>
                <a:spcPts val="0"/>
              </a:spcAft>
              <a:buSzPts val="2100"/>
              <a:buChar char="+"/>
            </a:pPr>
            <a:r>
              <a:rPr b="1" lang="es-MX" sz="2100"/>
              <a:t>Librerias</a:t>
            </a:r>
            <a:endParaRPr b="1" sz="2100"/>
          </a:p>
          <a:p>
            <a:pPr indent="-361950" lvl="0" marL="914400" rtl="0" algn="l">
              <a:spcBef>
                <a:spcPts val="0"/>
              </a:spcBef>
              <a:spcAft>
                <a:spcPts val="0"/>
              </a:spcAft>
              <a:buSzPts val="2100"/>
              <a:buChar char="+"/>
            </a:pPr>
            <a:r>
              <a:rPr b="1" lang="es-MX" sz="2100"/>
              <a:t>API Google Maps</a:t>
            </a:r>
            <a:endParaRPr b="1" sz="2100"/>
          </a:p>
          <a:p>
            <a:pPr indent="0" lvl="0" marL="228600" rtl="0" algn="l">
              <a:spcBef>
                <a:spcPts val="1100"/>
              </a:spcBef>
              <a:spcAft>
                <a:spcPts val="1100"/>
              </a:spcAft>
              <a:buNone/>
            </a:pPr>
            <a:r>
              <a:t/>
            </a:r>
            <a:endParaRPr b="1" sz="2100"/>
          </a:p>
        </p:txBody>
      </p:sp>
      <p:sp>
        <p:nvSpPr>
          <p:cNvPr id="125" name="Google Shape;125;g81bcf702a5_0_0"/>
          <p:cNvSpPr/>
          <p:nvPr/>
        </p:nvSpPr>
        <p:spPr>
          <a:xfrm>
            <a:off x="4059702" y="1739833"/>
            <a:ext cx="3680700" cy="810300"/>
          </a:xfrm>
          <a:prstGeom prst="chevron">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126" name="Google Shape;126;g81bcf702a5_0_0"/>
          <p:cNvSpPr txBox="1"/>
          <p:nvPr>
            <p:ph idx="4294967295" type="body"/>
          </p:nvPr>
        </p:nvSpPr>
        <p:spPr>
          <a:xfrm>
            <a:off x="4448200" y="1935434"/>
            <a:ext cx="3009600" cy="419100"/>
          </a:xfrm>
          <a:prstGeom prst="rect">
            <a:avLst/>
          </a:prstGeom>
        </p:spPr>
        <p:txBody>
          <a:bodyPr anchorCtr="0" anchor="ctr" bIns="45700" lIns="91425" spcFirstLastPara="1" rIns="91425" wrap="square" tIns="45700">
            <a:noAutofit/>
          </a:bodyPr>
          <a:lstStyle/>
          <a:p>
            <a:pPr indent="0" lvl="0" marL="0" rtl="0" algn="l">
              <a:lnSpc>
                <a:spcPct val="100000"/>
              </a:lnSpc>
              <a:spcBef>
                <a:spcPts val="1000"/>
              </a:spcBef>
              <a:spcAft>
                <a:spcPts val="0"/>
              </a:spcAft>
              <a:buNone/>
            </a:pPr>
            <a:r>
              <a:rPr lang="es-MX">
                <a:solidFill>
                  <a:schemeClr val="lt1"/>
                </a:solidFill>
              </a:rPr>
              <a:t>Tareas Realizadas</a:t>
            </a:r>
            <a:endParaRPr>
              <a:solidFill>
                <a:schemeClr val="lt1"/>
              </a:solidFill>
            </a:endParaRPr>
          </a:p>
        </p:txBody>
      </p:sp>
      <p:sp>
        <p:nvSpPr>
          <p:cNvPr id="127" name="Google Shape;127;g81bcf702a5_0_0"/>
          <p:cNvSpPr txBox="1"/>
          <p:nvPr>
            <p:ph idx="4294967295" type="body"/>
          </p:nvPr>
        </p:nvSpPr>
        <p:spPr>
          <a:xfrm>
            <a:off x="4448195" y="2760767"/>
            <a:ext cx="3295500" cy="3534300"/>
          </a:xfrm>
          <a:prstGeom prst="rect">
            <a:avLst/>
          </a:prstGeom>
        </p:spPr>
        <p:txBody>
          <a:bodyPr anchorCtr="0" anchor="t" bIns="45700" lIns="91425" spcFirstLastPara="1" rIns="91425" wrap="square" tIns="45700">
            <a:noAutofit/>
          </a:bodyPr>
          <a:lstStyle/>
          <a:p>
            <a:pPr indent="-438150" lvl="0" marL="609600" rtl="0" algn="l">
              <a:spcBef>
                <a:spcPts val="1000"/>
              </a:spcBef>
              <a:spcAft>
                <a:spcPts val="0"/>
              </a:spcAft>
              <a:buSzPts val="2100"/>
              <a:buChar char="-"/>
            </a:pPr>
            <a:r>
              <a:rPr b="1" lang="es-MX" sz="2100"/>
              <a:t>Todo</a:t>
            </a:r>
            <a:endParaRPr sz="2100"/>
          </a:p>
        </p:txBody>
      </p:sp>
      <p:sp>
        <p:nvSpPr>
          <p:cNvPr id="128" name="Google Shape;128;g81bcf702a5_0_0"/>
          <p:cNvSpPr/>
          <p:nvPr/>
        </p:nvSpPr>
        <p:spPr>
          <a:xfrm>
            <a:off x="7931335" y="1739833"/>
            <a:ext cx="3680700" cy="810300"/>
          </a:xfrm>
          <a:prstGeom prst="chevron">
            <a:avLst>
              <a:gd fmla="val 50000" name="adj"/>
            </a:avLst>
          </a:prstGeom>
          <a:solidFill>
            <a:schemeClr val="dk1"/>
          </a:solidFill>
          <a:ln>
            <a:noFill/>
          </a:ln>
        </p:spPr>
        <p:txBody>
          <a:bodyPr anchorCtr="0" anchor="ctr" bIns="162500" lIns="162500" spcFirstLastPara="1" rIns="162500" wrap="square" tIns="162500">
            <a:noAutofit/>
          </a:bodyPr>
          <a:lstStyle/>
          <a:p>
            <a:pPr indent="0" lvl="0" marL="0" rtl="0" algn="l">
              <a:spcBef>
                <a:spcPts val="0"/>
              </a:spcBef>
              <a:spcAft>
                <a:spcPts val="0"/>
              </a:spcAft>
              <a:buNone/>
            </a:pPr>
            <a:r>
              <a:t/>
            </a:r>
            <a:endParaRPr/>
          </a:p>
        </p:txBody>
      </p:sp>
      <p:sp>
        <p:nvSpPr>
          <p:cNvPr id="129" name="Google Shape;129;g81bcf702a5_0_0"/>
          <p:cNvSpPr txBox="1"/>
          <p:nvPr>
            <p:ph idx="4294967295" type="body"/>
          </p:nvPr>
        </p:nvSpPr>
        <p:spPr>
          <a:xfrm>
            <a:off x="8338977" y="1935434"/>
            <a:ext cx="3009600" cy="419100"/>
          </a:xfrm>
          <a:prstGeom prst="rect">
            <a:avLst/>
          </a:prstGeom>
        </p:spPr>
        <p:txBody>
          <a:bodyPr anchorCtr="0" anchor="ctr" bIns="45700" lIns="91425" spcFirstLastPara="1" rIns="91425" wrap="square" tIns="45700">
            <a:noAutofit/>
          </a:bodyPr>
          <a:lstStyle/>
          <a:p>
            <a:pPr indent="0" lvl="0" marL="0" rtl="0" algn="ctr">
              <a:lnSpc>
                <a:spcPct val="100000"/>
              </a:lnSpc>
              <a:spcBef>
                <a:spcPts val="1000"/>
              </a:spcBef>
              <a:spcAft>
                <a:spcPts val="0"/>
              </a:spcAft>
              <a:buNone/>
            </a:pPr>
            <a:r>
              <a:rPr lang="es-MX">
                <a:solidFill>
                  <a:schemeClr val="lt1"/>
                </a:solidFill>
              </a:rPr>
              <a:t>Tiempo Total</a:t>
            </a:r>
            <a:endParaRPr>
              <a:solidFill>
                <a:schemeClr val="lt1"/>
              </a:solidFill>
            </a:endParaRPr>
          </a:p>
        </p:txBody>
      </p:sp>
      <p:sp>
        <p:nvSpPr>
          <p:cNvPr id="130" name="Google Shape;130;g81bcf702a5_0_0"/>
          <p:cNvSpPr txBox="1"/>
          <p:nvPr>
            <p:ph idx="4294967295" type="body"/>
          </p:nvPr>
        </p:nvSpPr>
        <p:spPr>
          <a:xfrm>
            <a:off x="8338968" y="2760767"/>
            <a:ext cx="3295500" cy="3534300"/>
          </a:xfrm>
          <a:prstGeom prst="rect">
            <a:avLst/>
          </a:prstGeom>
        </p:spPr>
        <p:txBody>
          <a:bodyPr anchorCtr="0" anchor="t" bIns="45700" lIns="91425" spcFirstLastPara="1" rIns="91425" wrap="square" tIns="45700">
            <a:noAutofit/>
          </a:bodyPr>
          <a:lstStyle/>
          <a:p>
            <a:pPr indent="-438150" lvl="0" marL="609600" rtl="0" algn="l">
              <a:spcBef>
                <a:spcPts val="1000"/>
              </a:spcBef>
              <a:spcAft>
                <a:spcPts val="0"/>
              </a:spcAft>
              <a:buSzPts val="2100"/>
              <a:buChar char="-"/>
            </a:pPr>
            <a:r>
              <a:rPr lang="es-MX" sz="2100"/>
              <a:t>De 10 horas planeadas de esta semana se ha consumido </a:t>
            </a:r>
            <a:endParaRPr sz="2100"/>
          </a:p>
          <a:p>
            <a:pPr indent="0" lvl="0" marL="609600" rtl="0" algn="l">
              <a:spcBef>
                <a:spcPts val="1100"/>
              </a:spcBef>
              <a:spcAft>
                <a:spcPts val="1100"/>
              </a:spcAft>
              <a:buNone/>
            </a:pPr>
            <a:r>
              <a:rPr b="1" lang="es-MX" sz="2100">
                <a:solidFill>
                  <a:srgbClr val="FF0000"/>
                </a:solidFill>
              </a:rPr>
              <a:t>10:06</a:t>
            </a:r>
            <a:r>
              <a:rPr b="1" lang="es-MX" sz="2100">
                <a:solidFill>
                  <a:srgbClr val="FF0000"/>
                </a:solidFill>
              </a:rPr>
              <a:t> min</a:t>
            </a:r>
            <a:endParaRPr b="1" sz="21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81bcf702a5_0_18"/>
          <p:cNvSpPr txBox="1"/>
          <p:nvPr>
            <p:ph type="title"/>
          </p:nvPr>
        </p:nvSpPr>
        <p:spPr>
          <a:xfrm>
            <a:off x="0" y="0"/>
            <a:ext cx="5393700" cy="2085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MX"/>
              <a:t>Productividad</a:t>
            </a:r>
            <a:endParaRPr/>
          </a:p>
        </p:txBody>
      </p:sp>
      <p:sp>
        <p:nvSpPr>
          <p:cNvPr id="136" name="Google Shape;136;g81bcf702a5_0_18"/>
          <p:cNvSpPr txBox="1"/>
          <p:nvPr>
            <p:ph idx="1" type="subTitle"/>
          </p:nvPr>
        </p:nvSpPr>
        <p:spPr>
          <a:xfrm>
            <a:off x="86967" y="2086002"/>
            <a:ext cx="5393700" cy="1692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MX"/>
              <a:t>Ing. de Desarrollo</a:t>
            </a:r>
            <a:endParaRPr/>
          </a:p>
        </p:txBody>
      </p:sp>
      <p:sp>
        <p:nvSpPr>
          <p:cNvPr id="137" name="Google Shape;137;g81bcf702a5_0_18"/>
          <p:cNvSpPr txBox="1"/>
          <p:nvPr>
            <p:ph idx="2" type="body"/>
          </p:nvPr>
        </p:nvSpPr>
        <p:spPr>
          <a:xfrm>
            <a:off x="6586000" y="965600"/>
            <a:ext cx="5115900" cy="4926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s-MX"/>
              <a:t>.</a:t>
            </a:r>
            <a:endParaRPr/>
          </a:p>
        </p:txBody>
      </p:sp>
      <p:pic>
        <p:nvPicPr>
          <p:cNvPr id="138" name="Google Shape;138;g81bcf702a5_0_18"/>
          <p:cNvPicPr preferRelativeResize="0"/>
          <p:nvPr/>
        </p:nvPicPr>
        <p:blipFill>
          <a:blip r:embed="rId3">
            <a:alphaModFix/>
          </a:blip>
          <a:stretch>
            <a:fillRect/>
          </a:stretch>
        </p:blipFill>
        <p:spPr>
          <a:xfrm>
            <a:off x="1360975" y="2994571"/>
            <a:ext cx="8908574" cy="279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81bcf702a5_0_25"/>
          <p:cNvSpPr txBox="1"/>
          <p:nvPr>
            <p:ph type="title"/>
          </p:nvPr>
        </p:nvSpPr>
        <p:spPr>
          <a:xfrm>
            <a:off x="354000" y="199733"/>
            <a:ext cx="5393700" cy="1036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MX"/>
              <a:t>Riesgos</a:t>
            </a:r>
            <a:endParaRPr/>
          </a:p>
        </p:txBody>
      </p:sp>
      <p:sp>
        <p:nvSpPr>
          <p:cNvPr id="144" name="Google Shape;144;g81bcf702a5_0_25"/>
          <p:cNvSpPr txBox="1"/>
          <p:nvPr>
            <p:ph idx="2" type="body"/>
          </p:nvPr>
        </p:nvSpPr>
        <p:spPr>
          <a:xfrm>
            <a:off x="6586000" y="1302867"/>
            <a:ext cx="5115900" cy="4926900"/>
          </a:xfrm>
          <a:prstGeom prst="rect">
            <a:avLst/>
          </a:prstGeom>
        </p:spPr>
        <p:txBody>
          <a:bodyPr anchorCtr="0" anchor="ctr" bIns="45700" lIns="91425" spcFirstLastPara="1" rIns="91425" wrap="square" tIns="45700">
            <a:noAutofit/>
          </a:bodyPr>
          <a:lstStyle/>
          <a:p>
            <a:pPr indent="-508000" lvl="0" marL="609600" rtl="0" algn="l">
              <a:lnSpc>
                <a:spcPct val="90000"/>
              </a:lnSpc>
              <a:spcBef>
                <a:spcPts val="1300"/>
              </a:spcBef>
              <a:spcAft>
                <a:spcPts val="0"/>
              </a:spcAft>
              <a:buClr>
                <a:srgbClr val="FFFFFF"/>
              </a:buClr>
              <a:buSzPts val="3200"/>
              <a:buFont typeface="Arial"/>
              <a:buChar char="●"/>
            </a:pPr>
            <a:r>
              <a:rPr b="1" lang="es-MX" sz="3200">
                <a:solidFill>
                  <a:srgbClr val="FFFFFF"/>
                </a:solidFill>
                <a:latin typeface="Arial"/>
                <a:ea typeface="Arial"/>
                <a:cs typeface="Arial"/>
                <a:sym typeface="Arial"/>
              </a:rPr>
              <a:t>El producto de software debe ser funcional</a:t>
            </a:r>
            <a:endParaRPr b="1" sz="3200">
              <a:solidFill>
                <a:srgbClr val="000000"/>
              </a:solidFill>
              <a:latin typeface="Calibri"/>
              <a:ea typeface="Calibri"/>
              <a:cs typeface="Calibri"/>
              <a:sym typeface="Calibri"/>
            </a:endParaRPr>
          </a:p>
          <a:p>
            <a:pPr indent="0" lvl="0" marL="0" rtl="0" algn="l">
              <a:spcBef>
                <a:spcPts val="1000"/>
              </a:spcBef>
              <a:spcAft>
                <a:spcPts val="0"/>
              </a:spcAft>
              <a:buNone/>
            </a:pPr>
            <a:r>
              <a:t/>
            </a:r>
            <a:endParaRPr/>
          </a:p>
        </p:txBody>
      </p:sp>
      <p:sp>
        <p:nvSpPr>
          <p:cNvPr id="145" name="Google Shape;145;g81bcf702a5_0_25"/>
          <p:cNvSpPr txBox="1"/>
          <p:nvPr>
            <p:ph type="title"/>
          </p:nvPr>
        </p:nvSpPr>
        <p:spPr>
          <a:xfrm>
            <a:off x="6586000" y="199733"/>
            <a:ext cx="5393700" cy="1036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MX">
                <a:solidFill>
                  <a:srgbClr val="FFFFFF"/>
                </a:solidFill>
              </a:rPr>
              <a:t>Objetivos</a:t>
            </a:r>
            <a:endParaRPr>
              <a:solidFill>
                <a:srgbClr val="FFFFFF"/>
              </a:solidFill>
            </a:endParaRPr>
          </a:p>
        </p:txBody>
      </p:sp>
      <p:sp>
        <p:nvSpPr>
          <p:cNvPr id="146" name="Google Shape;146;g81bcf702a5_0_25"/>
          <p:cNvSpPr txBox="1"/>
          <p:nvPr>
            <p:ph idx="2" type="body"/>
          </p:nvPr>
        </p:nvSpPr>
        <p:spPr>
          <a:xfrm>
            <a:off x="354000" y="1302867"/>
            <a:ext cx="5115900" cy="4926900"/>
          </a:xfrm>
          <a:prstGeom prst="rect">
            <a:avLst/>
          </a:prstGeom>
        </p:spPr>
        <p:txBody>
          <a:bodyPr anchorCtr="0" anchor="ctr" bIns="45700" lIns="91425" spcFirstLastPara="1" rIns="91425" wrap="square" tIns="45700">
            <a:noAutofit/>
          </a:bodyPr>
          <a:lstStyle/>
          <a:p>
            <a:pPr indent="-508000" lvl="0" marL="609600" rtl="0" algn="l">
              <a:lnSpc>
                <a:spcPct val="115000"/>
              </a:lnSpc>
              <a:spcBef>
                <a:spcPts val="1300"/>
              </a:spcBef>
              <a:spcAft>
                <a:spcPts val="0"/>
              </a:spcAft>
              <a:buClr>
                <a:srgbClr val="000000"/>
              </a:buClr>
              <a:buSzPts val="3200"/>
              <a:buFont typeface="Arial"/>
              <a:buChar char="•"/>
            </a:pPr>
            <a:r>
              <a:rPr b="1" lang="es-MX" sz="3200">
                <a:solidFill>
                  <a:srgbClr val="000000"/>
                </a:solidFill>
                <a:latin typeface="Arial"/>
                <a:ea typeface="Arial"/>
                <a:cs typeface="Arial"/>
                <a:sym typeface="Arial"/>
              </a:rPr>
              <a:t>Obtención de requerimientos</a:t>
            </a:r>
            <a:endParaRPr b="1" sz="32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b="1" sz="3200">
              <a:solidFill>
                <a:srgbClr val="000000"/>
              </a:solidFill>
              <a:latin typeface="Arial"/>
              <a:ea typeface="Arial"/>
              <a:cs typeface="Arial"/>
              <a:sym typeface="Arial"/>
            </a:endParaRPr>
          </a:p>
          <a:p>
            <a:pPr indent="-508000" lvl="0" marL="609600" rtl="0" algn="l">
              <a:lnSpc>
                <a:spcPct val="115000"/>
              </a:lnSpc>
              <a:spcBef>
                <a:spcPts val="1300"/>
              </a:spcBef>
              <a:spcAft>
                <a:spcPts val="0"/>
              </a:spcAft>
              <a:buClr>
                <a:srgbClr val="000000"/>
              </a:buClr>
              <a:buSzPts val="3200"/>
              <a:buFont typeface="Arial"/>
              <a:buChar char="●"/>
            </a:pPr>
            <a:r>
              <a:rPr b="1" lang="es-MX" sz="3200">
                <a:solidFill>
                  <a:srgbClr val="000000"/>
                </a:solidFill>
                <a:latin typeface="Arial"/>
                <a:ea typeface="Arial"/>
                <a:cs typeface="Arial"/>
                <a:sym typeface="Arial"/>
              </a:rPr>
              <a:t>Diseño de Interfaces</a:t>
            </a:r>
            <a:endParaRPr b="1" sz="3200">
              <a:solidFill>
                <a:srgbClr val="000000"/>
              </a:solidFill>
              <a:latin typeface="Arial"/>
              <a:ea typeface="Arial"/>
              <a:cs typeface="Arial"/>
              <a:sym typeface="Arial"/>
            </a:endParaRPr>
          </a:p>
          <a:p>
            <a:pPr indent="0" lvl="0" marL="0" rtl="0" algn="l">
              <a:lnSpc>
                <a:spcPct val="115000"/>
              </a:lnSpc>
              <a:spcBef>
                <a:spcPts val="1300"/>
              </a:spcBef>
              <a:spcAft>
                <a:spcPts val="0"/>
              </a:spcAft>
              <a:buNone/>
            </a:pPr>
            <a:r>
              <a:t/>
            </a:r>
            <a:endParaRPr b="1" sz="3200">
              <a:solidFill>
                <a:srgbClr val="000000"/>
              </a:solidFill>
              <a:latin typeface="Arial"/>
              <a:ea typeface="Arial"/>
              <a:cs typeface="Arial"/>
              <a:sym typeface="Arial"/>
            </a:endParaRPr>
          </a:p>
          <a:p>
            <a:pPr indent="-508000" lvl="0" marL="609600" rtl="0" algn="l">
              <a:lnSpc>
                <a:spcPct val="115000"/>
              </a:lnSpc>
              <a:spcBef>
                <a:spcPts val="1300"/>
              </a:spcBef>
              <a:spcAft>
                <a:spcPts val="0"/>
              </a:spcAft>
              <a:buClr>
                <a:srgbClr val="000000"/>
              </a:buClr>
              <a:buSzPts val="3200"/>
              <a:buFont typeface="Arial"/>
              <a:buChar char="●"/>
            </a:pPr>
            <a:r>
              <a:rPr b="1" lang="es-MX" sz="3200">
                <a:solidFill>
                  <a:srgbClr val="000000"/>
                </a:solidFill>
                <a:latin typeface="Arial"/>
                <a:ea typeface="Arial"/>
                <a:cs typeface="Arial"/>
                <a:sym typeface="Arial"/>
              </a:rPr>
              <a:t>Alcance de pruebas</a:t>
            </a:r>
            <a:endParaRPr b="1" sz="3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Reporte de calidad y procesos</a:t>
            </a:r>
            <a:endParaRPr/>
          </a:p>
        </p:txBody>
      </p:sp>
      <p:sp>
        <p:nvSpPr>
          <p:cNvPr id="152" name="Google Shape;15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MX"/>
              <a:t>America y Luis  tuvieron una platica con el líder del proyecto sobre las tareas que realizaron y sobres las fallas que ocurren en cuanto se desarrollan las tareas, y además comento en el equipo acerca de lo que se vio en clases y lo que se hará la próxima semana. </a:t>
            </a:r>
            <a:endParaRPr/>
          </a:p>
          <a:p>
            <a:pPr indent="-228600" lvl="0" marL="228600" rtl="0" algn="l">
              <a:lnSpc>
                <a:spcPct val="90000"/>
              </a:lnSpc>
              <a:spcBef>
                <a:spcPts val="1000"/>
              </a:spcBef>
              <a:spcAft>
                <a:spcPts val="0"/>
              </a:spcAft>
              <a:buClr>
                <a:schemeClr val="dk1"/>
              </a:buClr>
              <a:buSzPts val="2800"/>
              <a:buChar char="•"/>
            </a:pPr>
            <a:r>
              <a:rPr lang="es-MX"/>
              <a:t>En cuanto a las actividades como ingenieros de desarrollo, aun no se comienzan ya que ahorita solo vamos con llenado de documentación y sobre investigaciones para poder prepararnos cuando comience la codificación.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2020-02-27T04:09:41Z</dcterms:created>
  <dc:creator>joset geovanni pacheco castillo</dc:creator>
</cp:coreProperties>
</file>