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53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9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168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75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8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7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21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8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1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0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8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F693-57CB-46EE-86C5-E94C1A8ED769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891B-252D-45EA-83CA-DE222FE02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VE" b="1" dirty="0"/>
              <a:t>Reporte de Avance de Proyecto</a:t>
            </a:r>
            <a:r>
              <a:rPr lang="es-VE" sz="2400" b="1" dirty="0">
                <a:solidFill>
                  <a:srgbClr val="00B050"/>
                </a:solidFill>
              </a:rPr>
              <a:t> </a:t>
            </a:r>
            <a:r>
              <a:rPr lang="es-VE" sz="2400" b="1" dirty="0" err="1">
                <a:solidFill>
                  <a:srgbClr val="00B050"/>
                </a:solidFill>
              </a:rPr>
              <a:t>RutasOffline</a:t>
            </a:r>
            <a:endParaRPr lang="es-VE" sz="24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</p:spPr>
        <p:txBody>
          <a:bodyPr rtlCol="0">
            <a:normAutofit fontScale="62500" lnSpcReduction="20000"/>
          </a:bodyPr>
          <a:lstStyle/>
          <a:p>
            <a:pPr algn="l">
              <a:defRPr/>
            </a:pPr>
            <a:r>
              <a:rPr lang="es-VE" sz="2800" b="1" dirty="0"/>
              <a:t>Período: </a:t>
            </a:r>
            <a:r>
              <a:rPr lang="es-VE" sz="2800" b="1" dirty="0">
                <a:solidFill>
                  <a:srgbClr val="00B050"/>
                </a:solidFill>
              </a:rPr>
              <a:t>30/02/2020 al 11/05/2020</a:t>
            </a:r>
          </a:p>
          <a:p>
            <a:pPr algn="l">
              <a:defRPr/>
            </a:pPr>
            <a:r>
              <a:rPr lang="es-VE" sz="2800" b="1" dirty="0"/>
              <a:t>Organización: </a:t>
            </a:r>
            <a:r>
              <a:rPr lang="es-VE" sz="2800" b="1" dirty="0">
                <a:solidFill>
                  <a:srgbClr val="00B050"/>
                </a:solidFill>
              </a:rPr>
              <a:t>Instituto Tecnológico Superior Zacatecas Occidente</a:t>
            </a:r>
            <a:endParaRPr lang="es-VE" sz="2800" b="1" dirty="0"/>
          </a:p>
          <a:p>
            <a:pPr algn="l">
              <a:defRPr/>
            </a:pPr>
            <a:r>
              <a:rPr lang="es-VE" sz="2800" b="1" dirty="0"/>
              <a:t>Cliente: </a:t>
            </a:r>
            <a:r>
              <a:rPr lang="es-VE" sz="2800" b="1" dirty="0">
                <a:solidFill>
                  <a:srgbClr val="00B050"/>
                </a:solidFill>
              </a:rPr>
              <a:t>Gabriel Valles Reyes</a:t>
            </a:r>
          </a:p>
          <a:p>
            <a:pPr algn="l">
              <a:defRPr/>
            </a:pPr>
            <a:r>
              <a:rPr lang="es-VE" sz="2800" b="1" dirty="0"/>
              <a:t>Gerente del Proyecto: </a:t>
            </a:r>
            <a:r>
              <a:rPr lang="es-VE" sz="2800" b="1" dirty="0">
                <a:solidFill>
                  <a:srgbClr val="00B050"/>
                </a:solidFill>
              </a:rPr>
              <a:t>Joset Geovanni Pacheco Castillo</a:t>
            </a:r>
            <a:endParaRPr lang="es-VE" sz="2800" b="1" dirty="0"/>
          </a:p>
          <a:p>
            <a:pPr algn="l">
              <a:defRPr/>
            </a:pPr>
            <a:endParaRPr lang="es-VE" sz="2800" b="1" dirty="0">
              <a:solidFill>
                <a:srgbClr val="00B050"/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Centro de Desarrollo de Software e Investigación</a:t>
            </a:r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638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81163" y="1357300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Indicadores y proyecciones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87B92-8B50-4D90-A7E3-AE929F326AA9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1738314" y="1785938"/>
            <a:ext cx="4071937" cy="2462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1400" b="1" dirty="0"/>
              <a:t>Situación actual del proyecto</a:t>
            </a:r>
          </a:p>
          <a:p>
            <a:endParaRPr lang="es-VE" sz="1400" dirty="0"/>
          </a:p>
          <a:p>
            <a:r>
              <a:rPr lang="es-VE" sz="1400" dirty="0"/>
              <a:t>Valor Planificado: 85.02%</a:t>
            </a:r>
          </a:p>
          <a:p>
            <a:r>
              <a:rPr lang="es-VE" sz="1400" dirty="0"/>
              <a:t>Valor Ganado: 74.86%</a:t>
            </a:r>
          </a:p>
          <a:p>
            <a:r>
              <a:rPr lang="es-VE" sz="1400" dirty="0"/>
              <a:t>Costo real invertido:  $56,498.34 </a:t>
            </a:r>
          </a:p>
          <a:p>
            <a:r>
              <a:rPr lang="es-VE" sz="1400" dirty="0"/>
              <a:t>Variación de cronograma: Adelanto de 2 semanas</a:t>
            </a:r>
          </a:p>
          <a:p>
            <a:r>
              <a:rPr lang="es-VE" sz="1400" dirty="0"/>
              <a:t>Índice de desempeño de cronograma:</a:t>
            </a:r>
          </a:p>
          <a:p>
            <a:endParaRPr lang="es-VE" sz="1400" dirty="0"/>
          </a:p>
          <a:p>
            <a:r>
              <a:rPr lang="es-VE" sz="1400" dirty="0"/>
              <a:t>Variación de costo: $55,676.66</a:t>
            </a:r>
          </a:p>
          <a:p>
            <a:r>
              <a:rPr lang="es-VE" sz="1400" dirty="0"/>
              <a:t>Índice de desempeño de costo:</a:t>
            </a:r>
          </a:p>
          <a:p>
            <a:endParaRPr lang="es-VE" sz="1400" dirty="0"/>
          </a:p>
        </p:txBody>
      </p:sp>
      <p:sp>
        <p:nvSpPr>
          <p:cNvPr id="11269" name="4 CuadroTexto"/>
          <p:cNvSpPr txBox="1">
            <a:spLocks noChangeArrowheads="1"/>
          </p:cNvSpPr>
          <p:nvPr/>
        </p:nvSpPr>
        <p:spPr bwMode="auto">
          <a:xfrm>
            <a:off x="1738313" y="4616450"/>
            <a:ext cx="8286750" cy="1600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Proyecciones</a:t>
            </a:r>
          </a:p>
          <a:p>
            <a:endParaRPr lang="es-VE" sz="1400" dirty="0"/>
          </a:p>
          <a:p>
            <a:r>
              <a:rPr lang="es-VE" sz="1400" dirty="0"/>
              <a:t>Fecha estimada de conclusión: 22/05/2020</a:t>
            </a:r>
          </a:p>
          <a:p>
            <a:r>
              <a:rPr lang="es-VE" sz="1400" dirty="0"/>
              <a:t>Presupuesto hasta la conclusión: $74,366.66</a:t>
            </a:r>
          </a:p>
          <a:p>
            <a:r>
              <a:rPr lang="es-VE" sz="1400" dirty="0"/>
              <a:t>Estimación a la conclusión:</a:t>
            </a:r>
          </a:p>
          <a:p>
            <a:r>
              <a:rPr lang="es-VE" sz="1400" dirty="0"/>
              <a:t>Estimación hasta la conclusión:</a:t>
            </a:r>
          </a:p>
          <a:p>
            <a:r>
              <a:rPr lang="es-VE" sz="1400" dirty="0"/>
              <a:t>Índice de desempeño de trabajo por completar: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953125" y="1785939"/>
            <a:ext cx="4071938" cy="27146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VE" sz="1400" b="1" dirty="0">
                <a:solidFill>
                  <a:schemeClr val="tx1"/>
                </a:solidFill>
              </a:rPr>
              <a:t>Gráfico de Valor Ganado</a:t>
            </a:r>
          </a:p>
        </p:txBody>
      </p:sp>
    </p:spTree>
    <p:extLst>
      <p:ext uri="{BB962C8B-B14F-4D97-AF65-F5344CB8AC3E}">
        <p14:creationId xmlns:p14="http://schemas.microsoft.com/office/powerpoint/2010/main" val="329614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66875" y="1357314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Causas de desviación y acciones correctivas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2DCA4-7D0A-41F7-B372-93BF16DF8374}" type="slidenum">
              <a:rPr lang="es-VE" smtClean="0"/>
              <a:pPr>
                <a:defRPr/>
              </a:pPr>
              <a:t>3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738313" y="1928813"/>
          <a:ext cx="8643998" cy="438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Grupo de Actividades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Medición de la Desviación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 de la 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Causa de la</a:t>
                      </a:r>
                      <a:r>
                        <a:rPr lang="es-VE" sz="1400" baseline="0" dirty="0"/>
                        <a:t> desviación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Acciones Correctivas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 de las Acciones Correctivas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Actividad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 o grupo de actividades con desviación.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 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es de tiempo, costo, alcance o calidad. Se incluye la métrica, según la variable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dirty="0">
                          <a:solidFill>
                            <a:srgbClr val="00B050"/>
                          </a:solidFill>
                        </a:rPr>
                        <a:t>Nombre, cargo y departamento responsable.</a:t>
                      </a:r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Describe las causas de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la desviación.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para corregir la desviación y llevar el proyecto a su plan original.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63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81163" y="1357331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del período</a:t>
            </a:r>
          </a:p>
        </p:txBody>
      </p:sp>
      <p:sp>
        <p:nvSpPr>
          <p:cNvPr id="15364" name="7 Marcador de contenido"/>
          <p:cNvSpPr>
            <a:spLocks noGrp="1"/>
          </p:cNvSpPr>
          <p:nvPr>
            <p:ph sz="half" idx="1"/>
          </p:nvPr>
        </p:nvSpPr>
        <p:spPr>
          <a:xfrm>
            <a:off x="1738314" y="1928832"/>
            <a:ext cx="8258175" cy="4143375"/>
          </a:xfrm>
        </p:spPr>
        <p:txBody>
          <a:bodyPr/>
          <a:lstStyle/>
          <a:p>
            <a:r>
              <a:rPr lang="es-VE" sz="2400" dirty="0">
                <a:solidFill>
                  <a:srgbClr val="00B050"/>
                </a:solidFill>
              </a:rPr>
              <a:t>Acta constitutiva del proyecto</a:t>
            </a:r>
          </a:p>
          <a:p>
            <a:r>
              <a:rPr lang="es-VE" sz="2400" dirty="0">
                <a:solidFill>
                  <a:srgbClr val="00B050"/>
                </a:solidFill>
              </a:rPr>
              <a:t>Mockups(Prototipo)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4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7581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66875" y="1357314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incidentes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3725B-28E3-466D-8259-47A19A6981CC}" type="slidenum">
              <a:rPr lang="es-VE" smtClean="0"/>
              <a:pPr>
                <a:defRPr/>
              </a:pPr>
              <a:t>5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86234"/>
              </p:ext>
            </p:extLst>
          </p:nvPr>
        </p:nvGraphicFramePr>
        <p:xfrm>
          <a:off x="1738313" y="1928813"/>
          <a:ext cx="8673634" cy="475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Incidente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Actividad</a:t>
                      </a:r>
                      <a:r>
                        <a:rPr lang="es-VE" sz="1400" baseline="0" dirty="0"/>
                        <a:t> Afectada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Causas del Incidente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Acciones Correctivas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 de las Acciones Correctivas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Retraso de 2 semanas.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Actividades de semanas 9, 10, 11, 12, 13 y 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Un error al programar el </a:t>
                      </a:r>
                      <a:r>
                        <a:rPr lang="es-VE" sz="14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VE" sz="14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no tomo como vacaciones las 2 semanas de semana santa.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Adelanto de actividades trabajando horas extras.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Perdida de información de actividades de Gerente de Soporte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Actividades de gerente de soporte.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El software </a:t>
                      </a:r>
                      <a:r>
                        <a:rPr lang="es-VE" sz="14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VE" sz="14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dashboard</a:t>
                      </a:r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sufrió de un error que no permite al gerente de soporte seguir con sus actividades.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Sincronizar con el servidor otra vez para poder recuperar sus datos.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Gerente de Soporte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80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738313" y="136525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riesgos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991EA-58A1-4979-9683-F162A4C506E1}" type="slidenum">
              <a:rPr lang="es-VE" smtClean="0"/>
              <a:pPr>
                <a:defRPr/>
              </a:pPr>
              <a:t>6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75101"/>
              </p:ext>
            </p:extLst>
          </p:nvPr>
        </p:nvGraphicFramePr>
        <p:xfrm>
          <a:off x="1738313" y="582290"/>
          <a:ext cx="8643966" cy="602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452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Riesgo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Impacto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Plan</a:t>
                      </a:r>
                      <a:r>
                        <a:rPr lang="es-VE" sz="1400" baseline="0" dirty="0"/>
                        <a:t> de Respuesta al Riesgo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</a:t>
                      </a:r>
                      <a:r>
                        <a:rPr lang="es-VE" sz="1400" baseline="0" dirty="0"/>
                        <a:t> del Plan de Respuesta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067">
                <a:tc>
                  <a:txBody>
                    <a:bodyPr/>
                    <a:lstStyle/>
                    <a:p>
                      <a:pPr algn="l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Modificación en cronograma de actividades.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Esto impacta al proyecto retrasándolo 2 semanas.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Paso 1: Identificar los motivos para la modificación del cronograma.</a:t>
                      </a:r>
                    </a:p>
                    <a:p>
                      <a:pPr algn="ctr"/>
                      <a:r>
                        <a:rPr lang="es-E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Paso 2: El gerente de Planeación determinara si es factible modificarlo.</a:t>
                      </a:r>
                    </a:p>
                    <a:p>
                      <a:pPr algn="ctr"/>
                      <a:r>
                        <a:rPr lang="es-E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Paso 3: Los gerentes de Planeación y Soporte realizaran los cambios en el cronograma. 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JENNIFER ALEJANDRA DOMINGUEZ GUTIERREZ</a:t>
                      </a:r>
                    </a:p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Gerente de Planeación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725">
                <a:tc>
                  <a:txBody>
                    <a:bodyPr/>
                    <a:lstStyle/>
                    <a:p>
                      <a:pPr algn="l"/>
                      <a:r>
                        <a:rPr lang="es-ES" sz="1400" dirty="0">
                          <a:solidFill>
                            <a:srgbClr val="00B050"/>
                          </a:solidFill>
                        </a:rPr>
                        <a:t>Falta de conocimiento y experiencia sobre tareas asignadas y las herramientas a utilizar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Actividades de desarrollo del proyecto.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Paso 1: Identificar los conocimientos faltantes para poder desarrollar las actividades en cuestión.</a:t>
                      </a:r>
                    </a:p>
                    <a:p>
                      <a:pPr algn="ctr"/>
                      <a:r>
                        <a:rPr lang="es-E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Paso 2: Capacitarse mediante investigación. 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Joset Geovanni Pacheco Castillo</a:t>
                      </a:r>
                    </a:p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Líder de Proyecto.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725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Pérdida de </a:t>
                      </a:r>
                      <a:r>
                        <a:rPr lang="es-VE" sz="1400" dirty="0" err="1">
                          <a:solidFill>
                            <a:srgbClr val="00B050"/>
                          </a:solidFill>
                        </a:rPr>
                        <a:t>backups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 permite al Gerente de Soporte correr sus actividades en tiempo y forma.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Paso 1: Identificar los documentos perdidos.</a:t>
                      </a:r>
                    </a:p>
                    <a:p>
                      <a:pPr algn="ctr"/>
                      <a:r>
                        <a:rPr lang="es-ES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Paso 2: El gerente de Soporte sacara los documentos necesarios del repositorio de respaldo. 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JONATHAN ARMANDO GONZALEZ IBARRA Gerente de Soporte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45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56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66875" y="1357314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solicitudes de cambio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46C63-C5C4-4F66-B8ED-FD0A108C3B7A}" type="slidenum">
              <a:rPr lang="es-VE" smtClean="0"/>
              <a:pPr>
                <a:defRPr/>
              </a:pPr>
              <a:t>7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738313" y="1857375"/>
          <a:ext cx="8673634" cy="45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Número</a:t>
                      </a:r>
                      <a:r>
                        <a:rPr lang="es-VE" sz="1400" baseline="0" dirty="0"/>
                        <a:t> de Solicitud de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Descripción del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Impacto del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Aprobador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Número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 de solicitud de cambio según formato preestablecido.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Fecha de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Descripción del cambio que se está solicitando.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endParaRPr lang="es-VE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pueden ser de Alcance, Cronograma, Costo, Calidad u otras variables de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en una variable, por ejemplo alcance, pueden afectar otras variables como por ejemplo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cronograma o costo.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Pueden ser aprobados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por el Comité de Dirección si son de alto impacto, o por algún delegado en el equipo sino son de alto impacto.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Posibles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estados: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Solicitado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 Revisión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Cerrado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94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681163" y="1357298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planificados para el próximo período</a:t>
            </a:r>
          </a:p>
        </p:txBody>
      </p:sp>
      <p:sp>
        <p:nvSpPr>
          <p:cNvPr id="23556" name="7 Marcador de contenido"/>
          <p:cNvSpPr>
            <a:spLocks noGrp="1"/>
          </p:cNvSpPr>
          <p:nvPr>
            <p:ph sz="half" idx="1"/>
          </p:nvPr>
        </p:nvSpPr>
        <p:spPr>
          <a:xfrm>
            <a:off x="1738314" y="1928803"/>
            <a:ext cx="8258175" cy="4143375"/>
          </a:xfrm>
        </p:spPr>
        <p:txBody>
          <a:bodyPr/>
          <a:lstStyle/>
          <a:p>
            <a:r>
              <a:rPr lang="es-VE" sz="2400" dirty="0">
                <a:solidFill>
                  <a:srgbClr val="00B050"/>
                </a:solidFill>
              </a:rPr>
              <a:t>1er Entrega</a:t>
            </a:r>
          </a:p>
          <a:p>
            <a:r>
              <a:rPr lang="es-ES" sz="2400" dirty="0">
                <a:solidFill>
                  <a:srgbClr val="00B050"/>
                </a:solidFill>
              </a:rPr>
              <a:t>Corrección de Errores y Mejoras</a:t>
            </a:r>
          </a:p>
          <a:p>
            <a:r>
              <a:rPr lang="es-VE" sz="2400" dirty="0">
                <a:solidFill>
                  <a:srgbClr val="00B050"/>
                </a:solidFill>
              </a:rPr>
              <a:t>Entrega Final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2A026-24A9-409D-881D-8D11EEE8C57A}" type="slidenum">
              <a:rPr lang="es-VE" smtClean="0"/>
              <a:pPr>
                <a:defRPr/>
              </a:pPr>
              <a:t>8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97398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654</Words>
  <Application>Microsoft Office PowerPoint</Application>
  <PresentationFormat>Panorámica</PresentationFormat>
  <Paragraphs>111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Reporte de Avance de Proyecto RutasOffline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[Nombre del Proyecto]</dc:title>
  <dc:creator>LENOVO</dc:creator>
  <cp:lastModifiedBy>joset geovanni pacheco castillo</cp:lastModifiedBy>
  <cp:revision>16</cp:revision>
  <dcterms:created xsi:type="dcterms:W3CDTF">2019-02-01T03:52:04Z</dcterms:created>
  <dcterms:modified xsi:type="dcterms:W3CDTF">2020-05-12T02:25:51Z</dcterms:modified>
</cp:coreProperties>
</file>