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Sorts Mill Goudy"/>
      <p:regular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rtsMillGoud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SortsMillGoud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6ee846fd4_1_1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a6ee846fd4_1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6ee846fd4_1_1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a6ee846fd4_1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6ee846fd4_1_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a6ee846fd4_1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6ee846fd4_1_1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a6ee846fd4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6ee846fd4_1_1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a6ee846fd4_1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6eacc9a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a6eacc9a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6eacc9a5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a6eacc9a5e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6ee846fd4_1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a6ee846fd4_1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6ee846fd4_1_1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a6ee846fd4_1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6eacc9a5e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a6eacc9a5e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028020" y="1327155"/>
            <a:ext cx="7080026" cy="13716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Times New Roman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028020" y="2830117"/>
            <a:ext cx="7080026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346" y="457200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85346" y="1557338"/>
            <a:ext cx="7765322" cy="27860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971551" y="1320800"/>
            <a:ext cx="7192913" cy="137161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imes New Roman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971551" y="2822579"/>
            <a:ext cx="7192913" cy="100012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85346" y="457200"/>
            <a:ext cx="7765322" cy="9464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85346" y="1557338"/>
            <a:ext cx="3642631" cy="271700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08037" y="1557338"/>
            <a:ext cx="3642631" cy="27170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82" name="Google Shape;8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46" y="1300880"/>
            <a:ext cx="3771900" cy="3074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78768" y="1300880"/>
            <a:ext cx="3771900" cy="307496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784510" y="1391365"/>
            <a:ext cx="3573573" cy="5193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0" sz="17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784510" y="2026577"/>
            <a:ext cx="3573573" cy="22826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 sz="1400"/>
            </a:lvl1pPr>
            <a:lvl2pPr indent="-279400" lvl="1" marL="914400" algn="l">
              <a:spcBef>
                <a:spcPts val="500"/>
              </a:spcBef>
              <a:spcAft>
                <a:spcPts val="0"/>
              </a:spcAft>
              <a:buSzPts val="800"/>
              <a:buChar char="🞚"/>
              <a:defRPr sz="1200"/>
            </a:lvl2pPr>
            <a:lvl3pPr indent="-273050" lvl="2" marL="1371600" algn="l">
              <a:spcBef>
                <a:spcPts val="500"/>
              </a:spcBef>
              <a:spcAft>
                <a:spcPts val="0"/>
              </a:spcAft>
              <a:buSzPts val="700"/>
              <a:buChar char="◈"/>
              <a:defRPr sz="1100"/>
            </a:lvl3pPr>
            <a:lvl4pPr indent="-266700" lvl="3" marL="1828800" algn="l">
              <a:spcBef>
                <a:spcPts val="500"/>
              </a:spcBef>
              <a:spcAft>
                <a:spcPts val="0"/>
              </a:spcAft>
              <a:buSzPts val="600"/>
              <a:buChar char="🞚"/>
              <a:defRPr sz="900"/>
            </a:lvl4pPr>
            <a:lvl5pPr indent="-266700" lvl="4" marL="2286000" algn="l">
              <a:spcBef>
                <a:spcPts val="500"/>
              </a:spcBef>
              <a:spcAft>
                <a:spcPts val="0"/>
              </a:spcAft>
              <a:buSzPts val="600"/>
              <a:buChar char="◈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772375" y="1391364"/>
            <a:ext cx="3584687" cy="5193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0" sz="17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772375" y="2026577"/>
            <a:ext cx="3584686" cy="22826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 sz="1400"/>
            </a:lvl1pPr>
            <a:lvl2pPr indent="-279400" lvl="1" marL="914400" algn="l">
              <a:spcBef>
                <a:spcPts val="500"/>
              </a:spcBef>
              <a:spcAft>
                <a:spcPts val="0"/>
              </a:spcAft>
              <a:buSzPts val="800"/>
              <a:buChar char="🞚"/>
              <a:defRPr sz="1200"/>
            </a:lvl2pPr>
            <a:lvl3pPr indent="-273050" lvl="2" marL="1371600" algn="l">
              <a:spcBef>
                <a:spcPts val="500"/>
              </a:spcBef>
              <a:spcAft>
                <a:spcPts val="0"/>
              </a:spcAft>
              <a:buSzPts val="700"/>
              <a:buChar char="◈"/>
              <a:defRPr sz="1100"/>
            </a:lvl3pPr>
            <a:lvl4pPr indent="-266700" lvl="3" marL="1828800" algn="l">
              <a:spcBef>
                <a:spcPts val="500"/>
              </a:spcBef>
              <a:spcAft>
                <a:spcPts val="0"/>
              </a:spcAft>
              <a:buSzPts val="600"/>
              <a:buChar char="🞚"/>
              <a:defRPr sz="900"/>
            </a:lvl4pPr>
            <a:lvl5pPr indent="-266700" lvl="4" marL="2286000" algn="l">
              <a:spcBef>
                <a:spcPts val="500"/>
              </a:spcBef>
              <a:spcAft>
                <a:spcPts val="0"/>
              </a:spcAft>
              <a:buSzPts val="600"/>
              <a:buChar char="◈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85346" y="457200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85346" y="457200"/>
            <a:ext cx="2780167" cy="13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Times New Roman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641725" y="457200"/>
            <a:ext cx="4808943" cy="381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85346" y="2005013"/>
            <a:ext cx="2780167" cy="22621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109" name="Google Shape;10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0249" y="457200"/>
            <a:ext cx="2688125" cy="390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type="title"/>
          </p:nvPr>
        </p:nvSpPr>
        <p:spPr>
          <a:xfrm>
            <a:off x="685346" y="572776"/>
            <a:ext cx="4280924" cy="12566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5581913" y="572776"/>
            <a:ext cx="2456813" cy="3684617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105274" y="2009774"/>
            <a:ext cx="3441071" cy="23517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ый рисунок с подписью">
  <p:cSld name="Панорамный рисунок с подписью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412" y="410855"/>
            <a:ext cx="7606349" cy="286260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type="title"/>
          </p:nvPr>
        </p:nvSpPr>
        <p:spPr>
          <a:xfrm>
            <a:off x="685354" y="3423941"/>
            <a:ext cx="7766495" cy="4076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Times New Roman"/>
              <a:buNone/>
              <a:defRPr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/>
          <p:nvPr>
            <p:ph idx="2" type="pic"/>
          </p:nvPr>
        </p:nvSpPr>
        <p:spPr>
          <a:xfrm>
            <a:off x="877012" y="521257"/>
            <a:ext cx="7384010" cy="2644253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85346" y="3935796"/>
            <a:ext cx="7765322" cy="4076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85346" y="456328"/>
            <a:ext cx="7765322" cy="2650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imes New Roman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685346" y="3221385"/>
            <a:ext cx="7765322" cy="112637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084659" y="457200"/>
            <a:ext cx="6977064" cy="224467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Times New Roman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1290483" y="2707524"/>
            <a:ext cx="6564224" cy="3995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685346" y="3228265"/>
            <a:ext cx="7765322" cy="11171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ts Mill Goudy"/>
              <a:buNone/>
            </a:pPr>
            <a:r>
              <a:rPr b="0" i="0" lang="ru" sz="6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«</a:t>
            </a:r>
            <a:endParaRPr sz="1100"/>
          </a:p>
        </p:txBody>
      </p:sp>
      <p:sp>
        <p:nvSpPr>
          <p:cNvPr id="138" name="Google Shape;138;p25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ts Mill Goudy"/>
              <a:buNone/>
            </a:pPr>
            <a:r>
              <a:rPr b="0" i="0" lang="ru" sz="6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»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с именем">
  <p:cSld name="Карточка с именем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685346" y="1595206"/>
            <a:ext cx="7765322" cy="18838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685338" y="3487917"/>
            <a:ext cx="7764149" cy="8554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11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800"/>
            </a:lvl9pPr>
          </a:lstStyle>
          <a:p/>
        </p:txBody>
      </p:sp>
      <p:sp>
        <p:nvSpPr>
          <p:cNvPr id="142" name="Google Shape;142;p26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столбца">
  <p:cSld name="3 столбца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685346" y="1414462"/>
            <a:ext cx="2475738" cy="5735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48" name="Google Shape;148;p27"/>
          <p:cNvSpPr txBox="1"/>
          <p:nvPr>
            <p:ph idx="2" type="body"/>
          </p:nvPr>
        </p:nvSpPr>
        <p:spPr>
          <a:xfrm>
            <a:off x="685346" y="2076084"/>
            <a:ext cx="2475738" cy="226731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49" name="Google Shape;149;p27"/>
          <p:cNvSpPr txBox="1"/>
          <p:nvPr>
            <p:ph idx="3" type="body"/>
          </p:nvPr>
        </p:nvSpPr>
        <p:spPr>
          <a:xfrm>
            <a:off x="3335033" y="1414462"/>
            <a:ext cx="2475738" cy="5735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50" name="Google Shape;150;p27"/>
          <p:cNvSpPr txBox="1"/>
          <p:nvPr>
            <p:ph idx="4" type="body"/>
          </p:nvPr>
        </p:nvSpPr>
        <p:spPr>
          <a:xfrm>
            <a:off x="3331076" y="2076084"/>
            <a:ext cx="2475738" cy="226731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1" name="Google Shape;151;p27"/>
          <p:cNvSpPr txBox="1"/>
          <p:nvPr>
            <p:ph idx="5" type="body"/>
          </p:nvPr>
        </p:nvSpPr>
        <p:spPr>
          <a:xfrm>
            <a:off x="5974929" y="1414462"/>
            <a:ext cx="2475738" cy="5735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52" name="Google Shape;152;p27"/>
          <p:cNvSpPr txBox="1"/>
          <p:nvPr>
            <p:ph idx="6" type="body"/>
          </p:nvPr>
        </p:nvSpPr>
        <p:spPr>
          <a:xfrm>
            <a:off x="5974929" y="2076082"/>
            <a:ext cx="2475738" cy="226731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3" name="Google Shape;153;p27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57" name="Google Shape;15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471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58" name="Google Shape;15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02850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59" name="Google Shape;15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2038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685346" y="2928080"/>
            <a:ext cx="2475738" cy="4321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b="0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62" name="Google Shape;162;p28"/>
          <p:cNvSpPr/>
          <p:nvPr>
            <p:ph idx="2" type="pic"/>
          </p:nvPr>
        </p:nvSpPr>
        <p:spPr>
          <a:xfrm>
            <a:off x="763577" y="1454189"/>
            <a:ext cx="2319276" cy="120221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63" name="Google Shape;163;p28"/>
          <p:cNvSpPr txBox="1"/>
          <p:nvPr>
            <p:ph idx="3" type="body"/>
          </p:nvPr>
        </p:nvSpPr>
        <p:spPr>
          <a:xfrm>
            <a:off x="685346" y="3429332"/>
            <a:ext cx="2475738" cy="91406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4" name="Google Shape;164;p28"/>
          <p:cNvSpPr txBox="1"/>
          <p:nvPr>
            <p:ph idx="4" type="body"/>
          </p:nvPr>
        </p:nvSpPr>
        <p:spPr>
          <a:xfrm>
            <a:off x="3332091" y="2928080"/>
            <a:ext cx="2475738" cy="4321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b="0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65" name="Google Shape;165;p28"/>
          <p:cNvSpPr/>
          <p:nvPr>
            <p:ph idx="5" type="pic"/>
          </p:nvPr>
        </p:nvSpPr>
        <p:spPr>
          <a:xfrm>
            <a:off x="3409307" y="1454321"/>
            <a:ext cx="2319276" cy="120612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66" name="Google Shape;166;p28"/>
          <p:cNvSpPr txBox="1"/>
          <p:nvPr>
            <p:ph idx="6" type="body"/>
          </p:nvPr>
        </p:nvSpPr>
        <p:spPr>
          <a:xfrm>
            <a:off x="3331076" y="3429332"/>
            <a:ext cx="2475738" cy="91406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7" name="Google Shape;167;p28"/>
          <p:cNvSpPr txBox="1"/>
          <p:nvPr>
            <p:ph idx="7" type="body"/>
          </p:nvPr>
        </p:nvSpPr>
        <p:spPr>
          <a:xfrm>
            <a:off x="5975023" y="2928080"/>
            <a:ext cx="2475738" cy="4321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b="0"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9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8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800"/>
              <a:buNone/>
              <a:defRPr b="1" sz="1200"/>
            </a:lvl9pPr>
          </a:lstStyle>
          <a:p/>
        </p:txBody>
      </p:sp>
      <p:sp>
        <p:nvSpPr>
          <p:cNvPr id="168" name="Google Shape;168;p28"/>
          <p:cNvSpPr/>
          <p:nvPr>
            <p:ph idx="8" type="pic"/>
          </p:nvPr>
        </p:nvSpPr>
        <p:spPr>
          <a:xfrm>
            <a:off x="6056774" y="1450824"/>
            <a:ext cx="2319276" cy="1205471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69" name="Google Shape;169;p28"/>
          <p:cNvSpPr txBox="1"/>
          <p:nvPr>
            <p:ph idx="9" type="body"/>
          </p:nvPr>
        </p:nvSpPr>
        <p:spPr>
          <a:xfrm>
            <a:off x="5974929" y="3429332"/>
            <a:ext cx="2475738" cy="91406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70" name="Google Shape;170;p28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685346" y="457200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 rot="5400000">
            <a:off x="3174976" y="-932292"/>
            <a:ext cx="2786062" cy="77653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 rot="5400000">
            <a:off x="5650883" y="1543617"/>
            <a:ext cx="3886201" cy="171336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 rot="5400000">
            <a:off x="1711074" y="-568527"/>
            <a:ext cx="3886201" cy="59376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🞚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mes New Roman"/>
              <a:buNone/>
              <a:defRPr b="0" i="0" sz="35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7765322" cy="27860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◈"/>
              <a:defRPr b="0" i="0" sz="17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🞚"/>
              <a:defRPr b="0" i="0" sz="1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30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730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730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730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700"/>
              <a:buFont typeface="Noto Sans Symbols"/>
              <a:buChar char="◈"/>
              <a:defRPr b="0" i="0" sz="1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85346" y="4500562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885508" y="4500562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utemas/Hallucinations_LL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2306.06085.pdf" TargetMode="External"/><Relationship Id="rId4" Type="http://schemas.openxmlformats.org/officeDocument/2006/relationships/hyperlink" Target="https://arxiv.org/pdf/2305.13534.pdf" TargetMode="External"/><Relationship Id="rId5" Type="http://schemas.openxmlformats.org/officeDocument/2006/relationships/hyperlink" Target="https://arxiv.org/pdf/2303.08896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чашки, кофе, еды, напитка&#10;&#10;Автоматически созданное описание" id="189" name="Google Shape;189;p31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5" y="8"/>
            <a:ext cx="9143985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>
            <p:ph type="ctrTitle"/>
          </p:nvPr>
        </p:nvSpPr>
        <p:spPr>
          <a:xfrm>
            <a:off x="1028020" y="815340"/>
            <a:ext cx="7080026" cy="198628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imes New Roman"/>
              <a:buNone/>
            </a:pPr>
            <a:r>
              <a:rPr lang="ru" sz="5400"/>
              <a:t>LLM hallucinations</a:t>
            </a:r>
            <a:endParaRPr sz="5400"/>
          </a:p>
        </p:txBody>
      </p:sp>
      <p:sp>
        <p:nvSpPr>
          <p:cNvPr id="191" name="Google Shape;191;p31"/>
          <p:cNvSpPr txBox="1"/>
          <p:nvPr>
            <p:ph idx="1" type="subTitle"/>
          </p:nvPr>
        </p:nvSpPr>
        <p:spPr>
          <a:xfrm>
            <a:off x="0" y="4196687"/>
            <a:ext cx="3543980" cy="94680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" sz="2100"/>
              <a:t>Student: Rafikov Artem, </a:t>
            </a:r>
            <a:br>
              <a:rPr lang="ru" sz="2100"/>
            </a:br>
            <a:r>
              <a:rPr lang="ru" sz="2100"/>
              <a:t>Curator: Krylov V.V.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685346" y="457200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mes New Roman"/>
              <a:buNone/>
            </a:pPr>
            <a:r>
              <a:rPr lang="ru"/>
              <a:t>Source on GitHub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685346" y="1557338"/>
            <a:ext cx="7765322" cy="27860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254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◈"/>
            </a:pPr>
            <a:r>
              <a:rPr lang="ru" u="sng">
                <a:solidFill>
                  <a:schemeClr val="hlink"/>
                </a:solidFill>
                <a:hlinkClick r:id="rId3"/>
              </a:rPr>
              <a:t>Rutemas/Hallucinations_LLM (github.com)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685346" y="134177"/>
            <a:ext cx="7765322" cy="126599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mes New Roman"/>
              <a:buNone/>
            </a:pPr>
            <a:r>
              <a:rPr lang="ru"/>
              <a:t>Articles for my introduction to hallucinations in LLM</a:t>
            </a:r>
            <a:endParaRPr/>
          </a:p>
        </p:txBody>
      </p:sp>
      <p:grpSp>
        <p:nvGrpSpPr>
          <p:cNvPr id="197" name="Google Shape;197;p32"/>
          <p:cNvGrpSpPr/>
          <p:nvPr/>
        </p:nvGrpSpPr>
        <p:grpSpPr>
          <a:xfrm>
            <a:off x="686406" y="1630551"/>
            <a:ext cx="7764043" cy="2948370"/>
            <a:chOff x="808" y="573867"/>
            <a:chExt cx="10352057" cy="3931160"/>
          </a:xfrm>
        </p:grpSpPr>
        <p:sp>
          <p:nvSpPr>
            <p:cNvPr id="198" name="Google Shape;198;p32"/>
            <p:cNvSpPr/>
            <p:nvPr/>
          </p:nvSpPr>
          <p:spPr>
            <a:xfrm>
              <a:off x="808" y="573867"/>
              <a:ext cx="3275967" cy="3931160"/>
            </a:xfrm>
            <a:prstGeom prst="rect">
              <a:avLst/>
            </a:prstGeom>
            <a:solidFill>
              <a:srgbClr val="B54A2A"/>
            </a:solidFill>
            <a:ln cap="rnd" cmpd="sng" w="15875">
              <a:solidFill>
                <a:srgbClr val="B54A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2"/>
            <p:cNvSpPr txBox="1"/>
            <p:nvPr/>
          </p:nvSpPr>
          <p:spPr>
            <a:xfrm>
              <a:off x="808" y="2146331"/>
              <a:ext cx="3275967" cy="2358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2675" spcFirstLastPara="1" rIns="2426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Sorts Mill Goudy"/>
                <a:buNone/>
              </a:pPr>
              <a:r>
                <a:rPr b="1" i="0" lang="ru" sz="14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TRAPPING LLM HALLUCINATIONS USING TAGGED CONTEXT PROMPTS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Sorts Mill Goudy"/>
                <a:buNone/>
              </a:pPr>
              <a:r>
                <a:rPr b="0" i="0" lang="ru" sz="1400" u="sng" cap="none" strike="noStrike">
                  <a:solidFill>
                    <a:schemeClr val="hlink"/>
                  </a:solidFill>
                  <a:latin typeface="Sorts Mill Goudy"/>
                  <a:ea typeface="Sorts Mill Goudy"/>
                  <a:cs typeface="Sorts Mill Goudy"/>
                  <a:sym typeface="Sorts Mill Goudy"/>
                  <a:hlinkClick r:id="rId3"/>
                </a:rPr>
                <a:t>OVERLEAF EXAMPLE (ARXIV.ORG)</a:t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808" y="573867"/>
              <a:ext cx="3275967" cy="1572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2"/>
            <p:cNvSpPr txBox="1"/>
            <p:nvPr/>
          </p:nvSpPr>
          <p:spPr>
            <a:xfrm>
              <a:off x="808" y="573867"/>
              <a:ext cx="3275967" cy="1572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2675" spcFirstLastPara="1" rIns="24267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Sorts Mill Goudy"/>
                <a:buNone/>
              </a:pPr>
              <a:r>
                <a:rPr b="0" i="0" lang="ru" sz="50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01</a:t>
              </a:r>
              <a:endParaRPr b="0" i="0" sz="5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3538853" y="573867"/>
              <a:ext cx="3275967" cy="3931160"/>
            </a:xfrm>
            <a:prstGeom prst="rect">
              <a:avLst/>
            </a:prstGeom>
            <a:solidFill>
              <a:srgbClr val="995509"/>
            </a:solidFill>
            <a:ln cap="rnd" cmpd="sng" w="15875">
              <a:solidFill>
                <a:srgbClr val="9955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2"/>
            <p:cNvSpPr txBox="1"/>
            <p:nvPr/>
          </p:nvSpPr>
          <p:spPr>
            <a:xfrm>
              <a:off x="3538853" y="2146331"/>
              <a:ext cx="3275967" cy="2358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2675" spcFirstLastPara="1" rIns="2426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b="0" i="0" lang="ru" sz="1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LANGUAGE MODEL HALLUCINATIONS CAN SNOWBALL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Sorts Mill Goudy"/>
                <a:buNone/>
              </a:pPr>
              <a:r>
                <a:rPr b="0" i="0" lang="ru" sz="1400" u="sng" cap="none" strike="noStrike">
                  <a:solidFill>
                    <a:schemeClr val="hlink"/>
                  </a:solidFill>
                  <a:latin typeface="Sorts Mill Goudy"/>
                  <a:ea typeface="Sorts Mill Goudy"/>
                  <a:cs typeface="Sorts Mill Goudy"/>
                  <a:sym typeface="Sorts Mill Goudy"/>
                  <a:hlinkClick r:id="rId4"/>
                </a:rPr>
                <a:t>2305.13534.PDF (ARXIV.ORG)</a:t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3538853" y="573867"/>
              <a:ext cx="3275967" cy="1572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2"/>
            <p:cNvSpPr txBox="1"/>
            <p:nvPr/>
          </p:nvSpPr>
          <p:spPr>
            <a:xfrm>
              <a:off x="3538853" y="573867"/>
              <a:ext cx="3275967" cy="1572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2675" spcFirstLastPara="1" rIns="24267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Sorts Mill Goudy"/>
                <a:buNone/>
              </a:pPr>
              <a:r>
                <a:rPr b="0" i="0" lang="ru" sz="50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02</a:t>
              </a:r>
              <a:endParaRPr sz="1100"/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7076898" y="573867"/>
              <a:ext cx="3275967" cy="3931160"/>
            </a:xfrm>
            <a:prstGeom prst="rect">
              <a:avLst/>
            </a:prstGeom>
            <a:solidFill>
              <a:srgbClr val="C17226"/>
            </a:solidFill>
            <a:ln cap="rnd" cmpd="sng" w="15875">
              <a:solidFill>
                <a:srgbClr val="C172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2"/>
            <p:cNvSpPr txBox="1"/>
            <p:nvPr/>
          </p:nvSpPr>
          <p:spPr>
            <a:xfrm>
              <a:off x="7076898" y="2146331"/>
              <a:ext cx="3275967" cy="2358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2675" spcFirstLastPara="1" rIns="2426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b="0" i="0" lang="ru" sz="1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SELFCHECKGPT: ZERO-RESOURCE BLACK-BOX HALLUCINATION DETECTION FOR GENERATIVE LARGE LANGUAGE MODELS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Sorts Mill Goudy"/>
                <a:buNone/>
              </a:pPr>
              <a:r>
                <a:rPr b="0" i="0" lang="ru" sz="1400" u="sng" cap="none" strike="noStrike">
                  <a:solidFill>
                    <a:schemeClr val="hlink"/>
                  </a:solidFill>
                  <a:latin typeface="Sorts Mill Goudy"/>
                  <a:ea typeface="Sorts Mill Goudy"/>
                  <a:cs typeface="Sorts Mill Goudy"/>
                  <a:sym typeface="Sorts Mill Goudy"/>
                  <a:hlinkClick r:id="rId5"/>
                </a:rPr>
                <a:t>2303.08896.PDF (ARXIV.ORG)</a:t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7076898" y="573867"/>
              <a:ext cx="3275967" cy="1572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2"/>
            <p:cNvSpPr txBox="1"/>
            <p:nvPr/>
          </p:nvSpPr>
          <p:spPr>
            <a:xfrm>
              <a:off x="7076898" y="573867"/>
              <a:ext cx="3275967" cy="1572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2675" spcFirstLastPara="1" rIns="24267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Sorts Mill Goudy"/>
                <a:buNone/>
              </a:pPr>
              <a:r>
                <a:rPr b="0" i="0" lang="ru" sz="50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03</a:t>
              </a:r>
              <a:endParaRPr sz="1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685346" y="457200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mes New Roman"/>
              <a:buNone/>
            </a:pPr>
            <a:r>
              <a:rPr lang="ru"/>
              <a:t>Ways to reduce hallucinations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685346" y="1557338"/>
            <a:ext cx="7765322" cy="27860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254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◈"/>
            </a:pPr>
            <a:r>
              <a:rPr lang="ru"/>
              <a:t>Ясные и точные запросы</a:t>
            </a:r>
            <a:endParaRPr/>
          </a:p>
          <a:p>
            <a:pPr indent="-228600" lvl="0" marL="254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Char char="◈"/>
            </a:pPr>
            <a:r>
              <a:rPr lang="ru"/>
              <a:t>Поэтапное предоставление информации</a:t>
            </a:r>
            <a:endParaRPr/>
          </a:p>
          <a:p>
            <a:pPr indent="-228600" lvl="0" marL="254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Char char="◈"/>
            </a:pPr>
            <a:r>
              <a:rPr lang="ru"/>
              <a:t>Циклы обратной связи и обучение с подкреплением</a:t>
            </a:r>
            <a:endParaRPr/>
          </a:p>
          <a:p>
            <a:pPr indent="-228600" lvl="0" marL="254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Char char="◈"/>
            </a:pPr>
            <a:r>
              <a:rPr lang="ru"/>
              <a:t>Техническое вмешательство</a:t>
            </a:r>
            <a:endParaRPr/>
          </a:p>
          <a:p>
            <a:pPr indent="0" lvl="0" marL="25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944" y="1308858"/>
            <a:ext cx="3533324" cy="337744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sp>
        <p:nvSpPr>
          <p:cNvPr id="221" name="Google Shape;221;p34"/>
          <p:cNvSpPr txBox="1"/>
          <p:nvPr>
            <p:ph type="title"/>
          </p:nvPr>
        </p:nvSpPr>
        <p:spPr>
          <a:xfrm>
            <a:off x="685800" y="457200"/>
            <a:ext cx="7765256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mes New Roman"/>
              <a:buNone/>
            </a:pPr>
            <a:r>
              <a:rPr lang="ru"/>
              <a:t>Place for experiments - Merlin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6369" y="1308857"/>
            <a:ext cx="3435960" cy="337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689400" y="188275"/>
            <a:ext cx="7765200" cy="600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mes New Roman"/>
              <a:buNone/>
            </a:pPr>
            <a:r>
              <a:rPr lang="ru"/>
              <a:t>Preproccesing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75" y="1057850"/>
            <a:ext cx="4365825" cy="32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075" y="1057850"/>
            <a:ext cx="4643699" cy="32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689400" y="188275"/>
            <a:ext cx="7765200" cy="600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mes New Roman"/>
              <a:buNone/>
            </a:pPr>
            <a:r>
              <a:rPr lang="ru"/>
              <a:t>Human evaluation of experiments</a:t>
            </a:r>
            <a:endParaRPr/>
          </a:p>
        </p:txBody>
      </p:sp>
      <p:sp>
        <p:nvSpPr>
          <p:cNvPr id="235" name="Google Shape;235;p36"/>
          <p:cNvSpPr txBox="1"/>
          <p:nvPr/>
        </p:nvSpPr>
        <p:spPr>
          <a:xfrm>
            <a:off x="1425400" y="1181100"/>
            <a:ext cx="65550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Файл со всеми ответами моделей 93 страницы - “Ответы LLM.docx” в основном репозитории</a:t>
            </a:r>
            <a:endParaRPr sz="1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Сводная таблица гранулярность контекст\батч\модель - “Сводные результаты LLM.xlsx”</a:t>
            </a:r>
            <a:endParaRPr sz="1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98" y="2571750"/>
            <a:ext cx="8041599" cy="20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685346" y="457200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mes New Roman"/>
              <a:buNone/>
            </a:pPr>
            <a:r>
              <a:rPr lang="ru"/>
              <a:t>Results of experiments</a:t>
            </a:r>
            <a:endParaRPr/>
          </a:p>
        </p:txBody>
      </p:sp>
      <p:pic>
        <p:nvPicPr>
          <p:cNvPr id="242" name="Google Shape;242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164" y="1557337"/>
            <a:ext cx="6041686" cy="2786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685346" y="457200"/>
            <a:ext cx="7765322" cy="94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mes New Roman"/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685346" y="1557338"/>
            <a:ext cx="7765322" cy="27860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2400" lvl="0" marL="254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49" name="Google Shape;249;p38"/>
          <p:cNvSpPr txBox="1"/>
          <p:nvPr>
            <p:ph idx="10" type="dt"/>
          </p:nvPr>
        </p:nvSpPr>
        <p:spPr>
          <a:xfrm>
            <a:off x="5759052" y="45005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14.12.2023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8529"/>
            <a:ext cx="9144000" cy="5157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685346" y="457200"/>
            <a:ext cx="77652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imes New Roman"/>
              <a:buNone/>
            </a:pPr>
            <a:r>
              <a:rPr lang="ru"/>
              <a:t>Future exploring paths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685346" y="1557338"/>
            <a:ext cx="77652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2400" lvl="0" marL="254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257" name="Google Shape;257;p39"/>
          <p:cNvGrpSpPr/>
          <p:nvPr/>
        </p:nvGrpSpPr>
        <p:grpSpPr>
          <a:xfrm>
            <a:off x="686406" y="1630551"/>
            <a:ext cx="7764092" cy="2948400"/>
            <a:chOff x="808" y="573867"/>
            <a:chExt cx="10352123" cy="3931200"/>
          </a:xfrm>
        </p:grpSpPr>
        <p:sp>
          <p:nvSpPr>
            <p:cNvPr id="258" name="Google Shape;258;p39"/>
            <p:cNvSpPr/>
            <p:nvPr/>
          </p:nvSpPr>
          <p:spPr>
            <a:xfrm>
              <a:off x="808" y="573867"/>
              <a:ext cx="3276000" cy="3931200"/>
            </a:xfrm>
            <a:prstGeom prst="rect">
              <a:avLst/>
            </a:prstGeom>
            <a:solidFill>
              <a:srgbClr val="B54A2A"/>
            </a:solidFill>
            <a:ln cap="rnd" cmpd="sng" w="15875">
              <a:solidFill>
                <a:srgbClr val="B54A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9"/>
            <p:cNvSpPr txBox="1"/>
            <p:nvPr/>
          </p:nvSpPr>
          <p:spPr>
            <a:xfrm>
              <a:off x="808" y="2146331"/>
              <a:ext cx="3276000" cy="235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2675" spcFirstLastPara="1" rIns="2426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Sorts Mill Goudy"/>
                <a:buNone/>
              </a:pPr>
              <a:r>
                <a:rPr b="1" lang="ru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Сделать </a:t>
              </a:r>
              <a:r>
                <a:rPr b="1" lang="ru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эксперименты</a:t>
              </a:r>
              <a:r>
                <a:rPr b="1" lang="ru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 в разных условиях, каждый раз новая сессия, все в одной, взять новые темы для ответов и др.</a:t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808" y="573867"/>
              <a:ext cx="3276000" cy="15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9"/>
            <p:cNvSpPr txBox="1"/>
            <p:nvPr/>
          </p:nvSpPr>
          <p:spPr>
            <a:xfrm>
              <a:off x="808" y="573867"/>
              <a:ext cx="3276000" cy="15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2675" spcFirstLastPara="1" rIns="24267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Sorts Mill Goudy"/>
                <a:buNone/>
              </a:pPr>
              <a:r>
                <a:rPr b="0" i="0" lang="ru" sz="50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01</a:t>
              </a:r>
              <a:endParaRPr b="0" i="0" sz="5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3538853" y="573867"/>
              <a:ext cx="3276000" cy="3931200"/>
            </a:xfrm>
            <a:prstGeom prst="rect">
              <a:avLst/>
            </a:prstGeom>
            <a:solidFill>
              <a:srgbClr val="995509"/>
            </a:solidFill>
            <a:ln cap="rnd" cmpd="sng" w="15875">
              <a:solidFill>
                <a:srgbClr val="9955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9"/>
            <p:cNvSpPr txBox="1"/>
            <p:nvPr/>
          </p:nvSpPr>
          <p:spPr>
            <a:xfrm>
              <a:off x="3538853" y="2146331"/>
              <a:ext cx="3276000" cy="235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2675" spcFirstLastPara="1" rIns="2426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Sorts Mill Goudy"/>
                <a:buNone/>
              </a:pPr>
              <a:r>
                <a:rPr lang="ru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Выделить больше информации из полученных, оценить полезность полученных ссылок.</a:t>
              </a:r>
              <a:endParaRPr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3538853" y="573867"/>
              <a:ext cx="3276000" cy="15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9"/>
            <p:cNvSpPr txBox="1"/>
            <p:nvPr/>
          </p:nvSpPr>
          <p:spPr>
            <a:xfrm>
              <a:off x="3538853" y="573867"/>
              <a:ext cx="3276000" cy="15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2675" spcFirstLastPara="1" rIns="24267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Sorts Mill Goudy"/>
                <a:buNone/>
              </a:pPr>
              <a:r>
                <a:rPr b="0" i="0" lang="ru" sz="50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02</a:t>
              </a:r>
              <a:endParaRPr sz="1100"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7076898" y="573867"/>
              <a:ext cx="3276000" cy="3931200"/>
            </a:xfrm>
            <a:prstGeom prst="rect">
              <a:avLst/>
            </a:prstGeom>
            <a:solidFill>
              <a:srgbClr val="C17226"/>
            </a:solidFill>
            <a:ln cap="rnd" cmpd="sng" w="15875">
              <a:solidFill>
                <a:srgbClr val="C172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9"/>
            <p:cNvSpPr txBox="1"/>
            <p:nvPr/>
          </p:nvSpPr>
          <p:spPr>
            <a:xfrm>
              <a:off x="7076931" y="2146331"/>
              <a:ext cx="3276000" cy="235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2675" spcFirstLastPara="1" rIns="2426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Sorts Mill Goudy"/>
                <a:buNone/>
              </a:pPr>
              <a:r>
                <a:rPr lang="ru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Взять новые модели и подключить доступ к интернету, некоторые модели могут изменить свои ответы от этой опции. </a:t>
              </a:r>
              <a:endParaRPr i="0" sz="1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7076898" y="573867"/>
              <a:ext cx="3276000" cy="15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 txBox="1"/>
            <p:nvPr/>
          </p:nvSpPr>
          <p:spPr>
            <a:xfrm>
              <a:off x="7076898" y="573867"/>
              <a:ext cx="3276000" cy="15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2675" spcFirstLastPara="1" rIns="24267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Sorts Mill Goudy"/>
                <a:buNone/>
              </a:pPr>
              <a:r>
                <a:rPr b="0" i="0" lang="ru" sz="50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03</a:t>
              </a:r>
              <a:endParaRPr sz="11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ланецVTI">
  <a:themeElements>
    <a:clrScheme name="Coffee">
      <a:dk1>
        <a:srgbClr val="000000"/>
      </a:dk1>
      <a:lt1>
        <a:srgbClr val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