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0"/>
  </p:notesMasterIdLst>
  <p:handoutMasterIdLst>
    <p:handoutMasterId r:id="rId11"/>
  </p:handoutMasterIdLst>
  <p:sldIdLst>
    <p:sldId id="262" r:id="rId2"/>
    <p:sldId id="261" r:id="rId3"/>
    <p:sldId id="266" r:id="rId4"/>
    <p:sldId id="264" r:id="rId5"/>
    <p:sldId id="265" r:id="rId6"/>
    <p:sldId id="260" r:id="rId7"/>
    <p:sldId id="267" r:id="rId8"/>
    <p:sldId id="268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3.08896.pdf" TargetMode="External"/><Relationship Id="rId2" Type="http://schemas.openxmlformats.org/officeDocument/2006/relationships/hyperlink" Target="https://arxiv.org/pdf/2305.13534.pdf" TargetMode="External"/><Relationship Id="rId1" Type="http://schemas.openxmlformats.org/officeDocument/2006/relationships/hyperlink" Target="https://arxiv.org/pdf/2306.06085.pdf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3.08896.pdf" TargetMode="External"/><Relationship Id="rId2" Type="http://schemas.openxmlformats.org/officeDocument/2006/relationships/hyperlink" Target="https://arxiv.org/pdf/2305.13534.pdf" TargetMode="External"/><Relationship Id="rId1" Type="http://schemas.openxmlformats.org/officeDocument/2006/relationships/hyperlink" Target="https://arxiv.org/pdf/2306.06085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 rtlCol="0"/>
        <a:lstStyle/>
        <a:p>
          <a:pPr rtl="0">
            <a:defRPr cap="all"/>
          </a:pPr>
          <a:r>
            <a:rPr lang="en-US" b="1" i="0" dirty="0"/>
            <a:t>Trapping LLM Hallucinations Using Tagged Context Prompts</a:t>
          </a:r>
        </a:p>
        <a:p>
          <a:pPr rtl="0">
            <a:defRPr cap="all"/>
          </a:pPr>
          <a:r>
            <a:rPr lang="en-US" dirty="0">
              <a:hlinkClick xmlns:r="http://schemas.openxmlformats.org/officeDocument/2006/relationships" r:id="rId1"/>
            </a:rPr>
            <a:t>Overleaf Example (arxiv.org)</a:t>
          </a:r>
          <a:endParaRPr lang="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ru"/>
            <a:t>01</a:t>
          </a:r>
          <a:endParaRPr lang="ru" dirty="0"/>
        </a:p>
      </dgm:t>
    </dgm:pt>
    <dgm:pt modelId="{53742231-981F-480A-940F-203EC2F7423F}">
      <dgm:prSet/>
      <dgm:spPr/>
      <dgm:t>
        <a:bodyPr rtlCol="0"/>
        <a:lstStyle/>
        <a:p>
          <a:pPr rtl="0"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How Language Model Hallucinations Can Snowball</a:t>
          </a:r>
        </a:p>
        <a:p>
          <a:pPr rtl="0">
            <a:defRPr cap="all"/>
          </a:pPr>
          <a:r>
            <a:rPr lang="en-US" dirty="0">
              <a:hlinkClick xmlns:r="http://schemas.openxmlformats.org/officeDocument/2006/relationships" r:id="rId2"/>
            </a:rPr>
            <a:t>2305.13534.pdf (arxiv.org)</a:t>
          </a:r>
          <a:endParaRPr lang="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 rtlCol="0"/>
        <a:lstStyle/>
        <a:p>
          <a:pPr rtl="0"/>
          <a:r>
            <a:rPr lang="ru"/>
            <a:t>02</a:t>
          </a:r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SELFCHECKGPT: Zero-Resource Black-Box Hallucination Detection for Generative Large Language Models</a:t>
          </a:r>
        </a:p>
        <a:p>
          <a:pPr rtl="0">
            <a:defRPr cap="all"/>
          </a:pPr>
          <a:r>
            <a:rPr lang="en-US" dirty="0">
              <a:hlinkClick xmlns:r="http://schemas.openxmlformats.org/officeDocument/2006/relationships" r:id="rId3"/>
            </a:rPr>
            <a:t>2303.08896.pdf (arxiv.org)</a:t>
          </a:r>
          <a:endParaRPr lang="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 rtlCol="0"/>
        <a:lstStyle/>
        <a:p>
          <a:pPr rtl="0"/>
          <a:r>
            <a:rPr lang="ru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573867"/>
          <a:ext cx="3275967" cy="3931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i="0" kern="1200" dirty="0"/>
            <a:t>Trapping LLM Hallucinations Using Tagged Context Prompts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hlinkClick xmlns:r="http://schemas.openxmlformats.org/officeDocument/2006/relationships" r:id="rId1"/>
            </a:rPr>
            <a:t>Overleaf Example (arxiv.org)</a:t>
          </a:r>
          <a:endParaRPr lang="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8" y="2146331"/>
        <a:ext cx="3275967" cy="2358696"/>
      </dsp:txXfrm>
    </dsp:sp>
    <dsp:sp modelId="{BBA91679-4684-4A04-8AEB-03038C78A75C}">
      <dsp:nvSpPr>
        <dsp:cNvPr id="0" name=""/>
        <dsp:cNvSpPr/>
      </dsp:nvSpPr>
      <dsp:spPr>
        <a:xfrm>
          <a:off x="808" y="573867"/>
          <a:ext cx="3275967" cy="157246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" sz="6600" kern="1200"/>
            <a:t>01</a:t>
          </a:r>
          <a:endParaRPr lang="ru" sz="6600" kern="1200" dirty="0"/>
        </a:p>
      </dsp:txBody>
      <dsp:txXfrm>
        <a:off x="808" y="573867"/>
        <a:ext cx="3275967" cy="1572464"/>
      </dsp:txXfrm>
    </dsp:sp>
    <dsp:sp modelId="{00AE7F27-0E5D-4AFB-ACD6-B5A19E79EA42}">
      <dsp:nvSpPr>
        <dsp:cNvPr id="0" name=""/>
        <dsp:cNvSpPr/>
      </dsp:nvSpPr>
      <dsp:spPr>
        <a:xfrm>
          <a:off x="3538853" y="573867"/>
          <a:ext cx="3275967" cy="3931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How Language Model Hallucinations Can Snowball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hlinkClick xmlns:r="http://schemas.openxmlformats.org/officeDocument/2006/relationships" r:id="rId2"/>
            </a:rPr>
            <a:t>2305.13534.pdf (arxiv.org)</a:t>
          </a:r>
          <a:endParaRPr lang="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38853" y="2146331"/>
        <a:ext cx="3275967" cy="2358696"/>
      </dsp:txXfrm>
    </dsp:sp>
    <dsp:sp modelId="{975C752B-C37A-4BA6-A3AE-2202A141404A}">
      <dsp:nvSpPr>
        <dsp:cNvPr id="0" name=""/>
        <dsp:cNvSpPr/>
      </dsp:nvSpPr>
      <dsp:spPr>
        <a:xfrm>
          <a:off x="3538853" y="573867"/>
          <a:ext cx="3275967" cy="157246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" sz="6600" kern="1200"/>
            <a:t>02</a:t>
          </a:r>
        </a:p>
      </dsp:txBody>
      <dsp:txXfrm>
        <a:off x="3538853" y="573867"/>
        <a:ext cx="3275967" cy="1572464"/>
      </dsp:txXfrm>
    </dsp:sp>
    <dsp:sp modelId="{CAD62F17-E99D-4FEF-B376-961CA4CB20EB}">
      <dsp:nvSpPr>
        <dsp:cNvPr id="0" name=""/>
        <dsp:cNvSpPr/>
      </dsp:nvSpPr>
      <dsp:spPr>
        <a:xfrm>
          <a:off x="7076898" y="573867"/>
          <a:ext cx="3275967" cy="3931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SELFCHECKGPT: Zero-Resource Black-Box Hallucination Detection for Generative Large Language Models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hlinkClick xmlns:r="http://schemas.openxmlformats.org/officeDocument/2006/relationships" r:id="rId3"/>
            </a:rPr>
            <a:t>2303.08896.pdf (arxiv.org)</a:t>
          </a:r>
          <a:endParaRPr lang="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6898" y="2146331"/>
        <a:ext cx="3275967" cy="2358696"/>
      </dsp:txXfrm>
    </dsp:sp>
    <dsp:sp modelId="{E20811D6-E5D4-4C9E-AABF-9E0E1902CA2C}">
      <dsp:nvSpPr>
        <dsp:cNvPr id="0" name=""/>
        <dsp:cNvSpPr/>
      </dsp:nvSpPr>
      <dsp:spPr>
        <a:xfrm>
          <a:off x="7076898" y="573867"/>
          <a:ext cx="3275967" cy="157246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" sz="6600" kern="1200"/>
            <a:t>03</a:t>
          </a:r>
        </a:p>
      </dsp:txBody>
      <dsp:txXfrm>
        <a:off x="7076898" y="573867"/>
        <a:ext cx="3275967" cy="1572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423655-99F4-414A-A281-B166C626FBED}" type="datetime1">
              <a:rPr lang="ru-RU" smtClean="0"/>
              <a:t>14.12.2023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D39DCE-FDDD-4C68-8894-D92266AFB0D9}" type="datetime1">
              <a:rPr lang="ru-RU" smtClean="0"/>
              <a:t>14.12.2023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76F51D-0E6E-4A75-A23B-D254C0D52FAE}" type="datetime1">
              <a:rPr lang="ru-RU" smtClean="0"/>
              <a:t>14.12.2023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39109F-FA39-4352-92A9-8AA49B62A697}" type="datetime1">
              <a:rPr lang="ru-RU" smtClean="0"/>
              <a:t>14.12.2023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B8888-E102-45DF-A94C-4B7EAA750ED8}" type="datetime1">
              <a:rPr lang="ru-RU" smtClean="0"/>
              <a:t>14.12.2023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762D60-F5ED-487E-879C-FFEAD324A64B}" type="datetime1">
              <a:rPr lang="ru-RU" smtClean="0"/>
              <a:t>14.12.2023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" sz="800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" sz="800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CCB53E-3003-46EC-9147-1EB4A113050D}" type="datetime1">
              <a:rPr lang="ru-RU" smtClean="0"/>
              <a:t>14.12.2023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A90B4B-F7DE-484E-BCF4-80CF0386CBEA}" type="datetime1">
              <a:rPr lang="ru-RU" smtClean="0"/>
              <a:t>14.12.2023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C53675-63B5-475C-9581-11F28D58B6F8}" type="datetime1">
              <a:rPr lang="ru-RU" smtClean="0"/>
              <a:t>14.12.2023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C7FA24-3B06-42D5-9D27-1B01EF6B8A1A}" type="datetime1">
              <a:rPr lang="ru-RU" smtClean="0"/>
              <a:t>14.12.2023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84A81F-4A8D-4EFF-B3FE-B7FF49A0FE1D}" type="datetime1">
              <a:rPr lang="ru-RU" smtClean="0"/>
              <a:t>14.12.2023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4FA72-B21F-47D1-986F-7973CEFBCDC2}" type="datetime1">
              <a:rPr lang="ru-RU" smtClean="0"/>
              <a:t>14.12.2023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E23D99-D265-49DC-9C82-B2D75F321266}" type="datetime1">
              <a:rPr lang="ru-RU" smtClean="0"/>
              <a:t>14.12.2023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19514-BEB7-4F29-887F-8F464FC6AC4F}" type="datetime1">
              <a:rPr lang="ru-RU" smtClean="0"/>
              <a:t>14.12.2023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677EE-D5B7-49AE-9C2F-2BBA7A188D04}" type="datetime1">
              <a:rPr lang="ru-RU" smtClean="0"/>
              <a:t>14.12.2023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EE4904-EB69-4509-980A-A41B9F62C514}" type="datetime1">
              <a:rPr lang="ru-RU" smtClean="0"/>
              <a:t>14.12.2023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F90A9C-323C-4429-AE52-049736C99CF5}" type="datetime1">
              <a:rPr lang="ru-RU" smtClean="0"/>
              <a:t>14.12.2023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E08748-9155-4E8C-8B18-D34929B7DA3F}" type="datetime1">
              <a:rPr lang="ru-RU" smtClean="0"/>
              <a:t>14.12.2023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438F62-8E28-4B7D-A8DA-6957C9310073}" type="datetime1">
              <a:rPr lang="ru-RU" smtClean="0"/>
              <a:t>14.12.2023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3F338F7-D97C-4122-9BE8-A78CC781FF6F}" type="datetime1">
              <a:rPr lang="ru-RU" smtClean="0"/>
              <a:t>14.12.2023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temas/Hallucinations_LL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чашки, кофе, еды, напитка&#10;&#10;Автоматически созданное описание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en-US" sz="7200" dirty="0"/>
              <a:t>LLM hallucinations</a:t>
            </a:r>
            <a:endParaRPr lang="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595582"/>
            <a:ext cx="4725307" cy="1262408"/>
          </a:xfrm>
        </p:spPr>
        <p:txBody>
          <a:bodyPr rtlCol="0">
            <a:normAutofit/>
          </a:bodyPr>
          <a:lstStyle/>
          <a:p>
            <a:pPr rtl="0"/>
            <a:r>
              <a:rPr lang="en-US" sz="2800" dirty="0"/>
              <a:t>Student: Rafikov Artem, </a:t>
            </a:r>
            <a:br>
              <a:rPr lang="en-US" sz="2800" dirty="0"/>
            </a:br>
            <a:r>
              <a:rPr lang="en-US" sz="2800" dirty="0"/>
              <a:t>Curator: Krylov V.V.</a:t>
            </a:r>
            <a:endParaRPr lang="ru" sz="2800" dirty="0"/>
          </a:p>
        </p:txBody>
      </p:sp>
    </p:spTree>
    <p:extLst>
      <p:ext uri="{BB962C8B-B14F-4D97-AF65-F5344CB8AC3E}">
        <p14:creationId xmlns:p14="http://schemas.microsoft.com/office/powerpoint/2010/main" val="353719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903"/>
            <a:ext cx="10353762" cy="1687997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Articles for my introduction to hallucinations in LLM</a:t>
            </a:r>
            <a:endParaRPr lang="ru" dirty="0"/>
          </a:p>
        </p:txBody>
      </p:sp>
      <p:graphicFrame>
        <p:nvGraphicFramePr>
          <p:cNvPr id="4" name="Объект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600201"/>
          <a:ext cx="10353675" cy="5078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111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30F9E-43ED-5534-FCBB-06CABE69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reduce hallucinations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27BF51-14C6-530E-8E1F-C86F287AC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Ясные и точные запросы</a:t>
            </a:r>
          </a:p>
          <a:p>
            <a:r>
              <a:rPr lang="ru-RU" dirty="0"/>
              <a:t>Поэтапное предоставление информации</a:t>
            </a:r>
          </a:p>
          <a:p>
            <a:r>
              <a:rPr lang="ru-RU" dirty="0"/>
              <a:t>Циклы обратной связи и обучение с подкреплением</a:t>
            </a:r>
          </a:p>
          <a:p>
            <a:r>
              <a:rPr lang="ru-RU" dirty="0"/>
              <a:t>Техническое вмешательство</a:t>
            </a:r>
          </a:p>
          <a:p>
            <a:pPr marL="3690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1DDDBE-42DD-F061-33B9-3F08B55C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14.12.2023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EDB9F-030E-2436-646B-D6F32200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371320"/>
            <a:ext cx="10353762" cy="1257300"/>
          </a:xfrm>
        </p:spPr>
        <p:txBody>
          <a:bodyPr/>
          <a:lstStyle/>
          <a:p>
            <a:r>
              <a:rPr lang="en-US" dirty="0"/>
              <a:t>Place for experiments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C0F597C-EBD1-37C2-7796-942EDF39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587" y="1707873"/>
            <a:ext cx="8678825" cy="4778807"/>
          </a:xfrm>
        </p:spPr>
      </p:pic>
    </p:spTree>
    <p:extLst>
      <p:ext uri="{BB962C8B-B14F-4D97-AF65-F5344CB8AC3E}">
        <p14:creationId xmlns:p14="http://schemas.microsoft.com/office/powerpoint/2010/main" val="298334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5EB6DC68-59EA-2112-4770-680C786AA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745144"/>
            <a:ext cx="4711098" cy="4503255"/>
          </a:xfr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D9841C6-56BD-D5BA-8060-29C90972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1257300"/>
          </a:xfrm>
        </p:spPr>
        <p:txBody>
          <a:bodyPr/>
          <a:lstStyle/>
          <a:p>
            <a:r>
              <a:rPr lang="en-US" dirty="0"/>
              <a:t>Place for experiments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4DD650-B018-49FE-0503-0151C8CD1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59" y="1745143"/>
            <a:ext cx="4581280" cy="45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0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908-0BFE-F731-BC57-A362DB64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  <a:r>
              <a:rPr lang="ru-RU" dirty="0" err="1"/>
              <a:t>экпериментов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9FC2FAC-0589-16F6-E6AF-B74D3436A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885" y="2076449"/>
            <a:ext cx="8055581" cy="3714750"/>
          </a:xfrm>
        </p:spPr>
      </p:pic>
    </p:spTree>
    <p:extLst>
      <p:ext uri="{BB962C8B-B14F-4D97-AF65-F5344CB8AC3E}">
        <p14:creationId xmlns:p14="http://schemas.microsoft.com/office/powerpoint/2010/main" val="163848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06BE5-822A-C474-E66B-D1809C44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AE6D2-A20F-B27E-70C9-AB6371F4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F182CC-6B18-1419-E149-AE908E53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14.12.2023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D72526-48C6-BC4F-563B-26AD1FAA2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372"/>
            <a:ext cx="12192000" cy="68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0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707D8-BD0C-FFE3-F0AD-800F9B6F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512B84-BDC2-3F51-E3E2-AD46719C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Rutemas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Hallucinations_LLM</a:t>
            </a:r>
            <a:r>
              <a:rPr lang="en-US">
                <a:hlinkClick r:id="rId2"/>
              </a:rPr>
              <a:t> (github.com)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CC5285-FEFD-AA5E-0B82-1330FED6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14.12.2023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29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01_TF12214701" id="{56759B6B-9885-49D2-982D-9646159608C0}" vid="{37F740C0-197C-4D7E-9343-79430DBFAB7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{6EAEB29D-07CD-4E02-AE4D-66F1A36396A6}tf12214701_win32</Template>
  <TotalTime>77</TotalTime>
  <Words>118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Goudy Old Style</vt:lpstr>
      <vt:lpstr>Times New Roman</vt:lpstr>
      <vt:lpstr>Wingdings 2</vt:lpstr>
      <vt:lpstr>СланецVTI</vt:lpstr>
      <vt:lpstr>LLM hallucinations</vt:lpstr>
      <vt:lpstr>Articles for my introduction to hallucinations in LLM</vt:lpstr>
      <vt:lpstr>Ways to reduce hallucinations</vt:lpstr>
      <vt:lpstr>Place for experiments</vt:lpstr>
      <vt:lpstr>Place for experiments</vt:lpstr>
      <vt:lpstr>Результаты экпериментов</vt:lpstr>
      <vt:lpstr>Выводы</vt:lpstr>
      <vt:lpstr>Ссылка на репозиторий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 hallucinations</dc:title>
  <dc:creator>Артем Рафиков</dc:creator>
  <cp:lastModifiedBy>Артем Рафиков</cp:lastModifiedBy>
  <cp:revision>3</cp:revision>
  <dcterms:created xsi:type="dcterms:W3CDTF">2023-12-14T12:59:44Z</dcterms:created>
  <dcterms:modified xsi:type="dcterms:W3CDTF">2023-12-14T14:17:19Z</dcterms:modified>
</cp:coreProperties>
</file>