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C4177CE-052F-4A04-A15C-8FB1167E1638}">
  <a:tblStyle styleId="{BC4177CE-052F-4A04-A15C-8FB1167E163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Try to Escape it!</a:t>
            </a:r>
          </a:p>
        </p:txBody>
      </p:sp>
      <p:sp>
        <p:nvSpPr>
          <p:cNvPr id="55" name="Shape 55"/>
          <p:cNvSpPr txBox="1"/>
          <p:nvPr>
            <p:ph idx="1" type="subTitle"/>
          </p:nvPr>
        </p:nvSpPr>
        <p:spPr>
          <a:xfrm>
            <a:off x="262300" y="4019450"/>
            <a:ext cx="8520600" cy="940500"/>
          </a:xfrm>
          <a:prstGeom prst="rect">
            <a:avLst/>
          </a:prstGeom>
        </p:spPr>
        <p:txBody>
          <a:bodyPr anchorCtr="0" anchor="t" bIns="91425" lIns="91425" rIns="91425" tIns="91425">
            <a:noAutofit/>
          </a:bodyPr>
          <a:lstStyle/>
          <a:p>
            <a:pPr lvl="0" algn="l">
              <a:spcBef>
                <a:spcPts val="0"/>
              </a:spcBef>
              <a:buNone/>
            </a:pPr>
            <a:r>
              <a:rPr lang="en" sz="2400"/>
              <a:t>Team Noob: Weilong Liu, Peiran Chen, Kahang Ngau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our game</a:t>
            </a:r>
          </a:p>
        </p:txBody>
      </p:sp>
      <p:sp>
        <p:nvSpPr>
          <p:cNvPr id="61" name="Shape 61"/>
          <p:cNvSpPr txBox="1"/>
          <p:nvPr>
            <p:ph idx="1" type="body"/>
          </p:nvPr>
        </p:nvSpPr>
        <p:spPr>
          <a:xfrm>
            <a:off x="311700" y="1152475"/>
            <a:ext cx="4591800" cy="3416400"/>
          </a:xfrm>
          <a:prstGeom prst="rect">
            <a:avLst/>
          </a:prstGeom>
        </p:spPr>
        <p:txBody>
          <a:bodyPr anchorCtr="0" anchor="t" bIns="91425" lIns="91425" rIns="91425" tIns="91425">
            <a:noAutofit/>
          </a:bodyPr>
          <a:lstStyle/>
          <a:p>
            <a:pPr indent="-228600" lvl="0" marL="457200" rtl="0">
              <a:spcBef>
                <a:spcPts val="0"/>
              </a:spcBef>
            </a:pPr>
            <a:r>
              <a:rPr lang="en"/>
              <a:t>Some games are not quite user-friendly</a:t>
            </a:r>
          </a:p>
          <a:p>
            <a:pPr indent="-228600" lvl="0" marL="457200" rtl="0">
              <a:spcBef>
                <a:spcPts val="0"/>
              </a:spcBef>
            </a:pPr>
            <a:r>
              <a:rPr lang="en"/>
              <a:t>Some </a:t>
            </a:r>
            <a:r>
              <a:rPr lang="en"/>
              <a:t>operators</a:t>
            </a:r>
            <a:r>
              <a:rPr lang="en"/>
              <a:t> are hard to use</a:t>
            </a:r>
          </a:p>
          <a:p>
            <a:pPr indent="-228600" lvl="0" marL="457200" rtl="0">
              <a:spcBef>
                <a:spcPts val="0"/>
              </a:spcBef>
            </a:pPr>
            <a:r>
              <a:rPr lang="en"/>
              <a:t>Map is confusing</a:t>
            </a:r>
          </a:p>
          <a:p>
            <a:pPr indent="-228600" lvl="0" marL="457200" rtl="0">
              <a:spcBef>
                <a:spcPts val="0"/>
              </a:spcBef>
            </a:pPr>
            <a:r>
              <a:rPr lang="en"/>
              <a:t>Do not have a clear story</a:t>
            </a:r>
          </a:p>
          <a:p>
            <a:pPr indent="-228600" lvl="0" marL="457200" rtl="0">
              <a:spcBef>
                <a:spcPts val="0"/>
              </a:spcBef>
            </a:pPr>
            <a:r>
              <a:rPr lang="en"/>
              <a:t>Causing people to wonder how to win</a:t>
            </a:r>
          </a:p>
          <a:p>
            <a:pPr lvl="0" rtl="0">
              <a:spcBef>
                <a:spcPts val="0"/>
              </a:spcBef>
              <a:buNone/>
            </a:pPr>
            <a:r>
              <a:t/>
            </a:r>
            <a:endParaRPr/>
          </a:p>
        </p:txBody>
      </p:sp>
      <p:pic>
        <p:nvPicPr>
          <p:cNvPr descr="depositphotos_19043695-stock-photo-young-indian-boy-puzzled-over.jpg" id="62" name="Shape 62"/>
          <p:cNvPicPr preferRelativeResize="0"/>
          <p:nvPr/>
        </p:nvPicPr>
        <p:blipFill>
          <a:blip r:embed="rId3">
            <a:alphaModFix/>
          </a:blip>
          <a:stretch>
            <a:fillRect/>
          </a:stretch>
        </p:blipFill>
        <p:spPr>
          <a:xfrm>
            <a:off x="4903502" y="1053000"/>
            <a:ext cx="4229350" cy="346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t>Our goal</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2400"/>
              <a:t>Make a text </a:t>
            </a:r>
            <a:r>
              <a:rPr lang="en" sz="2400"/>
              <a:t>adventure</a:t>
            </a:r>
            <a:r>
              <a:rPr lang="en" sz="2400"/>
              <a:t> game that is</a:t>
            </a:r>
          </a:p>
          <a:p>
            <a:pPr indent="-228600" lvl="0" marL="457200" rtl="0">
              <a:spcBef>
                <a:spcPts val="0"/>
              </a:spcBef>
            </a:pPr>
            <a:r>
              <a:rPr lang="en"/>
              <a:t>Easy to control</a:t>
            </a:r>
          </a:p>
          <a:p>
            <a:pPr indent="-228600" lvl="0" marL="457200" rtl="0">
              <a:spcBef>
                <a:spcPts val="0"/>
              </a:spcBef>
            </a:pPr>
            <a:r>
              <a:rPr lang="en"/>
              <a:t>Have a clear map</a:t>
            </a:r>
          </a:p>
          <a:p>
            <a:pPr indent="-228600" lvl="0" marL="457200" rtl="0">
              <a:spcBef>
                <a:spcPts val="0"/>
              </a:spcBef>
            </a:pPr>
            <a:r>
              <a:rPr lang="en"/>
              <a:t>Have a good story to attract player</a:t>
            </a:r>
          </a:p>
          <a:p>
            <a:pPr indent="-228600" lvl="0" marL="457200" rtl="0">
              <a:spcBef>
                <a:spcPts val="0"/>
              </a:spcBef>
            </a:pPr>
            <a:r>
              <a:rPr lang="en"/>
              <a:t>Have some basic inventory for puzzles</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Introduction </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Our game-Try to Escape it, Iis a text adventure game which basically talks about our main character, the player, who will find out the secret of his home and eventually get out of the house. In order to get out the room, we have many </a:t>
            </a:r>
            <a:r>
              <a:rPr lang="en"/>
              <a:t>inventories</a:t>
            </a:r>
            <a:r>
              <a:rPr lang="en"/>
              <a:t> that our main character need to collect and use them to pass the puzzles to find keys or password to finish the game.</a:t>
            </a:r>
          </a:p>
          <a:p>
            <a:pPr lvl="0">
              <a:spcBef>
                <a:spcPts val="0"/>
              </a:spcBef>
              <a:buNone/>
            </a:pPr>
            <a:r>
              <a:rPr lang="en"/>
              <a:t>In this game, you have to find all the inventories and get all the puzzles done to gain the right to access to the next room. There are some puzzles that need you to be creative to finish all these puzzles.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83475" y="437975"/>
            <a:ext cx="8520600" cy="572700"/>
          </a:xfrm>
          <a:prstGeom prst="rect">
            <a:avLst/>
          </a:prstGeom>
        </p:spPr>
        <p:txBody>
          <a:bodyPr anchorCtr="0" anchor="t" bIns="91425" lIns="91425" rIns="91425" tIns="91425">
            <a:noAutofit/>
          </a:bodyPr>
          <a:lstStyle/>
          <a:p>
            <a:pPr lvl="0">
              <a:spcBef>
                <a:spcPts val="0"/>
              </a:spcBef>
              <a:buNone/>
            </a:pPr>
            <a:r>
              <a:rPr lang="en"/>
              <a:t>Me</a:t>
            </a:r>
            <a:r>
              <a:rPr lang="en"/>
              <a:t>thods </a:t>
            </a:r>
          </a:p>
          <a:p>
            <a:pPr lvl="0">
              <a:spcBef>
                <a:spcPts val="0"/>
              </a:spcBef>
              <a:buNone/>
            </a:pPr>
            <a:r>
              <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Setting the location of the player to define which room he is in</a:t>
            </a:r>
          </a:p>
          <a:p>
            <a:pPr indent="-228600" lvl="0" marL="457200" rtl="0">
              <a:spcBef>
                <a:spcPts val="0"/>
              </a:spcBef>
            </a:pPr>
            <a:r>
              <a:rPr lang="en"/>
              <a:t>Boolean to define whether the player have finished all the puzzles in that room so that the player can get into the next room</a:t>
            </a:r>
          </a:p>
          <a:p>
            <a:pPr indent="-228600" lvl="0" marL="457200" rtl="0">
              <a:spcBef>
                <a:spcPts val="0"/>
              </a:spcBef>
            </a:pPr>
            <a:r>
              <a:rPr lang="en"/>
              <a:t>If/else methods to interact with items based on player’s choosing</a:t>
            </a:r>
          </a:p>
          <a:p>
            <a:pPr indent="-228600" lvl="0" marL="457200" rtl="0">
              <a:spcBef>
                <a:spcPts val="0"/>
              </a:spcBef>
            </a:pPr>
            <a:r>
              <a:rPr lang="en"/>
              <a:t>Methods such as take, go to other rooms and so on for players’ basic control</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Rooms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Bedroom Blue</a:t>
            </a:r>
          </a:p>
          <a:p>
            <a:pPr indent="-228600" lvl="0" marL="457200" rtl="0">
              <a:spcBef>
                <a:spcPts val="0"/>
              </a:spcBef>
            </a:pPr>
            <a:r>
              <a:rPr lang="en"/>
              <a:t>Living room</a:t>
            </a:r>
          </a:p>
          <a:p>
            <a:pPr indent="-228600" lvl="0" marL="457200" rtl="0">
              <a:spcBef>
                <a:spcPts val="0"/>
              </a:spcBef>
            </a:pPr>
            <a:r>
              <a:rPr lang="en"/>
              <a:t>Bathroom</a:t>
            </a:r>
          </a:p>
          <a:p>
            <a:pPr indent="-228600" lvl="0" marL="457200" rtl="0">
              <a:spcBef>
                <a:spcPts val="0"/>
              </a:spcBef>
            </a:pPr>
            <a:r>
              <a:rPr lang="en"/>
              <a:t>Balcony</a:t>
            </a:r>
          </a:p>
          <a:p>
            <a:pPr indent="-228600" lvl="0" marL="457200" rtl="0">
              <a:spcBef>
                <a:spcPts val="0"/>
              </a:spcBef>
            </a:pPr>
            <a:r>
              <a:rPr lang="en"/>
              <a:t>Hallway</a:t>
            </a:r>
          </a:p>
          <a:p>
            <a:pPr indent="-228600" lvl="0" marL="457200" rtl="0">
              <a:spcBef>
                <a:spcPts val="0"/>
              </a:spcBef>
            </a:pPr>
            <a:r>
              <a:rPr lang="en"/>
              <a:t>Basement (Freedom room)</a:t>
            </a:r>
          </a:p>
          <a:p>
            <a:pPr indent="-228600" lvl="0" marL="457200" rtl="0">
              <a:spcBef>
                <a:spcPts val="0"/>
              </a:spcBef>
            </a:pPr>
            <a:r>
              <a:rPr lang="en"/>
              <a:t>Bedroom Green</a:t>
            </a:r>
          </a:p>
          <a:p>
            <a:pPr indent="-228600" lvl="0" marL="457200" rtl="0">
              <a:spcBef>
                <a:spcPts val="0"/>
              </a:spcBef>
            </a:pPr>
            <a:r>
              <a:rPr lang="en"/>
              <a:t>Kitchen</a:t>
            </a:r>
          </a:p>
          <a:p>
            <a:pPr indent="-228600" lvl="0" marL="457200" rtl="0">
              <a:spcBef>
                <a:spcPts val="0"/>
              </a:spcBef>
            </a:pPr>
            <a:r>
              <a:rPr lang="en"/>
              <a:t>Stairs</a:t>
            </a:r>
          </a:p>
          <a:p>
            <a:pPr indent="-228600" lvl="0" marL="457200">
              <a:spcBef>
                <a:spcPts val="0"/>
              </a:spcBef>
            </a:pPr>
            <a:r>
              <a:rPr lang="en"/>
              <a:t>Bedroom Red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Map </a:t>
            </a:r>
          </a:p>
        </p:txBody>
      </p:sp>
      <p:graphicFrame>
        <p:nvGraphicFramePr>
          <p:cNvPr id="92" name="Shape 92"/>
          <p:cNvGraphicFramePr/>
          <p:nvPr/>
        </p:nvGraphicFramePr>
        <p:xfrm>
          <a:off x="952500" y="1619250"/>
          <a:ext cx="3000000" cy="3000000"/>
        </p:xfrm>
        <a:graphic>
          <a:graphicData uri="http://schemas.openxmlformats.org/drawingml/2006/table">
            <a:tbl>
              <a:tblPr>
                <a:noFill/>
                <a:tableStyleId>{BC4177CE-052F-4A04-A15C-8FB1167E1638}</a:tableStyleId>
              </a:tblPr>
              <a:tblGrid>
                <a:gridCol w="1809750"/>
                <a:gridCol w="1809750"/>
                <a:gridCol w="1809750"/>
                <a:gridCol w="1809750"/>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solidFill>
                            <a:srgbClr val="FFFFFF"/>
                          </a:solidFill>
                        </a:rPr>
                        <a:t>BEDROOM GREEN</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solidFill>
                          <a:srgbClr val="FFFFFF"/>
                        </a:solidFill>
                      </a:endParaRPr>
                    </a:p>
                  </a:txBody>
                  <a:tcPr marT="91425" marB="91425" marR="91425" marL="91425"/>
                </a:tc>
                <a:tc>
                  <a:txBody>
                    <a:bodyPr>
                      <a:noAutofit/>
                    </a:bodyPr>
                    <a:lstStyle/>
                    <a:p>
                      <a:pPr lvl="0">
                        <a:spcBef>
                          <a:spcPts val="0"/>
                        </a:spcBef>
                        <a:buNone/>
                      </a:pPr>
                      <a:r>
                        <a:rPr lang="en">
                          <a:solidFill>
                            <a:srgbClr val="FFFFFF"/>
                          </a:solidFill>
                        </a:rPr>
                        <a:t>KITCHEN</a:t>
                      </a:r>
                    </a:p>
                  </a:txBody>
                  <a:tcPr marT="91425" marB="91425" marR="91425" marL="91425"/>
                </a:tc>
                <a:tc>
                  <a:txBody>
                    <a:bodyPr>
                      <a:noAutofit/>
                    </a:bodyPr>
                    <a:lstStyle/>
                    <a:p>
                      <a:pPr lvl="0">
                        <a:spcBef>
                          <a:spcPts val="0"/>
                        </a:spcBef>
                        <a:buNone/>
                      </a:pPr>
                      <a:r>
                        <a:rPr lang="en">
                          <a:solidFill>
                            <a:srgbClr val="FFFFFF"/>
                          </a:solidFill>
                        </a:rPr>
                        <a:t>LOBBY</a:t>
                      </a:r>
                    </a:p>
                  </a:txBody>
                  <a:tcPr marT="91425" marB="91425" marR="91425" marL="91425"/>
                </a:tc>
                <a:tc>
                  <a:txBody>
                    <a:bodyPr>
                      <a:noAutofit/>
                    </a:bodyPr>
                    <a:lstStyle/>
                    <a:p>
                      <a:pPr lvl="0">
                        <a:spcBef>
                          <a:spcPts val="0"/>
                        </a:spcBef>
                        <a:buNone/>
                      </a:pPr>
                      <a:r>
                        <a:rPr lang="en">
                          <a:solidFill>
                            <a:srgbClr val="FFFFFF"/>
                          </a:solidFill>
                        </a:rPr>
                        <a:t>BEDROOM RED</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solidFill>
                            <a:srgbClr val="FFFFFF"/>
                          </a:solidFill>
                        </a:rPr>
                        <a:t>STAIR TO 2ND FLOOR</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rPr lang="en">
                          <a:solidFill>
                            <a:srgbClr val="FFFFFF"/>
                          </a:solidFill>
                        </a:rPr>
                        <a:t>BATHROOM</a:t>
                      </a:r>
                    </a:p>
                  </a:txBody>
                  <a:tcPr marT="91425" marB="91425" marR="91425" marL="91425"/>
                </a:tc>
                <a:tc>
                  <a:txBody>
                    <a:bodyPr>
                      <a:noAutofit/>
                    </a:bodyPr>
                    <a:lstStyle/>
                    <a:p>
                      <a:pPr lvl="0">
                        <a:spcBef>
                          <a:spcPts val="0"/>
                        </a:spcBef>
                        <a:buNone/>
                      </a:pPr>
                      <a:r>
                        <a:rPr lang="en">
                          <a:solidFill>
                            <a:srgbClr val="FFFFFF"/>
                          </a:solidFill>
                        </a:rPr>
                        <a:t>BEDROOM BLUE</a:t>
                      </a:r>
                    </a:p>
                  </a:txBody>
                  <a:tcPr marT="91425" marB="91425" marR="91425" marL="91425"/>
                </a:tc>
                <a:tc>
                  <a:txBody>
                    <a:bodyPr>
                      <a:noAutofit/>
                    </a:bodyPr>
                    <a:lstStyle/>
                    <a:p>
                      <a:pPr lvl="0">
                        <a:spcBef>
                          <a:spcPts val="0"/>
                        </a:spcBef>
                        <a:buNone/>
                      </a:pPr>
                      <a:r>
                        <a:rPr lang="en">
                          <a:solidFill>
                            <a:srgbClr val="FFFFFF"/>
                          </a:solidFill>
                        </a:rPr>
                        <a:t>LIVING ROOM</a:t>
                      </a:r>
                    </a:p>
                  </a:txBody>
                  <a:tcPr marT="91425" marB="91425" marR="91425" marL="91425"/>
                </a:tc>
                <a:tc>
                  <a:txBody>
                    <a:bodyPr>
                      <a:noAutofit/>
                    </a:bodyPr>
                    <a:lstStyle/>
                    <a:p>
                      <a:pPr lvl="0">
                        <a:spcBef>
                          <a:spcPts val="0"/>
                        </a:spcBef>
                        <a:buNone/>
                      </a:pPr>
                      <a:r>
                        <a:rPr lang="en">
                          <a:solidFill>
                            <a:srgbClr val="FFFFFF"/>
                          </a:solidFill>
                        </a:rPr>
                        <a:t>BALCONY</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
                          <a:solidFill>
                            <a:srgbClr val="FFFFFF"/>
                          </a:solidFill>
                        </a:rPr>
                        <a:t>FREEDOM</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Inventory</a:t>
            </a:r>
          </a:p>
          <a:p>
            <a:pPr lvl="0">
              <a:spcBef>
                <a:spcPts val="0"/>
              </a:spcBef>
              <a:buNone/>
            </a:pPr>
            <a:r>
              <a:t/>
            </a:r>
            <a:endParaRPr/>
          </a:p>
        </p:txBody>
      </p:sp>
      <p:sp>
        <p:nvSpPr>
          <p:cNvPr id="98" name="Shape 98"/>
          <p:cNvSpPr txBox="1"/>
          <p:nvPr>
            <p:ph idx="1" type="body"/>
          </p:nvPr>
        </p:nvSpPr>
        <p:spPr>
          <a:xfrm>
            <a:off x="311700" y="1152475"/>
            <a:ext cx="6299400" cy="3416400"/>
          </a:xfrm>
          <a:prstGeom prst="rect">
            <a:avLst/>
          </a:prstGeom>
        </p:spPr>
        <p:txBody>
          <a:bodyPr anchorCtr="0" anchor="t" bIns="91425" lIns="91425" rIns="91425" tIns="91425">
            <a:noAutofit/>
          </a:bodyPr>
          <a:lstStyle/>
          <a:p>
            <a:pPr indent="-228600" lvl="0" marL="457200" rtl="0">
              <a:spcBef>
                <a:spcPts val="0"/>
              </a:spcBef>
            </a:pPr>
            <a:r>
              <a:rPr lang="en"/>
              <a:t>Scissor</a:t>
            </a:r>
          </a:p>
          <a:p>
            <a:pPr indent="-228600" lvl="0" marL="457200" rtl="0">
              <a:spcBef>
                <a:spcPts val="0"/>
              </a:spcBef>
            </a:pPr>
            <a:r>
              <a:rPr lang="en"/>
              <a:t>Brush</a:t>
            </a:r>
          </a:p>
          <a:p>
            <a:pPr indent="-228600" lvl="0" marL="457200" rtl="0">
              <a:spcBef>
                <a:spcPts val="0"/>
              </a:spcBef>
            </a:pPr>
            <a:r>
              <a:rPr lang="en"/>
              <a:t>Blue Key</a:t>
            </a:r>
          </a:p>
          <a:p>
            <a:pPr indent="-228600" lvl="0" marL="457200" rtl="0">
              <a:spcBef>
                <a:spcPts val="0"/>
              </a:spcBef>
            </a:pPr>
            <a:r>
              <a:rPr lang="en"/>
              <a:t>Remote Controller</a:t>
            </a:r>
          </a:p>
          <a:p>
            <a:pPr indent="-228600" lvl="0" marL="457200" rtl="0">
              <a:spcBef>
                <a:spcPts val="0"/>
              </a:spcBef>
            </a:pPr>
            <a:r>
              <a:rPr lang="en"/>
              <a:t>Red Key</a:t>
            </a:r>
          </a:p>
          <a:p>
            <a:pPr indent="-228600" lvl="0" marL="457200" rtl="0">
              <a:spcBef>
                <a:spcPts val="0"/>
              </a:spcBef>
            </a:pPr>
            <a:r>
              <a:rPr lang="en"/>
              <a:t>Iced Milk</a:t>
            </a:r>
          </a:p>
          <a:p>
            <a:pPr indent="-228600" lvl="0" marL="457200" rtl="0">
              <a:spcBef>
                <a:spcPts val="0"/>
              </a:spcBef>
            </a:pPr>
            <a:r>
              <a:rPr lang="en"/>
              <a:t>Green Key</a:t>
            </a:r>
          </a:p>
          <a:p>
            <a:pPr lvl="0" rt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txBox="1"/>
          <p:nvPr>
            <p:ph idx="1" type="body"/>
          </p:nvPr>
        </p:nvSpPr>
        <p:spPr>
          <a:xfrm>
            <a:off x="311700" y="863550"/>
            <a:ext cx="8520600" cy="3416400"/>
          </a:xfrm>
          <a:prstGeom prst="rect">
            <a:avLst/>
          </a:prstGeom>
        </p:spPr>
        <p:txBody>
          <a:bodyPr anchorCtr="0" anchor="t" bIns="91425" lIns="91425" rIns="91425" tIns="91425">
            <a:noAutofit/>
          </a:bodyPr>
          <a:lstStyle/>
          <a:p>
            <a:pPr lvl="0" algn="ctr">
              <a:spcBef>
                <a:spcPts val="0"/>
              </a:spcBef>
              <a:buNone/>
            </a:pPr>
            <a:r>
              <a:rPr lang="en" sz="3600">
                <a:solidFill>
                  <a:srgbClr val="FFFFFF"/>
                </a:solidFill>
              </a:rPr>
              <a:t>Here comes the Demo of our games</a:t>
            </a:r>
          </a:p>
        </p:txBody>
      </p:sp>
      <p:pic>
        <p:nvPicPr>
          <p:cNvPr descr="下载.png" id="105" name="Shape 105"/>
          <p:cNvPicPr preferRelativeResize="0"/>
          <p:nvPr/>
        </p:nvPicPr>
        <p:blipFill>
          <a:blip r:embed="rId3">
            <a:alphaModFix/>
          </a:blip>
          <a:stretch>
            <a:fillRect/>
          </a:stretch>
        </p:blipFill>
        <p:spPr>
          <a:xfrm>
            <a:off x="2228850" y="1625400"/>
            <a:ext cx="4686300"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