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729"/>
  </p:normalViewPr>
  <p:slideViewPr>
    <p:cSldViewPr snapToGrid="0" snapToObjects="1">
      <p:cViewPr varScale="1">
        <p:scale>
          <a:sx n="107" d="100"/>
          <a:sy n="10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darsunkannan/Dropbox/AP/conf/isca/OSStructure_Hete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darsunkannan/Dropbox/AP/conf/isca/OSStructure_Hete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darsunkannan/Dropbox/conf/sosp19-objaff/results/OSStructure_Hetero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darsunkannan/Dropbox/conf/objaffinity/results/OSStructure_Hetero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udarsunkannan/Dropbox/conf/sosp19-objaff/results/OSStructure_Heter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dirty="0"/>
              <a:t>OS pages used in 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Sheet2!$R$95</c:f>
              <c:strCache>
                <c:ptCount val="1"/>
                <c:pt idx="0">
                  <c:v>Page cache pages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Sheet2!$S$94:$U$94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Sheet2!$S$95:$U$95</c:f>
              <c:numCache>
                <c:formatCode>0.00</c:formatCode>
                <c:ptCount val="3"/>
                <c:pt idx="0">
                  <c:v>25.097625732421875</c:v>
                </c:pt>
                <c:pt idx="1">
                  <c:v>55.391975402832031</c:v>
                </c:pt>
                <c:pt idx="2">
                  <c:v>10.002910614013672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9-804D-A4D5-064D007CC7F8}"/>
            </c:ext>
          </c:extLst>
        </c:ser>
        <c:ser>
          <c:idx val="1"/>
          <c:order val="1"/>
          <c:tx>
            <c:strRef>
              <c:f>Sheet2!$R$96</c:f>
              <c:strCache>
                <c:ptCount val="1"/>
                <c:pt idx="0">
                  <c:v>Kernel buffer pages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Sheet2!$S$94:$U$94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Sheet2!$S$96:$U$96</c:f>
              <c:numCache>
                <c:formatCode>0.00</c:formatCode>
                <c:ptCount val="3"/>
                <c:pt idx="0">
                  <c:v>0.54386138916015625</c:v>
                </c:pt>
                <c:pt idx="1">
                  <c:v>1.6568260192871094</c:v>
                </c:pt>
                <c:pt idx="2">
                  <c:v>0.23649978637695312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9-804D-A4D5-064D007CC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0418608"/>
        <c:axId val="1555092096"/>
      </c:barChart>
      <c:catAx>
        <c:axId val="16404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55092096"/>
        <c:crosses val="autoZero"/>
        <c:auto val="1"/>
        <c:lblAlgn val="ctr"/>
        <c:lblOffset val="100"/>
        <c:noMultiLvlLbl val="0"/>
      </c:catAx>
      <c:valAx>
        <c:axId val="1555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64041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Gill Sans MT" panose="020B0502020104020203" pitchFamily="34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r>
              <a:rPr lang="en-US"/>
              <a:t>OS pages used in 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Sheet2!$R$95</c:f>
              <c:strCache>
                <c:ptCount val="1"/>
                <c:pt idx="0">
                  <c:v>Page cache pages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Sheet2!$S$94:$U$94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Sheet2!$S$95:$U$95</c:f>
              <c:numCache>
                <c:formatCode>0.00</c:formatCode>
                <c:ptCount val="3"/>
                <c:pt idx="0">
                  <c:v>25.097625732421875</c:v>
                </c:pt>
                <c:pt idx="1">
                  <c:v>55.391975402832031</c:v>
                </c:pt>
                <c:pt idx="2">
                  <c:v>10.002910614013672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F-8241-AC9D-F101B5ED4EB1}"/>
            </c:ext>
          </c:extLst>
        </c:ser>
        <c:ser>
          <c:idx val="1"/>
          <c:order val="1"/>
          <c:tx>
            <c:strRef>
              <c:f>Sheet2!$R$96</c:f>
              <c:strCache>
                <c:ptCount val="1"/>
                <c:pt idx="0">
                  <c:v>Kernel buffer pages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Sheet2!$S$94:$U$94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Sheet2!$S$96:$U$96</c:f>
              <c:numCache>
                <c:formatCode>0.00</c:formatCode>
                <c:ptCount val="3"/>
                <c:pt idx="0">
                  <c:v>0.54386138916015625</c:v>
                </c:pt>
                <c:pt idx="1">
                  <c:v>1.6568260192871094</c:v>
                </c:pt>
                <c:pt idx="2">
                  <c:v>0.23649978637695312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EF-8241-AC9D-F101B5ED4EB1}"/>
            </c:ext>
          </c:extLst>
        </c:ser>
        <c:ser>
          <c:idx val="2"/>
          <c:order val="2"/>
          <c:tx>
            <c:strRef>
              <c:f>Sheet2!$R$97</c:f>
              <c:strCache>
                <c:ptCount val="1"/>
                <c:pt idx="0">
                  <c:v>App pages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Sheet2!$S$94:$U$94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Sheet2!$S$97:$U$97</c:f>
              <c:numCache>
                <c:formatCode>0.00</c:formatCode>
                <c:ptCount val="3"/>
                <c:pt idx="0">
                  <c:v>19.073486328125</c:v>
                </c:pt>
                <c:pt idx="1">
                  <c:v>82.094856262207031</c:v>
                </c:pt>
                <c:pt idx="2">
                  <c:v>11.444091796875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EF-8241-AC9D-F101B5ED4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0418608"/>
        <c:axId val="1555092096"/>
      </c:barChart>
      <c:catAx>
        <c:axId val="16404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55092096"/>
        <c:crosses val="autoZero"/>
        <c:auto val="1"/>
        <c:lblAlgn val="ctr"/>
        <c:lblOffset val="100"/>
        <c:noMultiLvlLbl val="0"/>
      </c:catAx>
      <c:valAx>
        <c:axId val="1555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64041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Gill Sans MT" panose="020B0502020104020203" pitchFamily="34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3185840707966E-2"/>
          <c:y val="2.3481112329313266E-2"/>
          <c:w val="0.93446902654867259"/>
          <c:h val="0.7515199840526263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Sheet2!$Q$56</c:f>
              <c:strCache>
                <c:ptCount val="1"/>
                <c:pt idx="0">
                  <c:v>RocksDB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Sheet2!$R$55:$W$55</c:f>
              <c:strCache>
                <c:ptCount val="6"/>
                <c:pt idx="0">
                  <c:v>App Slow + OS Slow</c:v>
                </c:pt>
                <c:pt idx="1">
                  <c:v>App Slow + OS Fast</c:v>
                </c:pt>
                <c:pt idx="2">
                  <c:v>App Slow + Obj Affinity</c:v>
                </c:pt>
                <c:pt idx="4">
                  <c:v>App Fast + OS Slow</c:v>
                </c:pt>
                <c:pt idx="5">
                  <c:v>App fast + Affinity</c:v>
                </c:pt>
              </c:strCache>
            </c:strRef>
          </c:cat>
          <c:val>
            <c:numRef>
              <c:f>Sheet2!$R$56:$W$56</c:f>
              <c:numCache>
                <c:formatCode>0.00</c:formatCode>
                <c:ptCount val="6"/>
                <c:pt idx="0">
                  <c:v>3.1420594514698639</c:v>
                </c:pt>
                <c:pt idx="1">
                  <c:v>1.8796482782335315</c:v>
                </c:pt>
                <c:pt idx="2">
                  <c:v>1.36598600599743</c:v>
                </c:pt>
                <c:pt idx="4">
                  <c:v>1.5305600000000001</c:v>
                </c:pt>
                <c:pt idx="5">
                  <c:v>1.0646040843581328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E-4342-995C-17239D77971E}"/>
            </c:ext>
          </c:extLst>
        </c:ser>
        <c:ser>
          <c:idx val="2"/>
          <c:order val="1"/>
          <c:tx>
            <c:strRef>
              <c:f>Sheet2!$Q$57</c:f>
              <c:strCache>
                <c:ptCount val="1"/>
                <c:pt idx="0">
                  <c:v>filebench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Sheet2!$R$55:$W$55</c:f>
              <c:strCache>
                <c:ptCount val="6"/>
                <c:pt idx="0">
                  <c:v>App Slow + OS Slow</c:v>
                </c:pt>
                <c:pt idx="1">
                  <c:v>App Slow + OS Fast</c:v>
                </c:pt>
                <c:pt idx="2">
                  <c:v>App Slow + Obj Affinity</c:v>
                </c:pt>
                <c:pt idx="4">
                  <c:v>App Fast + OS Slow</c:v>
                </c:pt>
                <c:pt idx="5">
                  <c:v>App fast + Affinity</c:v>
                </c:pt>
              </c:strCache>
            </c:strRef>
          </c:cat>
          <c:val>
            <c:numRef>
              <c:f>Sheet2!$R$57:$W$57</c:f>
              <c:numCache>
                <c:formatCode>0.00</c:formatCode>
                <c:ptCount val="6"/>
                <c:pt idx="0">
                  <c:v>6.4523036988968201</c:v>
                </c:pt>
                <c:pt idx="1">
                  <c:v>2.442157488824483</c:v>
                </c:pt>
                <c:pt idx="2">
                  <c:v>2.0166720752880094</c:v>
                </c:pt>
                <c:pt idx="4">
                  <c:v>5.3629989212513482</c:v>
                </c:pt>
                <c:pt idx="5">
                  <c:v>1.121778961144456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E-4342-995C-17239D77971E}"/>
            </c:ext>
          </c:extLst>
        </c:ser>
        <c:ser>
          <c:idx val="3"/>
          <c:order val="2"/>
          <c:tx>
            <c:strRef>
              <c:f>Sheet2!$Q$58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Sheet2!$R$55:$W$55</c:f>
              <c:strCache>
                <c:ptCount val="6"/>
                <c:pt idx="0">
                  <c:v>App Slow + OS Slow</c:v>
                </c:pt>
                <c:pt idx="1">
                  <c:v>App Slow + OS Fast</c:v>
                </c:pt>
                <c:pt idx="2">
                  <c:v>App Slow + Obj Affinity</c:v>
                </c:pt>
                <c:pt idx="4">
                  <c:v>App Fast + OS Slow</c:v>
                </c:pt>
                <c:pt idx="5">
                  <c:v>App fast + Affinity</c:v>
                </c:pt>
              </c:strCache>
            </c:strRef>
          </c:cat>
          <c:val>
            <c:numRef>
              <c:f>Sheet2!$R$58:$W$58</c:f>
              <c:numCache>
                <c:formatCode>0.00</c:formatCode>
                <c:ptCount val="6"/>
                <c:pt idx="0">
                  <c:v>5.4637557577903442</c:v>
                </c:pt>
                <c:pt idx="1">
                  <c:v>3.6704581774580332</c:v>
                </c:pt>
                <c:pt idx="2">
                  <c:v>5.0339339010580639</c:v>
                </c:pt>
                <c:pt idx="4">
                  <c:v>1.1323257671164284</c:v>
                </c:pt>
                <c:pt idx="5">
                  <c:v>1.1323257671164284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E-4342-995C-17239D7797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91660032"/>
        <c:axId val="1555719216"/>
      </c:barChart>
      <c:catAx>
        <c:axId val="159166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55719216"/>
        <c:crosses val="autoZero"/>
        <c:auto val="1"/>
        <c:lblAlgn val="ctr"/>
        <c:lblOffset val="100"/>
        <c:noMultiLvlLbl val="0"/>
      </c:catAx>
      <c:valAx>
        <c:axId val="155571921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916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245337260180184"/>
          <c:y val="1.4863001937841881E-2"/>
          <c:w val="0.43614140400407064"/>
          <c:h val="0.12220864915250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Gill Sans MT" panose="020B0502020104020203" pitchFamily="34" charset="77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3185840707966E-2"/>
          <c:y val="2.3481112329313266E-2"/>
          <c:w val="0.93446902654867259"/>
          <c:h val="0.7515199840526263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Sheet2!$Q$93</c:f>
              <c:strCache>
                <c:ptCount val="1"/>
                <c:pt idx="0">
                  <c:v>RocksDB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Sheet2!$R$92:$V$92</c:f>
              <c:strCache>
                <c:ptCount val="5"/>
                <c:pt idx="0">
                  <c:v>OS Slow</c:v>
                </c:pt>
                <c:pt idx="1">
                  <c:v>OS Fast</c:v>
                </c:pt>
                <c:pt idx="2">
                  <c:v>Naïve-Migrate</c:v>
                </c:pt>
                <c:pt idx="3">
                  <c:v>Obj-Aff</c:v>
                </c:pt>
                <c:pt idx="4">
                  <c:v>Obj-Aff-migrate</c:v>
                </c:pt>
              </c:strCache>
            </c:strRef>
          </c:cat>
          <c:val>
            <c:numRef>
              <c:f>Sheet2!$R$93:$V$93</c:f>
              <c:numCache>
                <c:formatCode>General</c:formatCode>
                <c:ptCount val="5"/>
                <c:pt idx="0">
                  <c:v>1486051</c:v>
                </c:pt>
                <c:pt idx="1">
                  <c:v>6417531</c:v>
                </c:pt>
                <c:pt idx="2">
                  <c:v>2126435</c:v>
                </c:pt>
                <c:pt idx="3">
                  <c:v>3006051</c:v>
                </c:pt>
                <c:pt idx="4">
                  <c:v>3006051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3-E14F-B7DF-8F5A7C453D5B}"/>
            </c:ext>
          </c:extLst>
        </c:ser>
        <c:ser>
          <c:idx val="2"/>
          <c:order val="1"/>
          <c:tx>
            <c:strRef>
              <c:f>Sheet2!$Q$94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Sheet2!$R$92:$V$92</c:f>
              <c:strCache>
                <c:ptCount val="5"/>
                <c:pt idx="0">
                  <c:v>OS Slow</c:v>
                </c:pt>
                <c:pt idx="1">
                  <c:v>OS Fast</c:v>
                </c:pt>
                <c:pt idx="2">
                  <c:v>Naïve-Migrate</c:v>
                </c:pt>
                <c:pt idx="3">
                  <c:v>Obj-Aff</c:v>
                </c:pt>
                <c:pt idx="4">
                  <c:v>Obj-Aff-migrate</c:v>
                </c:pt>
              </c:strCache>
            </c:strRef>
          </c:cat>
          <c:val>
            <c:numRef>
              <c:f>Sheet2!$R$94:$U$94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5513-E14F-B7DF-8F5A7C453D5B}"/>
            </c:ext>
          </c:extLst>
        </c:ser>
        <c:ser>
          <c:idx val="3"/>
          <c:order val="2"/>
          <c:tx>
            <c:strRef>
              <c:f>Sheet2!$Q$95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Sheet2!$R$92:$V$92</c:f>
              <c:strCache>
                <c:ptCount val="5"/>
                <c:pt idx="0">
                  <c:v>OS Slow</c:v>
                </c:pt>
                <c:pt idx="1">
                  <c:v>OS Fast</c:v>
                </c:pt>
                <c:pt idx="2">
                  <c:v>Naïve-Migrate</c:v>
                </c:pt>
                <c:pt idx="3">
                  <c:v>Obj-Aff</c:v>
                </c:pt>
                <c:pt idx="4">
                  <c:v>Obj-Aff-migrate</c:v>
                </c:pt>
              </c:strCache>
            </c:strRef>
          </c:cat>
          <c:val>
            <c:numRef>
              <c:f>Sheet2!$R$95:$U$95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513-E14F-B7DF-8F5A7C453D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91660032"/>
        <c:axId val="1555719216"/>
      </c:barChart>
      <c:catAx>
        <c:axId val="159166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55719216"/>
        <c:crosses val="autoZero"/>
        <c:auto val="1"/>
        <c:lblAlgn val="ctr"/>
        <c:lblOffset val="100"/>
        <c:noMultiLvlLbl val="0"/>
      </c:catAx>
      <c:valAx>
        <c:axId val="155571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15916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245337260180184"/>
          <c:y val="1.4863001937841881E-2"/>
          <c:w val="0.43614140400407064"/>
          <c:h val="0.12220864915250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Gill Sans MT" panose="020B0502020104020203" pitchFamily="34" charset="77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OS pages used in 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Sheet2!$S$170</c:f>
              <c:strCache>
                <c:ptCount val="1"/>
                <c:pt idx="0">
                  <c:v>Page cache pages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Sheet2!$T$169:$V$169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Sheet2!$T$170:$V$170</c:f>
              <c:numCache>
                <c:formatCode>General</c:formatCode>
                <c:ptCount val="3"/>
                <c:pt idx="0">
                  <c:v>412432</c:v>
                </c:pt>
                <c:pt idx="1">
                  <c:v>732943</c:v>
                </c:pt>
                <c:pt idx="2">
                  <c:v>645039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F-6D4D-8CC2-457CF652B016}"/>
            </c:ext>
          </c:extLst>
        </c:ser>
        <c:ser>
          <c:idx val="1"/>
          <c:order val="1"/>
          <c:tx>
            <c:strRef>
              <c:f>Sheet2!$S$171</c:f>
              <c:strCache>
                <c:ptCount val="1"/>
                <c:pt idx="0">
                  <c:v>Pages cache  migrated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Sheet2!$T$169:$V$169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Sheet2!$T$171:$V$171</c:f>
              <c:numCache>
                <c:formatCode>General</c:formatCode>
                <c:ptCount val="3"/>
                <c:pt idx="0">
                  <c:v>143493</c:v>
                </c:pt>
                <c:pt idx="1">
                  <c:v>159030</c:v>
                </c:pt>
                <c:pt idx="2">
                  <c:v>213423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AF-6D4D-8CC2-457CF652B016}"/>
            </c:ext>
          </c:extLst>
        </c:ser>
        <c:ser>
          <c:idx val="2"/>
          <c:order val="2"/>
          <c:tx>
            <c:strRef>
              <c:f>Sheet2!$S$172</c:f>
              <c:strCache>
                <c:ptCount val="1"/>
                <c:pt idx="0">
                  <c:v>App pages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Sheet2!$T$169:$V$169</c:f>
              <c:strCache>
                <c:ptCount val="3"/>
                <c:pt idx="0">
                  <c:v>RocksDB</c:v>
                </c:pt>
                <c:pt idx="1">
                  <c:v>filebench</c:v>
                </c:pt>
                <c:pt idx="2">
                  <c:v>Redis</c:v>
                </c:pt>
              </c:strCache>
            </c:strRef>
          </c:cat>
          <c:val>
            <c:numRef>
              <c:f>Sheet2!$T$172:$V$172</c:f>
              <c:numCache>
                <c:formatCode>General</c:formatCode>
                <c:ptCount val="3"/>
                <c:pt idx="0">
                  <c:v>1295322</c:v>
                </c:pt>
                <c:pt idx="1">
                  <c:v>1450394</c:v>
                </c:pt>
                <c:pt idx="2">
                  <c:v>1490394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AF-6D4D-8CC2-457CF652B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0418608"/>
        <c:axId val="1555092096"/>
      </c:barChart>
      <c:catAx>
        <c:axId val="16404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555092096"/>
        <c:crosses val="autoZero"/>
        <c:auto val="1"/>
        <c:lblAlgn val="ctr"/>
        <c:lblOffset val="100"/>
        <c:noMultiLvlLbl val="0"/>
      </c:catAx>
      <c:valAx>
        <c:axId val="1555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64041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0.16974</cdr:x>
      <cdr:y>0.08411</cdr:y>
    </cdr:from>
    <cdr:to>
      <cdr:x>0.32817</cdr:x>
      <cdr:y>0.3271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967B9682-1DAF-EC47-BE32-8A230856C4FD}"/>
            </a:ext>
          </a:extLst>
        </cdr:cNvPr>
        <cdr:cNvCxnSpPr/>
      </cdr:nvCxnSpPr>
      <cdr:spPr>
        <a:xfrm xmlns:a="http://schemas.openxmlformats.org/drawingml/2006/main">
          <a:off x="1809750" y="342900"/>
          <a:ext cx="1689100" cy="9906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0.17942</cdr:x>
      <cdr:y>0.129</cdr:y>
    </cdr:from>
    <cdr:to>
      <cdr:x>0.40265</cdr:x>
      <cdr:y>0.29131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C60E3A1-B83C-7C48-8AC1-5709A7A0F154}"/>
            </a:ext>
          </a:extLst>
        </cdr:cNvPr>
        <cdr:cNvSpPr txBox="1"/>
      </cdr:nvSpPr>
      <cdr:spPr>
        <a:xfrm xmlns:a="http://schemas.openxmlformats.org/drawingml/2006/main" rot="1842160">
          <a:off x="2059857" y="601277"/>
          <a:ext cx="2562937" cy="756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>
              <a:latin typeface="Gill Sans MT" panose="020B0502020104020203" pitchFamily="34" charset="77"/>
              <a:cs typeface="Gill Sans" panose="020B0502020104020203" pitchFamily="34" charset="-79"/>
            </a:rPr>
            <a:t>Impact of placing</a:t>
          </a:r>
          <a:r>
            <a:rPr lang="en-US" sz="1800" baseline="0">
              <a:latin typeface="Gill Sans MT" panose="020B0502020104020203" pitchFamily="34" charset="77"/>
              <a:cs typeface="Gill Sans" panose="020B0502020104020203" pitchFamily="34" charset="-79"/>
            </a:rPr>
            <a:t> all OS pages in FASTMEM</a:t>
          </a:r>
          <a:endParaRPr lang="en-US" sz="1800">
            <a:latin typeface="Gill Sans MT" panose="020B0502020104020203" pitchFamily="34" charset="77"/>
            <a:cs typeface="Gill Sans" panose="020B0502020104020203" pitchFamily="34" charset="-79"/>
          </a:endParaRPr>
        </a:p>
      </cdr:txBody>
    </cdr:sp>
  </cdr:relSizeAnchor>
  <cdr:relSizeAnchor xmlns:cdr="http://schemas.openxmlformats.org/drawingml/2006/chartDrawing">
    <cdr:from>
      <cdr:x>0.0531</cdr:x>
      <cdr:y>0.90127</cdr:y>
    </cdr:from>
    <cdr:to>
      <cdr:x>0.43252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E1092F0-D62F-C74D-8B4A-ABEDE2236658}"/>
            </a:ext>
          </a:extLst>
        </cdr:cNvPr>
        <cdr:cNvSpPr txBox="1"/>
      </cdr:nvSpPr>
      <cdr:spPr>
        <a:xfrm xmlns:a="http://schemas.openxmlformats.org/drawingml/2006/main">
          <a:off x="609600" y="4521200"/>
          <a:ext cx="4356100" cy="495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aseline="0">
              <a:latin typeface="Gill Sans MT" panose="020B0502020104020203" pitchFamily="34" charset="77"/>
              <a:cs typeface="Gill Sans" panose="020B0502020104020203" pitchFamily="34" charset="-79"/>
            </a:rPr>
            <a:t>              4GB FastMem </a:t>
          </a:r>
          <a:endParaRPr lang="en-US" sz="1800">
            <a:latin typeface="Gill Sans MT" panose="020B0502020104020203" pitchFamily="34" charset="77"/>
            <a:cs typeface="Gill Sans" panose="020B0502020104020203" pitchFamily="34" charset="-79"/>
          </a:endParaRPr>
        </a:p>
      </cdr:txBody>
    </cdr:sp>
  </cdr:relSizeAnchor>
  <cdr:relSizeAnchor xmlns:cdr="http://schemas.openxmlformats.org/drawingml/2006/chartDrawing">
    <cdr:from>
      <cdr:x>0.6718</cdr:x>
      <cdr:y>0.8812</cdr:y>
    </cdr:from>
    <cdr:to>
      <cdr:x>1</cdr:x>
      <cdr:y>0.97994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EE328285-B3C9-4F4F-A600-B49A561B60F5}"/>
            </a:ext>
          </a:extLst>
        </cdr:cNvPr>
        <cdr:cNvSpPr txBox="1"/>
      </cdr:nvSpPr>
      <cdr:spPr>
        <a:xfrm xmlns:a="http://schemas.openxmlformats.org/drawingml/2006/main">
          <a:off x="7723658" y="4478638"/>
          <a:ext cx="3773273" cy="501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aseline="0">
              <a:latin typeface="Gill Sans MT" panose="020B0502020104020203" pitchFamily="34" charset="77"/>
              <a:cs typeface="Gill Sans" panose="020B0502020104020203" pitchFamily="34" charset="-79"/>
            </a:rPr>
            <a:t>              8GB FastMem </a:t>
          </a:r>
          <a:endParaRPr lang="en-US" sz="1800">
            <a:latin typeface="Gill Sans MT" panose="020B0502020104020203" pitchFamily="34" charset="77"/>
            <a:cs typeface="Gill Sans" panose="020B0502020104020203" pitchFamily="34" charset="-79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0.2527</cdr:x>
      <cdr:y>0.15246</cdr:y>
    </cdr:from>
    <cdr:to>
      <cdr:x>0.41113</cdr:x>
      <cdr:y>0.39545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967B9682-1DAF-EC47-BE32-8A230856C4FD}"/>
            </a:ext>
          </a:extLst>
        </cdr:cNvPr>
        <cdr:cNvCxnSpPr/>
      </cdr:nvCxnSpPr>
      <cdr:spPr>
        <a:xfrm xmlns:a="http://schemas.openxmlformats.org/drawingml/2006/main">
          <a:off x="2901251" y="764838"/>
          <a:ext cx="1818903" cy="1218959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0.26238</cdr:x>
      <cdr:y>0.19735</cdr:y>
    </cdr:from>
    <cdr:to>
      <cdr:x>0.48561</cdr:x>
      <cdr:y>0.35966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C60E3A1-B83C-7C48-8AC1-5709A7A0F154}"/>
            </a:ext>
          </a:extLst>
        </cdr:cNvPr>
        <cdr:cNvSpPr txBox="1"/>
      </cdr:nvSpPr>
      <cdr:spPr>
        <a:xfrm xmlns:a="http://schemas.openxmlformats.org/drawingml/2006/main" rot="1842160">
          <a:off x="3012385" y="990029"/>
          <a:ext cx="2562859" cy="8142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>
              <a:latin typeface="Gill Sans MT" panose="020B0502020104020203" pitchFamily="34" charset="77"/>
              <a:cs typeface="Gill Sans" panose="020B0502020104020203" pitchFamily="34" charset="-79"/>
            </a:rPr>
            <a:t>Impact of placing</a:t>
          </a:r>
          <a:r>
            <a:rPr lang="en-US" sz="1800" baseline="0">
              <a:latin typeface="Gill Sans MT" panose="020B0502020104020203" pitchFamily="34" charset="77"/>
              <a:cs typeface="Gill Sans" panose="020B0502020104020203" pitchFamily="34" charset="-79"/>
            </a:rPr>
            <a:t> all OS pages in FASTMEM</a:t>
          </a:r>
          <a:endParaRPr lang="en-US" sz="1800">
            <a:latin typeface="Gill Sans MT" panose="020B0502020104020203" pitchFamily="34" charset="77"/>
            <a:cs typeface="Gill Sans" panose="020B0502020104020203" pitchFamily="34" charset="-79"/>
          </a:endParaRPr>
        </a:p>
      </cdr:txBody>
    </cdr:sp>
  </cdr:relSizeAnchor>
  <cdr:relSizeAnchor xmlns:cdr="http://schemas.openxmlformats.org/drawingml/2006/chartDrawing">
    <cdr:from>
      <cdr:x>0.40155</cdr:x>
      <cdr:y>0.90127</cdr:y>
    </cdr:from>
    <cdr:to>
      <cdr:x>0.78097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E1092F0-D62F-C74D-8B4A-ABEDE2236658}"/>
            </a:ext>
          </a:extLst>
        </cdr:cNvPr>
        <cdr:cNvSpPr txBox="1"/>
      </cdr:nvSpPr>
      <cdr:spPr>
        <a:xfrm xmlns:a="http://schemas.openxmlformats.org/drawingml/2006/main">
          <a:off x="4610130" y="4521221"/>
          <a:ext cx="4356046" cy="4952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aseline="0">
              <a:latin typeface="Gill Sans MT" panose="020B0502020104020203" pitchFamily="34" charset="77"/>
              <a:cs typeface="Gill Sans" panose="020B0502020104020203" pitchFamily="34" charset="-79"/>
            </a:rPr>
            <a:t>              4GB FastMem </a:t>
          </a:r>
          <a:endParaRPr lang="en-US" sz="1800">
            <a:latin typeface="Gill Sans MT" panose="020B0502020104020203" pitchFamily="34" charset="77"/>
            <a:cs typeface="Gill Sans" panose="020B0502020104020203" pitchFamily="34" charset="-79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EFB6-DA45-254F-8F3F-531862F8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3425-1325-9948-BB65-722883C6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69DE-F2E8-6243-8104-489D94E0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A6D8-D079-314F-B188-4084F2BB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4D79-1B97-F14D-B44A-0FE7521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ABCB-1C30-E84E-91B5-300D7E9E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47300-8AC2-BD4A-8912-50BDC119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A323-1261-2A4C-964B-27036F2E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F7F5-9050-614B-9F12-CB3A580C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8C80-BCA9-6F43-A4A9-390877AF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E4580-0538-3645-BFB3-06F36D2E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4C723-6F51-D34F-ABE7-FD2695DD0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B7EC-0886-694F-AC5F-0781717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11C-4C29-E940-BFCD-C5514207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B06B-8112-4748-8D0B-DF395354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19CE-AB5F-D14A-9095-F03E0C11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D7EA-5AB0-DF41-9CDD-1D51B68D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F857-C81E-C94B-9FE3-2BE73C6C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B9AA-F859-DF44-8A12-4C5DAC8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8E7B-8987-0643-8E17-3B00D38A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161-0FFB-3147-91EE-2B86FBDB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91ED7-C310-3945-9D53-2287FBED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7BD0-CDDA-6040-80D9-EDE2CAE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62A7-32ED-E34B-96D4-1B42001D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F692-A15B-C74F-A987-81A0C65C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92D1-3CAA-C347-8A26-CE25187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8B96-52C2-704A-9EC3-74C9F8258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37E4-ABE1-314B-9364-0F50FF19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C3CD-0DC4-3946-94CE-BFF06E8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C758-BADC-F24F-865A-76DB36D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CF3D4-E4DC-0A48-856A-1AC6090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9EC5-F362-1C4F-8A54-F8DCA51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56CD-D1AF-5346-9053-09E2C9AA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72945-15A4-E04D-AD08-E2BE86A7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A7E0E-6E7B-BC4D-AEA0-38C40589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336B1-4A39-3643-8E8A-8F2DEB7D8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8782-9B73-8647-BA53-0D56DFA0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90FD4-F9B0-274D-A967-F17C86FF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666D3-AD0A-1142-A9B5-B51824B1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CB6A-EE6E-B74A-B3A7-75DDD8EB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0FE67-E012-DA4F-B30B-A840D2B8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5660-91CC-3B4A-BEE5-FE253D76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E0D97-C47E-5F48-8F0B-E72FDF93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40EC5-C673-F943-A368-F8209EB2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2823F-89C0-834C-94A5-765B7527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A509E-4EBE-1F4E-87F9-66E0E63B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8C0C-2057-1B40-AF43-7C825111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B280-256F-5143-A64B-22BEB7C2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B3D15-A9E9-7347-B09A-D2827C18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14010-3ECC-2A4F-91D3-4D356D21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7AAC5-EB6A-C847-9823-70007D31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ABAA-59DC-5540-B57C-131862C8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54C-F6EA-BE48-996F-A4EA1067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E7440-27BF-B543-A79D-37C63E36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B7D61-0AAF-F947-B964-C7E8F158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A03A-5D32-704C-94F7-F4A209C5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30C6-A744-8F46-A30E-7FFC4CEB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A85D-C66B-E644-BAAA-E4D4A8CB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0A613-2E9B-6641-B963-B9441A3A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6CD9-9786-3649-875D-341C49E8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5671-3A5F-AC4C-A808-EF70D3061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BA64-0728-C346-B7D1-6F8AB5283EC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5756-6A82-3543-A044-D02CD93D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7CBF-1322-4F4C-AF60-8BD16D56D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77E0-6563-C648-9893-47D28A3B4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6CEC9E-99D9-ED4D-8E55-9CB193AC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936602"/>
              </p:ext>
            </p:extLst>
          </p:nvPr>
        </p:nvGraphicFramePr>
        <p:xfrm>
          <a:off x="106879" y="83127"/>
          <a:ext cx="11852892" cy="6651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80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CEC9E-99D9-ED4D-8E55-9CB193AC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607040"/>
              </p:ext>
            </p:extLst>
          </p:nvPr>
        </p:nvGraphicFramePr>
        <p:xfrm>
          <a:off x="130629" y="0"/>
          <a:ext cx="1194525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55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FD3F423-B20D-5B49-8938-B3B68DFAC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461607"/>
              </p:ext>
            </p:extLst>
          </p:nvPr>
        </p:nvGraphicFramePr>
        <p:xfrm>
          <a:off x="355600" y="920750"/>
          <a:ext cx="114808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41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02DA66-79CC-764F-BD8E-C2ADA81D1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85578"/>
              </p:ext>
            </p:extLst>
          </p:nvPr>
        </p:nvGraphicFramePr>
        <p:xfrm>
          <a:off x="427512" y="95003"/>
          <a:ext cx="10163739" cy="58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2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76C52F-5127-AB49-B64B-982CCBA95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18567"/>
              </p:ext>
            </p:extLst>
          </p:nvPr>
        </p:nvGraphicFramePr>
        <p:xfrm>
          <a:off x="188686" y="551543"/>
          <a:ext cx="12003314" cy="616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87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14965</TotalTime>
  <Words>41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SUDARSUN KANNAN</dc:creator>
  <cp:lastModifiedBy>SUDARSUN KANNAN</cp:lastModifiedBy>
  <cp:revision>11</cp:revision>
  <dcterms:created xsi:type="dcterms:W3CDTF">2019-02-05T21:23:52Z</dcterms:created>
  <dcterms:modified xsi:type="dcterms:W3CDTF">2019-03-28T01:04:28Z</dcterms:modified>
</cp:coreProperties>
</file>