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401" r:id="rId3"/>
    <p:sldId id="400" r:id="rId4"/>
    <p:sldId id="404" r:id="rId5"/>
    <p:sldId id="396" r:id="rId6"/>
    <p:sldId id="403" r:id="rId7"/>
    <p:sldId id="395" r:id="rId8"/>
  </p:sldIdLst>
  <p:sldSz cx="12192000" cy="6858000"/>
  <p:notesSz cx="6858000" cy="9144000"/>
  <p:embeddedFontLst>
    <p:embeddedFont>
      <p:font typeface="Corbel" panose="020B0503020204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jHmfMf3AXFott+kPJZ+HQtfjFod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D1F"/>
    <a:srgbClr val="C4D4E2"/>
    <a:srgbClr val="000080"/>
    <a:srgbClr val="FFD800"/>
    <a:srgbClr val="8B0100"/>
    <a:srgbClr val="000180"/>
    <a:srgbClr val="FFF4E5"/>
    <a:srgbClr val="4A2B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92"/>
    <p:restoredTop sz="82041"/>
  </p:normalViewPr>
  <p:slideViewPr>
    <p:cSldViewPr snapToGrid="0">
      <p:cViewPr>
        <p:scale>
          <a:sx n="79" d="100"/>
          <a:sy n="79" d="100"/>
        </p:scale>
        <p:origin x="1352" y="856"/>
      </p:cViewPr>
      <p:guideLst/>
    </p:cSldViewPr>
  </p:slideViewPr>
  <p:notesTextViewPr>
    <p:cViewPr>
      <p:scale>
        <a:sx n="135" d="100"/>
        <a:sy n="135"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61" Type="http://customschemas.google.com/relationships/presentationmetadata" Target="metadata"/><Relationship Id="rId10" Type="http://schemas.openxmlformats.org/officeDocument/2006/relationships/font" Target="fonts/font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6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1100"/>
            </a:pPr>
            <a:br>
              <a:rPr lang="en-US" dirty="0"/>
            </a:br>
            <a:endParaRPr lang="en-US"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8685e1e7c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indent="0" algn="l">
              <a:buFont typeface="Arial" panose="020B0604020202020204" pitchFamily="34" charset="0"/>
              <a:buNone/>
            </a:pPr>
            <a:r>
              <a:rPr lang="en-US" sz="1200" b="0" i="0" dirty="0">
                <a:solidFill>
                  <a:srgbClr val="ECECEC"/>
                </a:solidFill>
                <a:effectLst/>
                <a:highlight>
                  <a:srgbClr val="212121"/>
                </a:highlight>
                <a:latin typeface="Söhne"/>
              </a:rPr>
              <a:t>The purpose of the simulation is to model the spread of disinformation on social media. We developed the model in </a:t>
            </a:r>
            <a:r>
              <a:rPr lang="en-US" sz="1200" b="0" i="0" dirty="0" err="1">
                <a:solidFill>
                  <a:srgbClr val="ECECEC"/>
                </a:solidFill>
                <a:effectLst/>
                <a:highlight>
                  <a:srgbClr val="212121"/>
                </a:highlight>
                <a:latin typeface="Söhne"/>
              </a:rPr>
              <a:t>Netlogo</a:t>
            </a:r>
            <a:r>
              <a:rPr lang="en-US" sz="1200" b="0" i="0" dirty="0">
                <a:solidFill>
                  <a:srgbClr val="ECECEC"/>
                </a:solidFill>
                <a:effectLst/>
                <a:highlight>
                  <a:srgbClr val="212121"/>
                </a:highlight>
                <a:latin typeface="Söhne"/>
              </a:rPr>
              <a:t>. It considers the Information Cascade and Bass Diffusion models which we’ll discuss next. The main assumption of this simulation is that individuals adopt new information or behaviors due to peer or media influence. </a:t>
            </a:r>
          </a:p>
        </p:txBody>
      </p:sp>
      <p:sp>
        <p:nvSpPr>
          <p:cNvPr id="95" name="Google Shape;95;g228685e1e7c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926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8685e1e7c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indent="0" algn="l">
              <a:buFont typeface="Arial" panose="020B0604020202020204" pitchFamily="34" charset="0"/>
              <a:buNone/>
            </a:pPr>
            <a:endParaRPr lang="en-US" sz="1200" b="0" i="0" dirty="0">
              <a:solidFill>
                <a:srgbClr val="ECECEC"/>
              </a:solidFill>
              <a:effectLst/>
              <a:highlight>
                <a:srgbClr val="212121"/>
              </a:highlight>
              <a:latin typeface="Söhne"/>
            </a:endParaRPr>
          </a:p>
          <a:p>
            <a:pPr marL="228600" indent="0" algn="l">
              <a:buFont typeface="Arial" panose="020B0604020202020204" pitchFamily="34" charset="0"/>
              <a:buNone/>
            </a:pPr>
            <a:r>
              <a:rPr lang="en-US" sz="1200" b="0" i="0" dirty="0">
                <a:solidFill>
                  <a:srgbClr val="ECECEC"/>
                </a:solidFill>
                <a:effectLst/>
                <a:highlight>
                  <a:srgbClr val="212121"/>
                </a:highlight>
                <a:latin typeface="Söhne"/>
              </a:rPr>
              <a:t>The bass diffusion model operationalizes aspects of Rogers’s diffusion of innovations theory which is often used to explain the adoption of new ideas, behaviors, or products. For example, an individual’s decision to purchase an iPhone might be influenced their friends also owning an iPhone, which is a peer pressure effect. In this bass model, as applied to this study, the likelihood to share disinformation is proportional to the percent of neighbors who have already shared. </a:t>
            </a:r>
          </a:p>
          <a:p>
            <a:pPr marL="228600" indent="0" algn="l">
              <a:buFont typeface="Arial" panose="020B0604020202020204" pitchFamily="34" charset="0"/>
              <a:buNone/>
            </a:pPr>
            <a:endParaRPr lang="en-US" sz="1200" b="0" i="0" dirty="0">
              <a:solidFill>
                <a:srgbClr val="ECECEC"/>
              </a:solidFill>
              <a:effectLst/>
              <a:highlight>
                <a:srgbClr val="212121"/>
              </a:highlight>
              <a:latin typeface="Söhne"/>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dirty="0">
                <a:latin typeface="Corbel" panose="020B0503020204020204" pitchFamily="34" charset="0"/>
              </a:rPr>
              <a:t>This image illustrates the distribution of innovators (early adopters) and imitators (majority of others) over time. The plot declines after reaching market saturation.</a:t>
            </a:r>
          </a:p>
          <a:p>
            <a:pPr marL="228600" indent="0" algn="l">
              <a:buFont typeface="Arial" panose="020B0604020202020204" pitchFamily="34" charset="0"/>
              <a:buNone/>
            </a:pPr>
            <a:endParaRPr lang="en-US" sz="1200" b="0" i="0" dirty="0">
              <a:solidFill>
                <a:srgbClr val="ECECEC"/>
              </a:solidFill>
              <a:effectLst/>
              <a:highlight>
                <a:srgbClr val="212121"/>
              </a:highlight>
              <a:latin typeface="Söhne"/>
            </a:endParaRPr>
          </a:p>
        </p:txBody>
      </p:sp>
      <p:sp>
        <p:nvSpPr>
          <p:cNvPr id="95" name="Google Shape;95;g228685e1e7c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652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8685e1e7c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indent="0" algn="l">
              <a:buFont typeface="Arial" panose="020B0604020202020204" pitchFamily="34" charset="0"/>
              <a:buNone/>
            </a:pPr>
            <a:endParaRPr lang="en-US" sz="1200" b="0" i="0" dirty="0">
              <a:solidFill>
                <a:srgbClr val="ECECEC"/>
              </a:solidFill>
              <a:effectLst/>
              <a:highlight>
                <a:srgbClr val="212121"/>
              </a:highlight>
              <a:latin typeface="Söhne"/>
            </a:endParaRPr>
          </a:p>
          <a:p>
            <a:pPr marL="228600" indent="0" algn="l">
              <a:buFont typeface="Arial" panose="020B0604020202020204" pitchFamily="34" charset="0"/>
              <a:buNone/>
            </a:pPr>
            <a:r>
              <a:rPr lang="en-US" sz="1200" b="0" i="0" dirty="0">
                <a:solidFill>
                  <a:srgbClr val="ECECEC"/>
                </a:solidFill>
                <a:effectLst/>
                <a:highlight>
                  <a:srgbClr val="212121"/>
                </a:highlight>
                <a:latin typeface="Söhne"/>
              </a:rPr>
              <a:t>On social media platforms, information cascades describe users sequentially making the same decision. When applied to this study, the cascades model reveals how disinformation can rapidly spread or go viral within a network due to direct peer influence. Each user is influenced by the actions of those before them, leading to a snowball effect. </a:t>
            </a:r>
          </a:p>
          <a:p>
            <a:pPr marL="228600" indent="0" algn="l">
              <a:buFont typeface="Arial" panose="020B0604020202020204" pitchFamily="34" charset="0"/>
              <a:buNone/>
            </a:pPr>
            <a:endParaRPr lang="en-US" sz="1200" b="1" i="0" dirty="0">
              <a:solidFill>
                <a:srgbClr val="ECECEC"/>
              </a:solidFill>
              <a:effectLst/>
              <a:highlight>
                <a:srgbClr val="212121"/>
              </a:highlight>
              <a:latin typeface="Söhne"/>
            </a:endParaRPr>
          </a:p>
          <a:p>
            <a:pPr marL="228600" indent="0" algn="l">
              <a:buFont typeface="Arial" panose="020B0604020202020204" pitchFamily="34" charset="0"/>
              <a:buNone/>
            </a:pPr>
            <a:r>
              <a:rPr lang="en-US" b="0" i="0" dirty="0">
                <a:solidFill>
                  <a:srgbClr val="ECECEC"/>
                </a:solidFill>
                <a:effectLst/>
                <a:highlight>
                  <a:srgbClr val="212121"/>
                </a:highlight>
                <a:latin typeface="Söhne"/>
              </a:rPr>
              <a:t>The image here visualizes the information cascade process. First, the model shows the propagation of information from the seed user (A) through multiple layers of users (B, C, D), indicating the flow and spread of information within a network.</a:t>
            </a:r>
            <a:endParaRPr lang="en-US" sz="1200" b="0" i="0" dirty="0">
              <a:solidFill>
                <a:srgbClr val="ECECEC"/>
              </a:solidFill>
              <a:effectLst/>
              <a:highlight>
                <a:srgbClr val="212121"/>
              </a:highlight>
              <a:latin typeface="Söhne"/>
            </a:endParaRPr>
          </a:p>
        </p:txBody>
      </p:sp>
      <p:sp>
        <p:nvSpPr>
          <p:cNvPr id="95" name="Google Shape;95;g228685e1e7c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5484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8685e1e7c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indent="0" algn="l">
              <a:buFont typeface="Arial" panose="020B0604020202020204" pitchFamily="34" charset="0"/>
              <a:buNone/>
            </a:pPr>
            <a:r>
              <a:rPr lang="en-US" sz="2800" b="0" i="0" u="none" strike="noStrike" dirty="0">
                <a:solidFill>
                  <a:srgbClr val="ECECEC"/>
                </a:solidFill>
                <a:effectLst/>
                <a:highlight>
                  <a:srgbClr val="212121"/>
                </a:highlight>
                <a:latin typeface="Söhne"/>
              </a:rPr>
              <a:t>First, choose the parameters of </a:t>
            </a:r>
            <a:r>
              <a:rPr lang="en-US" sz="2800" b="0" i="0" u="none" strike="noStrike" dirty="0" err="1">
                <a:solidFill>
                  <a:srgbClr val="ECECEC"/>
                </a:solidFill>
                <a:effectLst/>
                <a:highlight>
                  <a:srgbClr val="212121"/>
                </a:highlight>
                <a:latin typeface="Söhne"/>
              </a:rPr>
              <a:t>ineterst</a:t>
            </a:r>
            <a:r>
              <a:rPr lang="en-US" sz="2800" b="0" i="0" u="none" strike="noStrike" dirty="0">
                <a:solidFill>
                  <a:srgbClr val="ECECEC"/>
                </a:solidFill>
                <a:effectLst/>
                <a:highlight>
                  <a:srgbClr val="212121"/>
                </a:highlight>
                <a:latin typeface="Söhne"/>
              </a:rPr>
              <a:t>. </a:t>
            </a:r>
            <a:endParaRPr lang="en-US" sz="1800" b="0" i="0" u="none" strike="noStrike" dirty="0">
              <a:solidFill>
                <a:srgbClr val="000000"/>
              </a:solidFill>
              <a:effectLst/>
              <a:latin typeface="Arial" panose="020B0604020202020204" pitchFamily="34" charset="0"/>
            </a:endParaRPr>
          </a:p>
        </p:txBody>
      </p:sp>
      <p:sp>
        <p:nvSpPr>
          <p:cNvPr id="95" name="Google Shape;95;g228685e1e7c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6004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8685e1e7c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indent="0" algn="l">
              <a:buFont typeface="Arial" panose="020B0604020202020204" pitchFamily="34" charset="0"/>
              <a:buNone/>
            </a:pPr>
            <a:r>
              <a:rPr lang="en-US" sz="2800" b="0" i="0" u="none" strike="noStrike" dirty="0">
                <a:solidFill>
                  <a:srgbClr val="ECECEC"/>
                </a:solidFill>
                <a:effectLst/>
                <a:highlight>
                  <a:srgbClr val="212121"/>
                </a:highlight>
                <a:latin typeface="Söhne"/>
              </a:rPr>
              <a:t>We want to begin by setting up the model</a:t>
            </a:r>
            <a:endParaRPr lang="en-US" sz="1800" b="0" i="0" u="none" strike="noStrike" dirty="0">
              <a:solidFill>
                <a:srgbClr val="000000"/>
              </a:solidFill>
              <a:effectLst/>
              <a:latin typeface="Arial" panose="020B0604020202020204" pitchFamily="34" charset="0"/>
            </a:endParaRPr>
          </a:p>
        </p:txBody>
      </p:sp>
      <p:sp>
        <p:nvSpPr>
          <p:cNvPr id="95" name="Google Shape;95;g228685e1e7c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2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8685e1e7c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sz="1800" dirty="0">
                <a:solidFill>
                  <a:schemeClr val="tx1"/>
                </a:solidFill>
                <a:latin typeface="Corbel"/>
                <a:ea typeface="Corbel"/>
                <a:cs typeface="Corbel"/>
                <a:sym typeface="Corbel"/>
              </a:rPr>
              <a:t>The bottom plot tracks the spread of information over time. The X-axis likely represents time (ticks), and the Y-axis represents the number of agents sharing disinformation.</a:t>
            </a:r>
          </a:p>
          <a:p>
            <a:pPr marL="228600" indent="0" algn="l">
              <a:buFont typeface="Arial" panose="020B0604020202020204" pitchFamily="34" charset="0"/>
              <a:buNone/>
            </a:pPr>
            <a:endParaRPr lang="en-US" sz="1800" b="0" i="0" u="none" strike="noStrike" dirty="0">
              <a:solidFill>
                <a:srgbClr val="000000"/>
              </a:solidFill>
              <a:effectLst/>
              <a:latin typeface="Arial" panose="020B0604020202020204" pitchFamily="34" charset="0"/>
            </a:endParaRPr>
          </a:p>
        </p:txBody>
      </p:sp>
      <p:sp>
        <p:nvSpPr>
          <p:cNvPr id="95" name="Google Shape;95;g228685e1e7c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353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6" name="Google Shape;7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7" name="Google Shape;7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2" name="Google Shape;8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3" name="Google Shape;8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5" name="Google Shape;2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6" name="Google Shape;2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2" name="Google Shape;3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9" name="Google Shape;3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6" name="Google Shape;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7" name="Google Shape;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3" name="Google Shape;6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4" name="Google Shape;6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9"/>
          <p:cNvSpPr>
            <a:spLocks noGrp="1"/>
          </p:cNvSpPr>
          <p:nvPr>
            <p:ph type="pic" idx="2"/>
          </p:nvPr>
        </p:nvSpPr>
        <p:spPr>
          <a:xfrm>
            <a:off x="5183188" y="987425"/>
            <a:ext cx="6172200" cy="4873625"/>
          </a:xfrm>
          <a:prstGeom prst="rect">
            <a:avLst/>
          </a:prstGeom>
          <a:noFill/>
          <a:ln>
            <a:noFill/>
          </a:ln>
        </p:spPr>
      </p:sp>
      <p:sp>
        <p:nvSpPr>
          <p:cNvPr id="68" name="Google Shape;68;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1" name="Google Shape;7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1F3A"/>
        </a:solidFill>
        <a:effectLst/>
      </p:bgPr>
    </p:bg>
    <p:spTree>
      <p:nvGrpSpPr>
        <p:cNvPr id="1" name="Shape 88"/>
        <p:cNvGrpSpPr/>
        <p:nvPr/>
      </p:nvGrpSpPr>
      <p:grpSpPr>
        <a:xfrm>
          <a:off x="0" y="0"/>
          <a:ext cx="0" cy="0"/>
          <a:chOff x="0" y="0"/>
          <a:chExt cx="0" cy="0"/>
        </a:xfrm>
      </p:grpSpPr>
      <p:sp>
        <p:nvSpPr>
          <p:cNvPr id="89" name="Google Shape;89;p1"/>
          <p:cNvSpPr txBox="1"/>
          <p:nvPr/>
        </p:nvSpPr>
        <p:spPr>
          <a:xfrm>
            <a:off x="1060125" y="3948075"/>
            <a:ext cx="8552400" cy="2233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Corbel"/>
                <a:ea typeface="Corbel"/>
                <a:cs typeface="Corbel"/>
                <a:sym typeface="Corbel"/>
              </a:rPr>
              <a:t>May 2024</a:t>
            </a:r>
            <a:br>
              <a:rPr lang="en-US" sz="2000" dirty="0">
                <a:solidFill>
                  <a:schemeClr val="dk1"/>
                </a:solidFill>
                <a:latin typeface="Corbel"/>
                <a:ea typeface="Corbel"/>
                <a:cs typeface="Corbel"/>
                <a:sym typeface="Corbel"/>
              </a:rPr>
            </a:br>
            <a:endParaRPr lang="en-US" sz="2000" dirty="0">
              <a:solidFill>
                <a:schemeClr val="dk1"/>
              </a:solidFill>
              <a:latin typeface="Corbel"/>
              <a:ea typeface="Corbel"/>
              <a:cs typeface="Corbel"/>
              <a:sym typeface="Corbel"/>
            </a:endParaRPr>
          </a:p>
          <a:p>
            <a:pPr marL="0" marR="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Corbel"/>
                <a:ea typeface="Corbel"/>
                <a:cs typeface="Corbel"/>
                <a:sym typeface="Corbel"/>
              </a:rPr>
              <a:t>Dr. Matthew Weber</a:t>
            </a:r>
          </a:p>
          <a:p>
            <a:pPr marL="0" marR="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Corbel"/>
                <a:ea typeface="Corbel"/>
                <a:cs typeface="Corbel"/>
                <a:sym typeface="Corbel"/>
              </a:rPr>
              <a:t>Casey Randazzo </a:t>
            </a:r>
          </a:p>
        </p:txBody>
      </p:sp>
      <p:pic>
        <p:nvPicPr>
          <p:cNvPr id="90" name="Google Shape;90;p1" descr="A picture containing text, clipart&#10;&#10;Description automatically generated"/>
          <p:cNvPicPr preferRelativeResize="0"/>
          <p:nvPr/>
        </p:nvPicPr>
        <p:blipFill rotWithShape="1">
          <a:blip r:embed="rId3">
            <a:alphaModFix/>
          </a:blip>
          <a:srcRect r="12831"/>
          <a:stretch/>
        </p:blipFill>
        <p:spPr>
          <a:xfrm>
            <a:off x="8852699" y="5337600"/>
            <a:ext cx="2254100" cy="551825"/>
          </a:xfrm>
          <a:prstGeom prst="rect">
            <a:avLst/>
          </a:prstGeom>
          <a:noFill/>
          <a:ln>
            <a:noFill/>
          </a:ln>
        </p:spPr>
      </p:pic>
      <p:sp>
        <p:nvSpPr>
          <p:cNvPr id="91" name="Google Shape;91;p1"/>
          <p:cNvSpPr txBox="1"/>
          <p:nvPr/>
        </p:nvSpPr>
        <p:spPr>
          <a:xfrm>
            <a:off x="1060125" y="2550726"/>
            <a:ext cx="10628292" cy="1104899"/>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1100"/>
            </a:pPr>
            <a:endParaRPr lang="en-US" sz="3500" b="1" dirty="0">
              <a:solidFill>
                <a:schemeClr val="lt1"/>
              </a:solidFill>
              <a:latin typeface="Corbel"/>
              <a:ea typeface="Corbel"/>
              <a:cs typeface="Corbel"/>
              <a:sym typeface="Corbel"/>
            </a:endParaRPr>
          </a:p>
          <a:p>
            <a:pPr>
              <a:lnSpc>
                <a:spcPct val="90000"/>
              </a:lnSpc>
              <a:buClr>
                <a:schemeClr val="dk1"/>
              </a:buClr>
              <a:buSzPts val="1100"/>
            </a:pPr>
            <a:r>
              <a:rPr lang="en-US" sz="3500" b="1" dirty="0">
                <a:solidFill>
                  <a:schemeClr val="lt1"/>
                </a:solidFill>
                <a:latin typeface="Corbel"/>
                <a:ea typeface="Corbel"/>
                <a:cs typeface="Corbel"/>
                <a:sym typeface="Corbel"/>
              </a:rPr>
              <a:t>Agent-Based Model of Disinformation Spread</a:t>
            </a:r>
          </a:p>
        </p:txBody>
      </p:sp>
      <p:cxnSp>
        <p:nvCxnSpPr>
          <p:cNvPr id="92" name="Google Shape;92;p1"/>
          <p:cNvCxnSpPr>
            <a:cxnSpLocks/>
          </p:cNvCxnSpPr>
          <p:nvPr/>
        </p:nvCxnSpPr>
        <p:spPr>
          <a:xfrm>
            <a:off x="1152238" y="3672925"/>
            <a:ext cx="9954561" cy="0"/>
          </a:xfrm>
          <a:prstGeom prst="straightConnector1">
            <a:avLst/>
          </a:prstGeom>
          <a:noFill/>
          <a:ln w="19050" cap="flat" cmpd="sng">
            <a:solidFill>
              <a:srgbClr val="0C0C0C"/>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3" name="TextBox 2">
            <a:extLst>
              <a:ext uri="{FF2B5EF4-FFF2-40B4-BE49-F238E27FC236}">
                <a16:creationId xmlns:a16="http://schemas.microsoft.com/office/drawing/2014/main" id="{1F34579B-BF4F-6DC3-92FF-1E3AA721911F}"/>
              </a:ext>
            </a:extLst>
          </p:cNvPr>
          <p:cNvSpPr txBox="1"/>
          <p:nvPr/>
        </p:nvSpPr>
        <p:spPr>
          <a:xfrm>
            <a:off x="2179320" y="4352894"/>
            <a:ext cx="6096000" cy="307777"/>
          </a:xfrm>
          <a:prstGeom prst="rect">
            <a:avLst/>
          </a:prstGeom>
          <a:noFill/>
        </p:spPr>
        <p:txBody>
          <a:bodyPr wrap="square">
            <a:spAutoFit/>
          </a:bodyPr>
          <a:lstStyle/>
          <a:p>
            <a:pPr>
              <a:spcAft>
                <a:spcPts val="600"/>
              </a:spcAft>
            </a:pPr>
            <a:r>
              <a:rPr lang="en-US" b="0" dirty="0">
                <a:effectLst/>
              </a:rPr>
              <a:t> </a:t>
            </a:r>
            <a:endParaRPr lang="en-US" dirty="0"/>
          </a:p>
        </p:txBody>
      </p:sp>
      <p:sp>
        <p:nvSpPr>
          <p:cNvPr id="5" name="TextBox 4">
            <a:extLst>
              <a:ext uri="{FF2B5EF4-FFF2-40B4-BE49-F238E27FC236}">
                <a16:creationId xmlns:a16="http://schemas.microsoft.com/office/drawing/2014/main" id="{671BCF51-F09B-8BD3-1FBF-C4484B353E3D}"/>
              </a:ext>
            </a:extLst>
          </p:cNvPr>
          <p:cNvSpPr txBox="1"/>
          <p:nvPr/>
        </p:nvSpPr>
        <p:spPr>
          <a:xfrm>
            <a:off x="2179320" y="4352894"/>
            <a:ext cx="6096000" cy="307777"/>
          </a:xfrm>
          <a:prstGeom prst="rect">
            <a:avLst/>
          </a:prstGeom>
          <a:noFill/>
        </p:spPr>
        <p:txBody>
          <a:bodyPr wrap="square">
            <a:spAutoFit/>
          </a:bodyPr>
          <a:lstStyle/>
          <a:p>
            <a:pPr>
              <a:spcAft>
                <a:spcPts val="600"/>
              </a:spcAft>
            </a:pPr>
            <a:r>
              <a:rPr lang="en-US" b="0" dirty="0">
                <a:effectLst/>
              </a:rPr>
              <a:t> </a:t>
            </a:r>
            <a:endParaRPr lang="en-US" dirty="0"/>
          </a:p>
        </p:txBody>
      </p:sp>
      <p:sp>
        <p:nvSpPr>
          <p:cNvPr id="10" name="Google Shape;147;g228685e1e7c_0_38">
            <a:extLst>
              <a:ext uri="{FF2B5EF4-FFF2-40B4-BE49-F238E27FC236}">
                <a16:creationId xmlns:a16="http://schemas.microsoft.com/office/drawing/2014/main" id="{5F2FFCFA-6512-8EF8-B59C-9DE8B5CD6E6E}"/>
              </a:ext>
            </a:extLst>
          </p:cNvPr>
          <p:cNvSpPr/>
          <p:nvPr/>
        </p:nvSpPr>
        <p:spPr>
          <a:xfrm>
            <a:off x="0" y="314525"/>
            <a:ext cx="5925312" cy="892800"/>
          </a:xfrm>
          <a:prstGeom prst="rect">
            <a:avLst/>
          </a:prstGeom>
          <a:solidFill>
            <a:srgbClr val="E11F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lang="en-US" sz="2800" b="1" i="0" u="none" strike="noStrike" cap="none" dirty="0">
              <a:solidFill>
                <a:schemeClr val="dk1"/>
              </a:solidFill>
              <a:latin typeface="Calibri"/>
              <a:ea typeface="Calibri"/>
              <a:cs typeface="Calibri"/>
              <a:sym typeface="Calibri"/>
            </a:endParaRPr>
          </a:p>
          <a:p>
            <a:pPr indent="457200"/>
            <a:endParaRPr lang="en-US" sz="4000" b="1" dirty="0">
              <a:solidFill>
                <a:schemeClr val="lt1"/>
              </a:solidFill>
              <a:latin typeface="Corbel"/>
              <a:ea typeface="Corbel"/>
              <a:cs typeface="Corbel"/>
              <a:sym typeface="Corbel"/>
            </a:endParaRPr>
          </a:p>
          <a:p>
            <a:pPr indent="457200"/>
            <a:r>
              <a:rPr lang="en-US" sz="4000" b="1" dirty="0">
                <a:solidFill>
                  <a:schemeClr val="lt1"/>
                </a:solidFill>
                <a:latin typeface="Corbel"/>
                <a:ea typeface="Corbel"/>
                <a:cs typeface="Corbel"/>
                <a:sym typeface="Corbel"/>
              </a:rPr>
              <a:t>Model Development</a:t>
            </a:r>
          </a:p>
          <a:p>
            <a:pPr indent="457200"/>
            <a:endParaRPr lang="en-US" sz="4000" b="1" dirty="0">
              <a:solidFill>
                <a:srgbClr val="FFFFFF"/>
              </a:solidFill>
              <a:latin typeface="Corbel"/>
              <a:ea typeface="Corbel"/>
              <a:cs typeface="Corbel"/>
              <a:sym typeface="Corbel"/>
            </a:endParaRPr>
          </a:p>
          <a:p>
            <a:pPr marL="0" marR="0" lvl="0" indent="0" algn="l" rtl="0">
              <a:lnSpc>
                <a:spcPct val="90000"/>
              </a:lnSpc>
              <a:spcBef>
                <a:spcPts val="0"/>
              </a:spcBef>
              <a:spcAft>
                <a:spcPts val="0"/>
              </a:spcAft>
              <a:buClr>
                <a:srgbClr val="000000"/>
              </a:buClr>
              <a:buSzPts val="3500"/>
              <a:buFont typeface="Arial"/>
              <a:buNone/>
            </a:pPr>
            <a:r>
              <a:rPr lang="en-US" sz="3500" b="0" i="0" u="none" strike="noStrike" cap="none" dirty="0">
                <a:solidFill>
                  <a:schemeClr val="lt1"/>
                </a:solidFill>
                <a:latin typeface="Corbel"/>
                <a:ea typeface="Corbel"/>
                <a:cs typeface="Corbel"/>
                <a:sym typeface="Corbel"/>
              </a:rPr>
              <a:t>A</a:t>
            </a:r>
            <a:endParaRPr lang="en-US" sz="1500" b="0" i="0" u="none" strike="noStrike" cap="none" dirty="0">
              <a:solidFill>
                <a:schemeClr val="lt1"/>
              </a:solidFill>
              <a:latin typeface="Corbel"/>
              <a:ea typeface="Corbel"/>
              <a:cs typeface="Corbel"/>
              <a:sym typeface="Corbel"/>
            </a:endParaRPr>
          </a:p>
        </p:txBody>
      </p:sp>
      <p:sp>
        <p:nvSpPr>
          <p:cNvPr id="7" name="Google Shape;301;g2378cedde78_0_262">
            <a:extLst>
              <a:ext uri="{FF2B5EF4-FFF2-40B4-BE49-F238E27FC236}">
                <a16:creationId xmlns:a16="http://schemas.microsoft.com/office/drawing/2014/main" id="{44C4F844-9DBE-8080-AC3C-EE7795B0BE4E}"/>
              </a:ext>
            </a:extLst>
          </p:cNvPr>
          <p:cNvSpPr txBox="1"/>
          <p:nvPr/>
        </p:nvSpPr>
        <p:spPr>
          <a:xfrm>
            <a:off x="179294" y="841009"/>
            <a:ext cx="10677392" cy="4401164"/>
          </a:xfrm>
          <a:prstGeom prst="rect">
            <a:avLst/>
          </a:prstGeom>
          <a:noFill/>
          <a:ln>
            <a:noFill/>
          </a:ln>
        </p:spPr>
        <p:txBody>
          <a:bodyPr spcFirstLastPara="1" wrap="square" lIns="91425" tIns="45700" rIns="91425" bIns="45700" anchor="t" anchorCtr="0">
            <a:spAutoFit/>
          </a:bodyPr>
          <a:lstStyle/>
          <a:p>
            <a:pPr marL="558800" lvl="2">
              <a:buClr>
                <a:srgbClr val="D9D9D9"/>
              </a:buClr>
              <a:buSzPts val="2000"/>
            </a:pPr>
            <a:endParaRPr lang="en-US" sz="2500" b="1" dirty="0">
              <a:solidFill>
                <a:schemeClr val="tx1"/>
              </a:solidFill>
              <a:latin typeface="Corbel"/>
              <a:ea typeface="Corbel"/>
              <a:cs typeface="Corbel"/>
              <a:sym typeface="Corbel"/>
            </a:endParaRPr>
          </a:p>
          <a:p>
            <a:pPr marL="558800" lvl="2">
              <a:buClr>
                <a:srgbClr val="D9D9D9"/>
              </a:buClr>
              <a:buSzPts val="2000"/>
            </a:pPr>
            <a:endParaRPr lang="en-US" sz="2500" b="1" dirty="0">
              <a:solidFill>
                <a:schemeClr val="tx1"/>
              </a:solidFill>
              <a:latin typeface="Corbel"/>
              <a:ea typeface="Corbel"/>
              <a:cs typeface="Corbel"/>
              <a:sym typeface="Corbel"/>
            </a:endParaRPr>
          </a:p>
          <a:p>
            <a:pPr marL="558800" lvl="2">
              <a:buClr>
                <a:srgbClr val="D9D9D9"/>
              </a:buClr>
              <a:buSzPts val="2000"/>
            </a:pPr>
            <a:endParaRPr lang="en-US" sz="2500" b="1"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Simulate disinformation spread</a:t>
            </a:r>
            <a:br>
              <a:rPr lang="en-US" sz="2500" dirty="0">
                <a:solidFill>
                  <a:schemeClr val="tx1"/>
                </a:solidFill>
                <a:latin typeface="Corbel"/>
                <a:ea typeface="Corbel"/>
                <a:cs typeface="Corbel"/>
                <a:sym typeface="Corbel"/>
              </a:rPr>
            </a:br>
            <a:br>
              <a:rPr lang="en-US" sz="500" dirty="0">
                <a:solidFill>
                  <a:schemeClr val="tx1"/>
                </a:solidFill>
                <a:latin typeface="Corbel"/>
                <a:ea typeface="Corbel"/>
                <a:cs typeface="Corbel"/>
                <a:sym typeface="Corbel"/>
              </a:rPr>
            </a:br>
            <a:endParaRPr lang="en-US" sz="500"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Developed in </a:t>
            </a:r>
            <a:r>
              <a:rPr lang="en-US" sz="2500" dirty="0" err="1">
                <a:solidFill>
                  <a:schemeClr val="tx1"/>
                </a:solidFill>
                <a:latin typeface="Corbel"/>
                <a:ea typeface="Corbel"/>
                <a:cs typeface="Corbel"/>
                <a:sym typeface="Corbel"/>
              </a:rPr>
              <a:t>Netlogo</a:t>
            </a:r>
            <a:br>
              <a:rPr lang="en-US" sz="2500" dirty="0">
                <a:solidFill>
                  <a:schemeClr val="tx1"/>
                </a:solidFill>
                <a:latin typeface="Corbel"/>
                <a:ea typeface="Corbel"/>
                <a:cs typeface="Corbel"/>
                <a:sym typeface="Corbel"/>
              </a:rPr>
            </a:br>
            <a:br>
              <a:rPr lang="en-US" sz="500" dirty="0">
                <a:solidFill>
                  <a:schemeClr val="tx1"/>
                </a:solidFill>
                <a:latin typeface="Corbel"/>
                <a:ea typeface="Corbel"/>
                <a:cs typeface="Corbel"/>
                <a:sym typeface="Corbel"/>
              </a:rPr>
            </a:br>
            <a:r>
              <a:rPr lang="en-US" sz="500" dirty="0">
                <a:solidFill>
                  <a:schemeClr val="tx1"/>
                </a:solidFill>
                <a:latin typeface="Corbel"/>
                <a:ea typeface="Corbel"/>
                <a:cs typeface="Corbel"/>
                <a:sym typeface="Corbel"/>
              </a:rPr>
              <a:t> </a:t>
            </a: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Information Cascade </a:t>
            </a:r>
          </a:p>
          <a:p>
            <a:pPr marL="558800" lvl="2">
              <a:buClr>
                <a:srgbClr val="D9D9D9"/>
              </a:buClr>
              <a:buSzPts val="2000"/>
            </a:pPr>
            <a:r>
              <a:rPr lang="en-US" sz="2500" dirty="0">
                <a:solidFill>
                  <a:schemeClr val="tx1"/>
                </a:solidFill>
                <a:latin typeface="Corbel"/>
                <a:ea typeface="Corbel"/>
                <a:cs typeface="Corbel"/>
                <a:sym typeface="Corbel"/>
              </a:rPr>
              <a:t>	&amp; Bass Diffusion models</a:t>
            </a:r>
            <a:br>
              <a:rPr lang="en-US" sz="2500" dirty="0">
                <a:solidFill>
                  <a:schemeClr val="tx1"/>
                </a:solidFill>
                <a:latin typeface="Corbel"/>
                <a:ea typeface="Corbel"/>
                <a:cs typeface="Corbel"/>
                <a:sym typeface="Corbel"/>
              </a:rPr>
            </a:br>
            <a:r>
              <a:rPr lang="en-US" sz="500" dirty="0">
                <a:solidFill>
                  <a:schemeClr val="tx1"/>
                </a:solidFill>
                <a:latin typeface="Corbel"/>
                <a:ea typeface="Corbel"/>
                <a:cs typeface="Corbel"/>
                <a:sym typeface="Corbel"/>
              </a:rPr>
              <a:t> </a:t>
            </a:r>
          </a:p>
          <a:p>
            <a:pPr marL="558800" lvl="2">
              <a:buClr>
                <a:srgbClr val="D9D9D9"/>
              </a:buClr>
              <a:buSzPts val="2000"/>
            </a:pPr>
            <a:endParaRPr lang="en-US" sz="500"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Main Assumption:</a:t>
            </a:r>
            <a:br>
              <a:rPr lang="en-US" sz="2500" dirty="0">
                <a:solidFill>
                  <a:schemeClr val="tx1"/>
                </a:solidFill>
                <a:latin typeface="Corbel"/>
                <a:ea typeface="Corbel"/>
                <a:cs typeface="Corbel"/>
                <a:sym typeface="Corbel"/>
              </a:rPr>
            </a:br>
            <a:r>
              <a:rPr lang="en-US" sz="2500" dirty="0">
                <a:solidFill>
                  <a:schemeClr val="tx1"/>
                </a:solidFill>
                <a:latin typeface="Corbel"/>
                <a:ea typeface="Corbel"/>
                <a:cs typeface="Corbel"/>
                <a:sym typeface="Corbel"/>
              </a:rPr>
              <a:t>Users adopt new information</a:t>
            </a:r>
            <a:br>
              <a:rPr lang="en-US" sz="2500" dirty="0">
                <a:solidFill>
                  <a:schemeClr val="tx1"/>
                </a:solidFill>
                <a:latin typeface="Corbel"/>
                <a:ea typeface="Corbel"/>
                <a:cs typeface="Corbel"/>
                <a:sym typeface="Corbel"/>
              </a:rPr>
            </a:br>
            <a:r>
              <a:rPr lang="en-US" sz="2500" dirty="0">
                <a:solidFill>
                  <a:schemeClr val="tx1"/>
                </a:solidFill>
                <a:latin typeface="Corbel"/>
                <a:ea typeface="Corbel"/>
                <a:cs typeface="Corbel"/>
                <a:sym typeface="Corbel"/>
              </a:rPr>
              <a:t>due to peer or media influence</a:t>
            </a:r>
            <a:endParaRPr lang="en-US" sz="2800" dirty="0">
              <a:solidFill>
                <a:schemeClr val="tx1"/>
              </a:solidFill>
              <a:latin typeface="Corbel"/>
              <a:ea typeface="Corbel"/>
              <a:cs typeface="Corbel"/>
              <a:sym typeface="Corbel"/>
            </a:endParaRPr>
          </a:p>
        </p:txBody>
      </p:sp>
      <p:pic>
        <p:nvPicPr>
          <p:cNvPr id="6" name="Picture 5">
            <a:extLst>
              <a:ext uri="{FF2B5EF4-FFF2-40B4-BE49-F238E27FC236}">
                <a16:creationId xmlns:a16="http://schemas.microsoft.com/office/drawing/2014/main" id="{17186956-DB58-B022-6102-654E99803B6E}"/>
              </a:ext>
            </a:extLst>
          </p:cNvPr>
          <p:cNvPicPr>
            <a:picLocks noChangeAspect="1"/>
          </p:cNvPicPr>
          <p:nvPr/>
        </p:nvPicPr>
        <p:blipFill>
          <a:blip r:embed="rId3"/>
          <a:stretch>
            <a:fillRect/>
          </a:stretch>
        </p:blipFill>
        <p:spPr>
          <a:xfrm>
            <a:off x="6326511" y="1858087"/>
            <a:ext cx="4709469" cy="3695190"/>
          </a:xfrm>
          <a:prstGeom prst="rect">
            <a:avLst/>
          </a:prstGeom>
        </p:spPr>
      </p:pic>
    </p:spTree>
    <p:extLst>
      <p:ext uri="{BB962C8B-B14F-4D97-AF65-F5344CB8AC3E}">
        <p14:creationId xmlns:p14="http://schemas.microsoft.com/office/powerpoint/2010/main" val="282311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3" name="TextBox 2">
            <a:extLst>
              <a:ext uri="{FF2B5EF4-FFF2-40B4-BE49-F238E27FC236}">
                <a16:creationId xmlns:a16="http://schemas.microsoft.com/office/drawing/2014/main" id="{1F34579B-BF4F-6DC3-92FF-1E3AA721911F}"/>
              </a:ext>
            </a:extLst>
          </p:cNvPr>
          <p:cNvSpPr txBox="1"/>
          <p:nvPr/>
        </p:nvSpPr>
        <p:spPr>
          <a:xfrm>
            <a:off x="2179320" y="4352894"/>
            <a:ext cx="6096000" cy="307777"/>
          </a:xfrm>
          <a:prstGeom prst="rect">
            <a:avLst/>
          </a:prstGeom>
          <a:noFill/>
        </p:spPr>
        <p:txBody>
          <a:bodyPr wrap="square">
            <a:spAutoFit/>
          </a:bodyPr>
          <a:lstStyle/>
          <a:p>
            <a:pPr>
              <a:spcAft>
                <a:spcPts val="600"/>
              </a:spcAft>
            </a:pPr>
            <a:r>
              <a:rPr lang="en-US" b="0" dirty="0">
                <a:effectLst/>
              </a:rPr>
              <a:t> </a:t>
            </a:r>
            <a:endParaRPr lang="en-US" dirty="0"/>
          </a:p>
        </p:txBody>
      </p:sp>
      <p:sp>
        <p:nvSpPr>
          <p:cNvPr id="5" name="TextBox 4">
            <a:extLst>
              <a:ext uri="{FF2B5EF4-FFF2-40B4-BE49-F238E27FC236}">
                <a16:creationId xmlns:a16="http://schemas.microsoft.com/office/drawing/2014/main" id="{671BCF51-F09B-8BD3-1FBF-C4484B353E3D}"/>
              </a:ext>
            </a:extLst>
          </p:cNvPr>
          <p:cNvSpPr txBox="1"/>
          <p:nvPr/>
        </p:nvSpPr>
        <p:spPr>
          <a:xfrm>
            <a:off x="2179320" y="4352894"/>
            <a:ext cx="6096000" cy="307777"/>
          </a:xfrm>
          <a:prstGeom prst="rect">
            <a:avLst/>
          </a:prstGeom>
          <a:noFill/>
        </p:spPr>
        <p:txBody>
          <a:bodyPr wrap="square">
            <a:spAutoFit/>
          </a:bodyPr>
          <a:lstStyle/>
          <a:p>
            <a:pPr>
              <a:spcAft>
                <a:spcPts val="600"/>
              </a:spcAft>
            </a:pPr>
            <a:r>
              <a:rPr lang="en-US" b="0" dirty="0">
                <a:effectLst/>
              </a:rPr>
              <a:t> </a:t>
            </a:r>
            <a:endParaRPr lang="en-US" dirty="0"/>
          </a:p>
        </p:txBody>
      </p:sp>
      <p:sp>
        <p:nvSpPr>
          <p:cNvPr id="10" name="Google Shape;147;g228685e1e7c_0_38">
            <a:extLst>
              <a:ext uri="{FF2B5EF4-FFF2-40B4-BE49-F238E27FC236}">
                <a16:creationId xmlns:a16="http://schemas.microsoft.com/office/drawing/2014/main" id="{5F2FFCFA-6512-8EF8-B59C-9DE8B5CD6E6E}"/>
              </a:ext>
            </a:extLst>
          </p:cNvPr>
          <p:cNvSpPr/>
          <p:nvPr/>
        </p:nvSpPr>
        <p:spPr>
          <a:xfrm>
            <a:off x="-2" y="332929"/>
            <a:ext cx="6713623" cy="892800"/>
          </a:xfrm>
          <a:prstGeom prst="rect">
            <a:avLst/>
          </a:prstGeom>
          <a:solidFill>
            <a:srgbClr val="E11F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lang="en-US" sz="2800" b="1" i="0" u="none" strike="noStrike" cap="none" dirty="0">
              <a:solidFill>
                <a:schemeClr val="dk1"/>
              </a:solidFill>
              <a:latin typeface="Calibri"/>
              <a:ea typeface="Calibri"/>
              <a:cs typeface="Calibri"/>
              <a:sym typeface="Calibri"/>
            </a:endParaRPr>
          </a:p>
          <a:p>
            <a:pPr indent="457200"/>
            <a:endParaRPr lang="en-US" sz="4000" b="1" dirty="0">
              <a:solidFill>
                <a:schemeClr val="lt1"/>
              </a:solidFill>
              <a:latin typeface="Corbel"/>
              <a:ea typeface="Corbel"/>
              <a:cs typeface="Corbel"/>
              <a:sym typeface="Corbel"/>
            </a:endParaRPr>
          </a:p>
          <a:p>
            <a:pPr indent="457200"/>
            <a:r>
              <a:rPr lang="en-US" sz="4000" b="1" dirty="0">
                <a:solidFill>
                  <a:schemeClr val="lt1"/>
                </a:solidFill>
                <a:latin typeface="Corbel"/>
                <a:ea typeface="Corbel"/>
                <a:cs typeface="Corbel"/>
                <a:sym typeface="Corbel"/>
              </a:rPr>
              <a:t>Diffusion Mechanism</a:t>
            </a:r>
          </a:p>
          <a:p>
            <a:pPr indent="457200"/>
            <a:endParaRPr lang="en-US" sz="4000" b="1" dirty="0">
              <a:solidFill>
                <a:srgbClr val="FFFFFF"/>
              </a:solidFill>
              <a:latin typeface="Corbel"/>
              <a:ea typeface="Corbel"/>
              <a:cs typeface="Corbel"/>
              <a:sym typeface="Corbel"/>
            </a:endParaRPr>
          </a:p>
          <a:p>
            <a:pPr marL="0" marR="0" lvl="0" indent="0" algn="l" rtl="0">
              <a:lnSpc>
                <a:spcPct val="90000"/>
              </a:lnSpc>
              <a:spcBef>
                <a:spcPts val="0"/>
              </a:spcBef>
              <a:spcAft>
                <a:spcPts val="0"/>
              </a:spcAft>
              <a:buClr>
                <a:srgbClr val="000000"/>
              </a:buClr>
              <a:buSzPts val="3500"/>
              <a:buFont typeface="Arial"/>
              <a:buNone/>
            </a:pPr>
            <a:r>
              <a:rPr lang="en-US" sz="3500" b="0" i="0" u="none" strike="noStrike" cap="none" dirty="0">
                <a:solidFill>
                  <a:schemeClr val="lt1"/>
                </a:solidFill>
                <a:latin typeface="Corbel"/>
                <a:ea typeface="Corbel"/>
                <a:cs typeface="Corbel"/>
                <a:sym typeface="Corbel"/>
              </a:rPr>
              <a:t>A</a:t>
            </a:r>
            <a:endParaRPr lang="en-US" sz="1500" b="0" i="0" u="none" strike="noStrike" cap="none" dirty="0">
              <a:solidFill>
                <a:schemeClr val="lt1"/>
              </a:solidFill>
              <a:latin typeface="Corbel"/>
              <a:ea typeface="Corbel"/>
              <a:cs typeface="Corbel"/>
              <a:sym typeface="Corbel"/>
            </a:endParaRPr>
          </a:p>
        </p:txBody>
      </p:sp>
      <p:sp>
        <p:nvSpPr>
          <p:cNvPr id="7" name="Google Shape;301;g2378cedde78_0_262">
            <a:extLst>
              <a:ext uri="{FF2B5EF4-FFF2-40B4-BE49-F238E27FC236}">
                <a16:creationId xmlns:a16="http://schemas.microsoft.com/office/drawing/2014/main" id="{44C4F844-9DBE-8080-AC3C-EE7795B0BE4E}"/>
              </a:ext>
            </a:extLst>
          </p:cNvPr>
          <p:cNvSpPr txBox="1"/>
          <p:nvPr/>
        </p:nvSpPr>
        <p:spPr>
          <a:xfrm>
            <a:off x="261256" y="2000796"/>
            <a:ext cx="10940791" cy="4324220"/>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br>
              <a:rPr lang="en-US" sz="2500" dirty="0">
                <a:solidFill>
                  <a:schemeClr val="tx1"/>
                </a:solidFill>
                <a:latin typeface="Corbel"/>
                <a:ea typeface="Corbel"/>
                <a:cs typeface="Corbel"/>
                <a:sym typeface="Corbel"/>
              </a:rPr>
            </a:br>
            <a:endParaRPr lang="en-US" sz="500" dirty="0">
              <a:solidFill>
                <a:schemeClr val="tx1"/>
              </a:solidFill>
              <a:latin typeface="Corbel"/>
              <a:ea typeface="Corbel"/>
              <a:cs typeface="Corbel"/>
              <a:sym typeface="Corbel"/>
            </a:endParaRPr>
          </a:p>
          <a:p>
            <a:pPr marL="558800" lvl="1">
              <a:buClr>
                <a:srgbClr val="D9D9D9"/>
              </a:buClr>
              <a:buSzPts val="2000"/>
            </a:pPr>
            <a:br>
              <a:rPr lang="en-US" sz="500" b="1" dirty="0">
                <a:solidFill>
                  <a:schemeClr val="tx1"/>
                </a:solidFill>
                <a:latin typeface="Corbel"/>
                <a:ea typeface="Corbel"/>
                <a:cs typeface="Corbel"/>
                <a:sym typeface="Corbel"/>
              </a:rPr>
            </a:br>
            <a:r>
              <a:rPr lang="en-US" sz="2500" b="1" dirty="0">
                <a:solidFill>
                  <a:schemeClr val="tx1"/>
                </a:solidFill>
                <a:latin typeface="Corbel"/>
                <a:ea typeface="Corbel"/>
                <a:cs typeface="Corbel"/>
                <a:sym typeface="Corbel"/>
              </a:rPr>
              <a:t>Bass Diffusion Model</a:t>
            </a:r>
            <a:br>
              <a:rPr lang="en-US" sz="2500" b="1" dirty="0">
                <a:solidFill>
                  <a:schemeClr val="tx1"/>
                </a:solidFill>
                <a:latin typeface="Corbel"/>
                <a:ea typeface="Corbel"/>
                <a:cs typeface="Corbel"/>
                <a:sym typeface="Corbel"/>
              </a:rPr>
            </a:br>
            <a:br>
              <a:rPr lang="en-US" sz="500" b="1" dirty="0">
                <a:solidFill>
                  <a:schemeClr val="tx1"/>
                </a:solidFill>
                <a:latin typeface="Corbel"/>
                <a:ea typeface="Corbel"/>
                <a:cs typeface="Corbel"/>
                <a:sym typeface="Corbel"/>
              </a:rPr>
            </a:br>
            <a:endParaRPr lang="en-US" sz="500" b="1"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Operationalizes Diffusion of Innovations</a:t>
            </a:r>
            <a:br>
              <a:rPr lang="en-US" sz="2500" dirty="0">
                <a:solidFill>
                  <a:schemeClr val="tx1"/>
                </a:solidFill>
                <a:latin typeface="Corbel"/>
                <a:ea typeface="Corbel"/>
                <a:cs typeface="Corbel"/>
                <a:sym typeface="Corbel"/>
              </a:rPr>
            </a:br>
            <a:endParaRPr lang="en-US" sz="500"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Cumulative peer influence </a:t>
            </a:r>
            <a:br>
              <a:rPr lang="en-US" sz="2500" dirty="0">
                <a:solidFill>
                  <a:schemeClr val="tx1"/>
                </a:solidFill>
                <a:latin typeface="Corbel"/>
                <a:ea typeface="Corbel"/>
                <a:cs typeface="Corbel"/>
                <a:sym typeface="Corbel"/>
              </a:rPr>
            </a:br>
            <a:endParaRPr lang="en-US" sz="500"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Likelihood to share is proportional</a:t>
            </a:r>
            <a:br>
              <a:rPr lang="en-US" sz="2500" dirty="0">
                <a:solidFill>
                  <a:schemeClr val="tx1"/>
                </a:solidFill>
                <a:latin typeface="Corbel"/>
                <a:ea typeface="Corbel"/>
                <a:cs typeface="Corbel"/>
                <a:sym typeface="Corbel"/>
              </a:rPr>
            </a:br>
            <a:r>
              <a:rPr lang="en-US" sz="2500" dirty="0">
                <a:solidFill>
                  <a:schemeClr val="tx1"/>
                </a:solidFill>
                <a:latin typeface="Corbel"/>
                <a:ea typeface="Corbel"/>
                <a:cs typeface="Corbel"/>
                <a:sym typeface="Corbel"/>
              </a:rPr>
              <a:t>to % of neighbors who have shared</a:t>
            </a:r>
            <a:br>
              <a:rPr lang="en-US" sz="2500" dirty="0">
                <a:solidFill>
                  <a:schemeClr val="tx1"/>
                </a:solidFill>
                <a:latin typeface="Corbel"/>
                <a:ea typeface="Corbel"/>
                <a:cs typeface="Corbel"/>
                <a:sym typeface="Corbel"/>
              </a:rPr>
            </a:br>
            <a:endParaRPr lang="en-US" sz="1300" dirty="0">
              <a:solidFill>
                <a:schemeClr val="tx1"/>
              </a:solidFill>
              <a:latin typeface="Corbel"/>
              <a:ea typeface="Corbel"/>
              <a:cs typeface="Corbel"/>
              <a:sym typeface="Corbel"/>
            </a:endParaRPr>
          </a:p>
          <a:p>
            <a:pPr marL="558800" lvl="2">
              <a:buClr>
                <a:srgbClr val="D9D9D9"/>
              </a:buClr>
              <a:buSzPts val="2000"/>
            </a:pPr>
            <a:endParaRPr lang="en-US" sz="1300" dirty="0">
              <a:solidFill>
                <a:schemeClr val="tx1"/>
              </a:solidFill>
              <a:latin typeface="Corbel"/>
              <a:ea typeface="Corbel"/>
              <a:cs typeface="Corbel"/>
              <a:sym typeface="Corbel"/>
            </a:endParaRPr>
          </a:p>
          <a:p>
            <a:pPr marL="558800" lvl="2">
              <a:buClr>
                <a:srgbClr val="D9D9D9"/>
              </a:buClr>
              <a:buSzPts val="2000"/>
            </a:pPr>
            <a:endParaRPr lang="en-US" sz="1300" dirty="0">
              <a:solidFill>
                <a:schemeClr val="tx1"/>
              </a:solidFill>
              <a:latin typeface="Corbel"/>
              <a:ea typeface="Corbel"/>
              <a:cs typeface="Corbel"/>
              <a:sym typeface="Corbel"/>
            </a:endParaRPr>
          </a:p>
          <a:p>
            <a:pPr marL="558800" lvl="2">
              <a:buClr>
                <a:srgbClr val="D9D9D9"/>
              </a:buClr>
              <a:buSzPts val="2000"/>
            </a:pPr>
            <a:r>
              <a:rPr lang="en-US" sz="300" dirty="0">
                <a:solidFill>
                  <a:schemeClr val="tx1"/>
                </a:solidFill>
                <a:latin typeface="Corbel"/>
                <a:ea typeface="Corbel"/>
                <a:cs typeface="Corbel"/>
                <a:sym typeface="Corbel"/>
              </a:rPr>
              <a:t>	</a:t>
            </a:r>
            <a:r>
              <a:rPr lang="en-US" sz="1300" dirty="0">
                <a:solidFill>
                  <a:schemeClr val="tx1"/>
                </a:solidFill>
                <a:latin typeface="Corbel"/>
                <a:ea typeface="Corbel"/>
                <a:cs typeface="Corbel"/>
                <a:sym typeface="Corbel"/>
              </a:rPr>
              <a:t>							</a:t>
            </a:r>
          </a:p>
          <a:p>
            <a:pPr marL="558800" lvl="2">
              <a:buClr>
                <a:srgbClr val="D9D9D9"/>
              </a:buClr>
              <a:buSzPts val="2000"/>
            </a:pPr>
            <a:r>
              <a:rPr lang="en-US" sz="1300" dirty="0">
                <a:solidFill>
                  <a:schemeClr val="tx1"/>
                </a:solidFill>
                <a:latin typeface="Corbel"/>
                <a:ea typeface="Corbel"/>
                <a:cs typeface="Corbel"/>
                <a:sym typeface="Corbel"/>
              </a:rPr>
              <a:t>								                           (Bass, 1969; Rogers, 1962)</a:t>
            </a:r>
          </a:p>
          <a:p>
            <a:pPr marL="901700" lvl="2" indent="-342900">
              <a:buClr>
                <a:srgbClr val="D9D9D9"/>
              </a:buClr>
              <a:buSzPts val="2000"/>
              <a:buFont typeface="Arial" panose="020B0604020202020204" pitchFamily="34" charset="0"/>
              <a:buChar char="•"/>
            </a:pPr>
            <a:endParaRPr lang="en-US" sz="3000" dirty="0">
              <a:solidFill>
                <a:schemeClr val="tx1"/>
              </a:solidFill>
              <a:latin typeface="Corbel"/>
              <a:ea typeface="Corbel"/>
              <a:cs typeface="Corbel"/>
              <a:sym typeface="Corbel"/>
            </a:endParaRPr>
          </a:p>
        </p:txBody>
      </p:sp>
      <p:pic>
        <p:nvPicPr>
          <p:cNvPr id="15" name="Picture 14">
            <a:extLst>
              <a:ext uri="{FF2B5EF4-FFF2-40B4-BE49-F238E27FC236}">
                <a16:creationId xmlns:a16="http://schemas.microsoft.com/office/drawing/2014/main" id="{E7B1AF75-8970-5774-715A-DC4654DEA4EE}"/>
              </a:ext>
            </a:extLst>
          </p:cNvPr>
          <p:cNvPicPr>
            <a:picLocks noChangeAspect="1"/>
          </p:cNvPicPr>
          <p:nvPr/>
        </p:nvPicPr>
        <p:blipFill rotWithShape="1">
          <a:blip r:embed="rId3"/>
          <a:srcRect l="1563" r="1778"/>
          <a:stretch/>
        </p:blipFill>
        <p:spPr>
          <a:xfrm>
            <a:off x="6881429" y="2143825"/>
            <a:ext cx="4615668" cy="3175000"/>
          </a:xfrm>
          <a:prstGeom prst="rect">
            <a:avLst/>
          </a:prstGeom>
        </p:spPr>
      </p:pic>
    </p:spTree>
    <p:extLst>
      <p:ext uri="{BB962C8B-B14F-4D97-AF65-F5344CB8AC3E}">
        <p14:creationId xmlns:p14="http://schemas.microsoft.com/office/powerpoint/2010/main" val="83830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3" name="TextBox 2">
            <a:extLst>
              <a:ext uri="{FF2B5EF4-FFF2-40B4-BE49-F238E27FC236}">
                <a16:creationId xmlns:a16="http://schemas.microsoft.com/office/drawing/2014/main" id="{1F34579B-BF4F-6DC3-92FF-1E3AA721911F}"/>
              </a:ext>
            </a:extLst>
          </p:cNvPr>
          <p:cNvSpPr txBox="1"/>
          <p:nvPr/>
        </p:nvSpPr>
        <p:spPr>
          <a:xfrm>
            <a:off x="2179320" y="4352894"/>
            <a:ext cx="6096000" cy="307777"/>
          </a:xfrm>
          <a:prstGeom prst="rect">
            <a:avLst/>
          </a:prstGeom>
          <a:noFill/>
        </p:spPr>
        <p:txBody>
          <a:bodyPr wrap="square">
            <a:spAutoFit/>
          </a:bodyPr>
          <a:lstStyle/>
          <a:p>
            <a:pPr>
              <a:spcAft>
                <a:spcPts val="600"/>
              </a:spcAft>
            </a:pPr>
            <a:r>
              <a:rPr lang="en-US" b="0" dirty="0">
                <a:effectLst/>
              </a:rPr>
              <a:t> </a:t>
            </a:r>
            <a:endParaRPr lang="en-US" dirty="0"/>
          </a:p>
        </p:txBody>
      </p:sp>
      <p:sp>
        <p:nvSpPr>
          <p:cNvPr id="5" name="TextBox 4">
            <a:extLst>
              <a:ext uri="{FF2B5EF4-FFF2-40B4-BE49-F238E27FC236}">
                <a16:creationId xmlns:a16="http://schemas.microsoft.com/office/drawing/2014/main" id="{671BCF51-F09B-8BD3-1FBF-C4484B353E3D}"/>
              </a:ext>
            </a:extLst>
          </p:cNvPr>
          <p:cNvSpPr txBox="1"/>
          <p:nvPr/>
        </p:nvSpPr>
        <p:spPr>
          <a:xfrm>
            <a:off x="2179320" y="4352894"/>
            <a:ext cx="6096000" cy="307777"/>
          </a:xfrm>
          <a:prstGeom prst="rect">
            <a:avLst/>
          </a:prstGeom>
          <a:noFill/>
        </p:spPr>
        <p:txBody>
          <a:bodyPr wrap="square">
            <a:spAutoFit/>
          </a:bodyPr>
          <a:lstStyle/>
          <a:p>
            <a:pPr>
              <a:spcAft>
                <a:spcPts val="600"/>
              </a:spcAft>
            </a:pPr>
            <a:r>
              <a:rPr lang="en-US" b="0" dirty="0">
                <a:effectLst/>
              </a:rPr>
              <a:t> </a:t>
            </a:r>
            <a:endParaRPr lang="en-US" dirty="0"/>
          </a:p>
        </p:txBody>
      </p:sp>
      <p:sp>
        <p:nvSpPr>
          <p:cNvPr id="10" name="Google Shape;147;g228685e1e7c_0_38">
            <a:extLst>
              <a:ext uri="{FF2B5EF4-FFF2-40B4-BE49-F238E27FC236}">
                <a16:creationId xmlns:a16="http://schemas.microsoft.com/office/drawing/2014/main" id="{5F2FFCFA-6512-8EF8-B59C-9DE8B5CD6E6E}"/>
              </a:ext>
            </a:extLst>
          </p:cNvPr>
          <p:cNvSpPr/>
          <p:nvPr/>
        </p:nvSpPr>
        <p:spPr>
          <a:xfrm>
            <a:off x="-2" y="332929"/>
            <a:ext cx="6713623" cy="892800"/>
          </a:xfrm>
          <a:prstGeom prst="rect">
            <a:avLst/>
          </a:prstGeom>
          <a:solidFill>
            <a:srgbClr val="E11F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lang="en-US" sz="2800" b="1" i="0" u="none" strike="noStrike" cap="none" dirty="0">
              <a:solidFill>
                <a:schemeClr val="dk1"/>
              </a:solidFill>
              <a:latin typeface="Calibri"/>
              <a:ea typeface="Calibri"/>
              <a:cs typeface="Calibri"/>
              <a:sym typeface="Calibri"/>
            </a:endParaRPr>
          </a:p>
          <a:p>
            <a:pPr indent="457200"/>
            <a:endParaRPr lang="en-US" sz="4000" b="1" dirty="0">
              <a:solidFill>
                <a:schemeClr val="lt1"/>
              </a:solidFill>
              <a:latin typeface="Corbel"/>
              <a:ea typeface="Corbel"/>
              <a:cs typeface="Corbel"/>
              <a:sym typeface="Corbel"/>
            </a:endParaRPr>
          </a:p>
          <a:p>
            <a:pPr indent="457200"/>
            <a:r>
              <a:rPr lang="en-US" sz="4000" b="1" dirty="0">
                <a:solidFill>
                  <a:schemeClr val="lt1"/>
                </a:solidFill>
                <a:latin typeface="Corbel"/>
                <a:ea typeface="Corbel"/>
                <a:cs typeface="Corbel"/>
                <a:sym typeface="Corbel"/>
              </a:rPr>
              <a:t>Diffusion Mechanism</a:t>
            </a:r>
          </a:p>
          <a:p>
            <a:pPr indent="457200"/>
            <a:endParaRPr lang="en-US" sz="4000" b="1" dirty="0">
              <a:solidFill>
                <a:srgbClr val="FFFFFF"/>
              </a:solidFill>
              <a:latin typeface="Corbel"/>
              <a:ea typeface="Corbel"/>
              <a:cs typeface="Corbel"/>
              <a:sym typeface="Corbel"/>
            </a:endParaRPr>
          </a:p>
          <a:p>
            <a:pPr marL="0" marR="0" lvl="0" indent="0" algn="l" rtl="0">
              <a:lnSpc>
                <a:spcPct val="90000"/>
              </a:lnSpc>
              <a:spcBef>
                <a:spcPts val="0"/>
              </a:spcBef>
              <a:spcAft>
                <a:spcPts val="0"/>
              </a:spcAft>
              <a:buClr>
                <a:srgbClr val="000000"/>
              </a:buClr>
              <a:buSzPts val="3500"/>
              <a:buFont typeface="Arial"/>
              <a:buNone/>
            </a:pPr>
            <a:r>
              <a:rPr lang="en-US" sz="3500" b="0" i="0" u="none" strike="noStrike" cap="none" dirty="0">
                <a:solidFill>
                  <a:schemeClr val="lt1"/>
                </a:solidFill>
                <a:latin typeface="Corbel"/>
                <a:ea typeface="Corbel"/>
                <a:cs typeface="Corbel"/>
                <a:sym typeface="Corbel"/>
              </a:rPr>
              <a:t>A</a:t>
            </a:r>
            <a:endParaRPr lang="en-US" sz="1500" b="0" i="0" u="none" strike="noStrike" cap="none" dirty="0">
              <a:solidFill>
                <a:schemeClr val="lt1"/>
              </a:solidFill>
              <a:latin typeface="Corbel"/>
              <a:ea typeface="Corbel"/>
              <a:cs typeface="Corbel"/>
              <a:sym typeface="Corbel"/>
            </a:endParaRPr>
          </a:p>
        </p:txBody>
      </p:sp>
      <p:sp>
        <p:nvSpPr>
          <p:cNvPr id="7" name="Google Shape;301;g2378cedde78_0_262">
            <a:extLst>
              <a:ext uri="{FF2B5EF4-FFF2-40B4-BE49-F238E27FC236}">
                <a16:creationId xmlns:a16="http://schemas.microsoft.com/office/drawing/2014/main" id="{44C4F844-9DBE-8080-AC3C-EE7795B0BE4E}"/>
              </a:ext>
            </a:extLst>
          </p:cNvPr>
          <p:cNvSpPr txBox="1"/>
          <p:nvPr/>
        </p:nvSpPr>
        <p:spPr>
          <a:xfrm>
            <a:off x="254078" y="1610275"/>
            <a:ext cx="11683844" cy="4647386"/>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endParaRPr lang="en-US" sz="2500" b="1" dirty="0">
              <a:solidFill>
                <a:schemeClr val="tx1"/>
              </a:solidFill>
              <a:latin typeface="Corbel"/>
              <a:ea typeface="Corbel"/>
              <a:cs typeface="Corbel"/>
              <a:sym typeface="Corbel"/>
            </a:endParaRPr>
          </a:p>
          <a:p>
            <a:pPr marL="558800" lvl="1">
              <a:buClr>
                <a:srgbClr val="D9D9D9"/>
              </a:buClr>
              <a:buSzPts val="2000"/>
            </a:pPr>
            <a:endParaRPr lang="en-US" sz="2500" b="1" dirty="0">
              <a:solidFill>
                <a:schemeClr val="tx1"/>
              </a:solidFill>
              <a:latin typeface="Corbel"/>
              <a:ea typeface="Corbel"/>
              <a:cs typeface="Corbel"/>
              <a:sym typeface="Corbel"/>
            </a:endParaRPr>
          </a:p>
          <a:p>
            <a:pPr marL="558800" lvl="1">
              <a:buClr>
                <a:srgbClr val="D9D9D9"/>
              </a:buClr>
              <a:buSzPts val="2000"/>
            </a:pPr>
            <a:r>
              <a:rPr lang="en-US" sz="2500" b="1" dirty="0">
                <a:solidFill>
                  <a:schemeClr val="tx1"/>
                </a:solidFill>
                <a:latin typeface="Corbel"/>
                <a:ea typeface="Corbel"/>
                <a:cs typeface="Corbel"/>
                <a:sym typeface="Corbel"/>
              </a:rPr>
              <a:t>Information Cascade Model</a:t>
            </a:r>
            <a:br>
              <a:rPr lang="en-US" sz="2500" b="1" dirty="0">
                <a:solidFill>
                  <a:schemeClr val="tx1"/>
                </a:solidFill>
                <a:latin typeface="Corbel"/>
                <a:ea typeface="Corbel"/>
                <a:cs typeface="Corbel"/>
                <a:sym typeface="Corbel"/>
              </a:rPr>
            </a:br>
            <a:br>
              <a:rPr lang="en-US" sz="300" b="1" dirty="0">
                <a:solidFill>
                  <a:schemeClr val="tx1"/>
                </a:solidFill>
                <a:latin typeface="Corbel"/>
                <a:ea typeface="Corbel"/>
                <a:cs typeface="Corbel"/>
                <a:sym typeface="Corbel"/>
              </a:rPr>
            </a:br>
            <a:endParaRPr lang="en-US" sz="300" b="1"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Direct peer influence</a:t>
            </a:r>
            <a:br>
              <a:rPr lang="en-US" sz="2500" dirty="0">
                <a:solidFill>
                  <a:schemeClr val="tx1"/>
                </a:solidFill>
                <a:latin typeface="Corbel"/>
                <a:ea typeface="Corbel"/>
                <a:cs typeface="Corbel"/>
                <a:sym typeface="Corbel"/>
              </a:rPr>
            </a:br>
            <a:br>
              <a:rPr lang="en-US" sz="500" dirty="0">
                <a:solidFill>
                  <a:schemeClr val="tx1"/>
                </a:solidFill>
                <a:latin typeface="Corbel"/>
                <a:ea typeface="Corbel"/>
                <a:cs typeface="Corbel"/>
                <a:sym typeface="Corbel"/>
              </a:rPr>
            </a:br>
            <a:endParaRPr lang="en-US" sz="500"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Snowball effect</a:t>
            </a:r>
            <a:br>
              <a:rPr lang="en-US" sz="2500" dirty="0">
                <a:solidFill>
                  <a:schemeClr val="tx1"/>
                </a:solidFill>
                <a:latin typeface="Corbel"/>
                <a:ea typeface="Corbel"/>
                <a:cs typeface="Corbel"/>
                <a:sym typeface="Corbel"/>
              </a:rPr>
            </a:br>
            <a:br>
              <a:rPr lang="en-US" sz="500" dirty="0">
                <a:solidFill>
                  <a:schemeClr val="tx1"/>
                </a:solidFill>
                <a:latin typeface="Corbel"/>
                <a:ea typeface="Corbel"/>
                <a:cs typeface="Corbel"/>
                <a:sym typeface="Corbel"/>
              </a:rPr>
            </a:br>
            <a:endParaRPr lang="en-US" sz="500" dirty="0">
              <a:solidFill>
                <a:schemeClr val="tx1"/>
              </a:solidFill>
              <a:latin typeface="Corbel"/>
              <a:ea typeface="Corbel"/>
              <a:cs typeface="Corbel"/>
              <a:sym typeface="Corbel"/>
            </a:endParaRPr>
          </a:p>
          <a:p>
            <a:pPr marL="901700" lvl="2" indent="-342900">
              <a:buClr>
                <a:srgbClr val="D9D9D9"/>
              </a:buClr>
              <a:buSzPts val="2000"/>
              <a:buFont typeface="Arial" panose="020B0604020202020204" pitchFamily="34" charset="0"/>
              <a:buChar char="•"/>
            </a:pPr>
            <a:r>
              <a:rPr lang="en-US" sz="2500" dirty="0">
                <a:solidFill>
                  <a:schemeClr val="tx1"/>
                </a:solidFill>
                <a:latin typeface="Corbel"/>
                <a:ea typeface="Corbel"/>
                <a:cs typeface="Corbel"/>
                <a:sym typeface="Corbel"/>
              </a:rPr>
              <a:t>Probability of subsequently sharing</a:t>
            </a:r>
            <a:br>
              <a:rPr lang="en-US" sz="2500" dirty="0">
                <a:solidFill>
                  <a:schemeClr val="tx1"/>
                </a:solidFill>
                <a:latin typeface="Corbel"/>
                <a:ea typeface="Corbel"/>
                <a:cs typeface="Corbel"/>
                <a:sym typeface="Corbel"/>
              </a:rPr>
            </a:br>
            <a:r>
              <a:rPr lang="en-US" sz="2500" dirty="0">
                <a:solidFill>
                  <a:schemeClr val="tx1"/>
                </a:solidFill>
                <a:latin typeface="Corbel"/>
                <a:ea typeface="Corbel"/>
                <a:cs typeface="Corbel"/>
                <a:sym typeface="Corbel"/>
              </a:rPr>
              <a:t>disinformation increases as others share</a:t>
            </a:r>
            <a:endParaRPr lang="en-US" sz="500" dirty="0">
              <a:solidFill>
                <a:schemeClr val="tx1"/>
              </a:solidFill>
              <a:latin typeface="Corbel"/>
              <a:ea typeface="Corbel"/>
              <a:cs typeface="Corbel"/>
              <a:sym typeface="Corbel"/>
            </a:endParaRPr>
          </a:p>
          <a:p>
            <a:pPr marL="558800" lvl="1">
              <a:buClr>
                <a:srgbClr val="D9D9D9"/>
              </a:buClr>
              <a:buSzPts val="2000"/>
            </a:pPr>
            <a:br>
              <a:rPr lang="en-US" sz="500" b="1" dirty="0">
                <a:solidFill>
                  <a:schemeClr val="tx1"/>
                </a:solidFill>
                <a:latin typeface="Corbel"/>
                <a:ea typeface="Corbel"/>
                <a:cs typeface="Corbel"/>
                <a:sym typeface="Corbel"/>
              </a:rPr>
            </a:br>
            <a:br>
              <a:rPr lang="en-US" sz="2500" dirty="0">
                <a:solidFill>
                  <a:schemeClr val="tx1"/>
                </a:solidFill>
                <a:latin typeface="Corbel"/>
                <a:ea typeface="Corbel"/>
                <a:cs typeface="Corbel"/>
                <a:sym typeface="Corbel"/>
              </a:rPr>
            </a:br>
            <a:endParaRPr lang="en-US" sz="1300" dirty="0">
              <a:solidFill>
                <a:schemeClr val="tx1"/>
              </a:solidFill>
              <a:latin typeface="Corbel"/>
              <a:ea typeface="Corbel"/>
              <a:cs typeface="Corbel"/>
              <a:sym typeface="Corbel"/>
            </a:endParaRPr>
          </a:p>
          <a:p>
            <a:pPr marL="558800" lvl="2">
              <a:buClr>
                <a:srgbClr val="D9D9D9"/>
              </a:buClr>
              <a:buSzPts val="2000"/>
            </a:pPr>
            <a:endParaRPr lang="en-US" sz="1300" dirty="0">
              <a:solidFill>
                <a:schemeClr val="tx1"/>
              </a:solidFill>
              <a:latin typeface="Corbel"/>
              <a:ea typeface="Corbel"/>
              <a:cs typeface="Corbel"/>
              <a:sym typeface="Corbel"/>
            </a:endParaRPr>
          </a:p>
          <a:p>
            <a:pPr marL="558800" lvl="2">
              <a:buClr>
                <a:srgbClr val="D9D9D9"/>
              </a:buClr>
              <a:buSzPts val="2000"/>
            </a:pPr>
            <a:endParaRPr lang="en-US" sz="1300" dirty="0">
              <a:solidFill>
                <a:schemeClr val="tx1"/>
              </a:solidFill>
              <a:latin typeface="Corbel"/>
              <a:ea typeface="Corbel"/>
              <a:cs typeface="Corbel"/>
              <a:sym typeface="Corbel"/>
            </a:endParaRPr>
          </a:p>
          <a:p>
            <a:pPr marL="558800" lvl="2">
              <a:buClr>
                <a:srgbClr val="D9D9D9"/>
              </a:buClr>
              <a:buSzPts val="2000"/>
            </a:pPr>
            <a:endParaRPr lang="en-US" sz="1300" dirty="0">
              <a:solidFill>
                <a:schemeClr val="tx1"/>
              </a:solidFill>
              <a:latin typeface="Corbel"/>
              <a:ea typeface="Corbel"/>
              <a:cs typeface="Corbel"/>
              <a:sym typeface="Corbel"/>
            </a:endParaRPr>
          </a:p>
          <a:p>
            <a:pPr marL="558800" lvl="2">
              <a:buClr>
                <a:srgbClr val="D9D9D9"/>
              </a:buClr>
              <a:buSzPts val="2000"/>
            </a:pPr>
            <a:r>
              <a:rPr lang="en-US" sz="1300" dirty="0">
                <a:solidFill>
                  <a:schemeClr val="tx1"/>
                </a:solidFill>
                <a:latin typeface="Corbel"/>
                <a:ea typeface="Corbel"/>
                <a:cs typeface="Corbel"/>
                <a:sym typeface="Corbel"/>
              </a:rPr>
              <a:t>									     (</a:t>
            </a:r>
            <a:r>
              <a:rPr lang="en-US" sz="1300" dirty="0" err="1">
                <a:solidFill>
                  <a:schemeClr val="tx1"/>
                </a:solidFill>
                <a:latin typeface="Corbel"/>
                <a:ea typeface="Corbel"/>
                <a:cs typeface="Corbel"/>
                <a:sym typeface="Corbel"/>
              </a:rPr>
              <a:t>Bikchandani</a:t>
            </a:r>
            <a:r>
              <a:rPr lang="en-US" sz="1300" dirty="0">
                <a:solidFill>
                  <a:schemeClr val="tx1"/>
                </a:solidFill>
                <a:latin typeface="Corbel"/>
                <a:ea typeface="Corbel"/>
                <a:cs typeface="Corbel"/>
                <a:sym typeface="Corbel"/>
              </a:rPr>
              <a:t> et al., 1999)</a:t>
            </a:r>
            <a:endParaRPr lang="en-US" sz="3000" dirty="0">
              <a:solidFill>
                <a:schemeClr val="tx1"/>
              </a:solidFill>
              <a:latin typeface="Corbel"/>
              <a:ea typeface="Corbel"/>
              <a:cs typeface="Corbel"/>
              <a:sym typeface="Corbel"/>
            </a:endParaRPr>
          </a:p>
        </p:txBody>
      </p:sp>
      <p:pic>
        <p:nvPicPr>
          <p:cNvPr id="2" name="Picture 2">
            <a:extLst>
              <a:ext uri="{FF2B5EF4-FFF2-40B4-BE49-F238E27FC236}">
                <a16:creationId xmlns:a16="http://schemas.microsoft.com/office/drawing/2014/main" id="{3DAC56DF-2FF8-380C-9EB8-57B13190E5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8" t="1449"/>
          <a:stretch/>
        </p:blipFill>
        <p:spPr bwMode="auto">
          <a:xfrm>
            <a:off x="6981372" y="1421589"/>
            <a:ext cx="4308244" cy="425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34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30" name="Picture 29">
            <a:extLst>
              <a:ext uri="{FF2B5EF4-FFF2-40B4-BE49-F238E27FC236}">
                <a16:creationId xmlns:a16="http://schemas.microsoft.com/office/drawing/2014/main" id="{77E04073-2A2F-315C-A8F3-A5427549A350}"/>
              </a:ext>
            </a:extLst>
          </p:cNvPr>
          <p:cNvPicPr>
            <a:picLocks noChangeAspect="1"/>
          </p:cNvPicPr>
          <p:nvPr/>
        </p:nvPicPr>
        <p:blipFill rotWithShape="1">
          <a:blip r:embed="rId3"/>
          <a:srcRect l="396" t="1464"/>
          <a:stretch/>
        </p:blipFill>
        <p:spPr>
          <a:xfrm>
            <a:off x="2192570" y="1657937"/>
            <a:ext cx="6878531" cy="4450864"/>
          </a:xfrm>
          <a:prstGeom prst="rect">
            <a:avLst/>
          </a:prstGeom>
        </p:spPr>
      </p:pic>
      <p:pic>
        <p:nvPicPr>
          <p:cNvPr id="22" name="Picture 21">
            <a:extLst>
              <a:ext uri="{FF2B5EF4-FFF2-40B4-BE49-F238E27FC236}">
                <a16:creationId xmlns:a16="http://schemas.microsoft.com/office/drawing/2014/main" id="{D2F820E2-A565-7854-FDAC-794F525B23BB}"/>
              </a:ext>
            </a:extLst>
          </p:cNvPr>
          <p:cNvPicPr>
            <a:picLocks noChangeAspect="1"/>
          </p:cNvPicPr>
          <p:nvPr/>
        </p:nvPicPr>
        <p:blipFill>
          <a:blip r:embed="rId4"/>
          <a:stretch>
            <a:fillRect/>
          </a:stretch>
        </p:blipFill>
        <p:spPr>
          <a:xfrm rot="4339409">
            <a:off x="563072" y="1991070"/>
            <a:ext cx="2304383" cy="1624401"/>
          </a:xfrm>
          <a:prstGeom prst="rect">
            <a:avLst/>
          </a:prstGeom>
        </p:spPr>
      </p:pic>
      <p:sp>
        <p:nvSpPr>
          <p:cNvPr id="6" name="Google Shape;147;g228685e1e7c_0_38">
            <a:extLst>
              <a:ext uri="{FF2B5EF4-FFF2-40B4-BE49-F238E27FC236}">
                <a16:creationId xmlns:a16="http://schemas.microsoft.com/office/drawing/2014/main" id="{EF0A11FC-8C21-77F3-768D-43505670B1DE}"/>
              </a:ext>
            </a:extLst>
          </p:cNvPr>
          <p:cNvSpPr/>
          <p:nvPr/>
        </p:nvSpPr>
        <p:spPr>
          <a:xfrm>
            <a:off x="0" y="314525"/>
            <a:ext cx="4142469" cy="892800"/>
          </a:xfrm>
          <a:prstGeom prst="rect">
            <a:avLst/>
          </a:prstGeom>
          <a:solidFill>
            <a:srgbClr val="E11F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Calibri"/>
              <a:ea typeface="Calibri"/>
              <a:cs typeface="Calibri"/>
              <a:sym typeface="Calibri"/>
            </a:endParaRPr>
          </a:p>
          <a:p>
            <a:pPr marL="0" lvl="0" indent="457200" algn="l" rtl="0">
              <a:spcBef>
                <a:spcPts val="0"/>
              </a:spcBef>
              <a:spcAft>
                <a:spcPts val="0"/>
              </a:spcAft>
              <a:buNone/>
            </a:pPr>
            <a:r>
              <a:rPr lang="en-US" sz="4000" b="1" dirty="0">
                <a:solidFill>
                  <a:schemeClr val="lt1"/>
                </a:solidFill>
                <a:latin typeface="Corbel"/>
                <a:ea typeface="Corbel"/>
                <a:cs typeface="Corbel"/>
                <a:sym typeface="Corbel"/>
              </a:rPr>
              <a:t>Model Setup</a:t>
            </a:r>
            <a:endParaRPr lang="en-US" sz="4000" b="1" dirty="0">
              <a:solidFill>
                <a:srgbClr val="FFFFFF"/>
              </a:solidFill>
              <a:latin typeface="Corbel"/>
              <a:ea typeface="Corbel"/>
              <a:cs typeface="Corbel"/>
              <a:sym typeface="Corbel"/>
            </a:endParaRPr>
          </a:p>
          <a:p>
            <a:pPr marL="0" marR="0" lvl="0" indent="0" algn="l" rtl="0">
              <a:lnSpc>
                <a:spcPct val="90000"/>
              </a:lnSpc>
              <a:spcBef>
                <a:spcPts val="0"/>
              </a:spcBef>
              <a:spcAft>
                <a:spcPts val="0"/>
              </a:spcAft>
              <a:buClr>
                <a:srgbClr val="000000"/>
              </a:buClr>
              <a:buSzPts val="3500"/>
              <a:buFont typeface="Arial"/>
              <a:buNone/>
            </a:pPr>
            <a:endParaRPr sz="3500" b="0" i="0" u="none" strike="noStrike" cap="none" dirty="0">
              <a:solidFill>
                <a:schemeClr val="lt1"/>
              </a:solidFill>
              <a:latin typeface="Corbel"/>
              <a:ea typeface="Corbel"/>
              <a:cs typeface="Corbel"/>
              <a:sym typeface="Corbel"/>
            </a:endParaRPr>
          </a:p>
        </p:txBody>
      </p:sp>
      <p:sp>
        <p:nvSpPr>
          <p:cNvPr id="10" name="Google Shape;301;g2378cedde78_0_262">
            <a:extLst>
              <a:ext uri="{FF2B5EF4-FFF2-40B4-BE49-F238E27FC236}">
                <a16:creationId xmlns:a16="http://schemas.microsoft.com/office/drawing/2014/main" id="{72E1BCAF-F0F8-0466-F8DA-735766EB2078}"/>
              </a:ext>
            </a:extLst>
          </p:cNvPr>
          <p:cNvSpPr txBox="1"/>
          <p:nvPr/>
        </p:nvSpPr>
        <p:spPr>
          <a:xfrm>
            <a:off x="6283106" y="95242"/>
            <a:ext cx="4481513" cy="1785064"/>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endParaRPr lang="en-US" sz="3000" b="1" dirty="0">
              <a:solidFill>
                <a:schemeClr val="tx1"/>
              </a:solidFill>
              <a:latin typeface="Corbel"/>
              <a:ea typeface="Corbel"/>
              <a:cs typeface="Corbel"/>
              <a:sym typeface="Corbel"/>
            </a:endParaRPr>
          </a:p>
          <a:p>
            <a:pPr marL="558800" lvl="1">
              <a:buClr>
                <a:srgbClr val="D9D9D9"/>
              </a:buClr>
              <a:buSzPts val="2000"/>
            </a:pPr>
            <a:r>
              <a:rPr lang="en-US" sz="2500" b="1" dirty="0">
                <a:solidFill>
                  <a:schemeClr val="tx1"/>
                </a:solidFill>
                <a:latin typeface="Corbel"/>
                <a:ea typeface="Corbel"/>
                <a:cs typeface="Corbel"/>
                <a:sym typeface="Corbel"/>
              </a:rPr>
              <a:t>Step 1)</a:t>
            </a:r>
            <a:br>
              <a:rPr lang="en-US" sz="2500" b="1" dirty="0">
                <a:solidFill>
                  <a:schemeClr val="tx1"/>
                </a:solidFill>
                <a:latin typeface="Corbel"/>
                <a:ea typeface="Corbel"/>
                <a:cs typeface="Corbel"/>
                <a:sym typeface="Corbel"/>
              </a:rPr>
            </a:br>
            <a:r>
              <a:rPr lang="en-US" sz="2500" dirty="0">
                <a:solidFill>
                  <a:schemeClr val="tx1"/>
                </a:solidFill>
                <a:latin typeface="Corbel"/>
                <a:ea typeface="Corbel"/>
                <a:cs typeface="Corbel"/>
                <a:sym typeface="Corbel"/>
              </a:rPr>
              <a:t>Choose parameters</a:t>
            </a:r>
          </a:p>
          <a:p>
            <a:pPr marL="901700" indent="-342900">
              <a:buClr>
                <a:srgbClr val="D9D9D9"/>
              </a:buClr>
              <a:buSzPts val="2000"/>
              <a:buFont typeface="Arial" panose="020B0604020202020204" pitchFamily="34" charset="0"/>
              <a:buChar char="•"/>
            </a:pPr>
            <a:endParaRPr lang="en-US" sz="3000" dirty="0">
              <a:solidFill>
                <a:schemeClr val="tx1"/>
              </a:solidFill>
              <a:latin typeface="Corbel"/>
              <a:ea typeface="Corbel"/>
              <a:cs typeface="Corbel"/>
              <a:sym typeface="Corbel"/>
            </a:endParaRPr>
          </a:p>
        </p:txBody>
      </p:sp>
      <p:pic>
        <p:nvPicPr>
          <p:cNvPr id="15" name="Picture 14">
            <a:extLst>
              <a:ext uri="{FF2B5EF4-FFF2-40B4-BE49-F238E27FC236}">
                <a16:creationId xmlns:a16="http://schemas.microsoft.com/office/drawing/2014/main" id="{6F1292F8-8DB0-C5C1-DC83-21E06ECDF56E}"/>
              </a:ext>
            </a:extLst>
          </p:cNvPr>
          <p:cNvPicPr>
            <a:picLocks noChangeAspect="1"/>
          </p:cNvPicPr>
          <p:nvPr/>
        </p:nvPicPr>
        <p:blipFill>
          <a:blip r:embed="rId5"/>
          <a:stretch>
            <a:fillRect/>
          </a:stretch>
        </p:blipFill>
        <p:spPr>
          <a:xfrm rot="19733449">
            <a:off x="5608204" y="1038778"/>
            <a:ext cx="2317147" cy="1633399"/>
          </a:xfrm>
          <a:prstGeom prst="rect">
            <a:avLst/>
          </a:prstGeom>
        </p:spPr>
      </p:pic>
      <p:pic>
        <p:nvPicPr>
          <p:cNvPr id="17" name="Picture 16">
            <a:extLst>
              <a:ext uri="{FF2B5EF4-FFF2-40B4-BE49-F238E27FC236}">
                <a16:creationId xmlns:a16="http://schemas.microsoft.com/office/drawing/2014/main" id="{420F3650-319D-DE9B-B048-06B4F4C83B45}"/>
              </a:ext>
            </a:extLst>
          </p:cNvPr>
          <p:cNvPicPr>
            <a:picLocks noChangeAspect="1"/>
          </p:cNvPicPr>
          <p:nvPr/>
        </p:nvPicPr>
        <p:blipFill>
          <a:blip r:embed="rId6"/>
          <a:stretch>
            <a:fillRect/>
          </a:stretch>
        </p:blipFill>
        <p:spPr>
          <a:xfrm>
            <a:off x="1915353" y="2833840"/>
            <a:ext cx="1390934" cy="1043594"/>
          </a:xfrm>
          <a:prstGeom prst="rect">
            <a:avLst/>
          </a:prstGeom>
        </p:spPr>
      </p:pic>
      <p:sp>
        <p:nvSpPr>
          <p:cNvPr id="18" name="Google Shape;301;g2378cedde78_0_262">
            <a:extLst>
              <a:ext uri="{FF2B5EF4-FFF2-40B4-BE49-F238E27FC236}">
                <a16:creationId xmlns:a16="http://schemas.microsoft.com/office/drawing/2014/main" id="{D39F660D-3ED3-DB35-6DD7-AA3BB5098271}"/>
              </a:ext>
            </a:extLst>
          </p:cNvPr>
          <p:cNvSpPr txBox="1"/>
          <p:nvPr/>
        </p:nvSpPr>
        <p:spPr>
          <a:xfrm>
            <a:off x="-288099" y="1275957"/>
            <a:ext cx="2576451" cy="1785064"/>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endParaRPr lang="en-US" sz="3000" b="1" dirty="0">
              <a:solidFill>
                <a:schemeClr val="tx1"/>
              </a:solidFill>
              <a:latin typeface="Corbel"/>
              <a:ea typeface="Corbel"/>
              <a:cs typeface="Corbel"/>
              <a:sym typeface="Corbel"/>
            </a:endParaRPr>
          </a:p>
          <a:p>
            <a:pPr marL="558800" lvl="1">
              <a:buClr>
                <a:srgbClr val="D9D9D9"/>
              </a:buClr>
              <a:buSzPts val="2000"/>
            </a:pPr>
            <a:r>
              <a:rPr lang="en-US" sz="2500" b="1" dirty="0">
                <a:solidFill>
                  <a:schemeClr val="tx1"/>
                </a:solidFill>
                <a:latin typeface="Corbel"/>
                <a:ea typeface="Corbel"/>
                <a:cs typeface="Corbel"/>
                <a:sym typeface="Corbel"/>
              </a:rPr>
              <a:t>Step 2)</a:t>
            </a:r>
            <a:br>
              <a:rPr lang="en-US" sz="2500" b="1" dirty="0">
                <a:solidFill>
                  <a:schemeClr val="tx1"/>
                </a:solidFill>
                <a:latin typeface="Corbel"/>
                <a:ea typeface="Corbel"/>
                <a:cs typeface="Corbel"/>
                <a:sym typeface="Corbel"/>
              </a:rPr>
            </a:br>
            <a:r>
              <a:rPr lang="en-US" sz="2500" dirty="0">
                <a:solidFill>
                  <a:schemeClr val="tx1"/>
                </a:solidFill>
                <a:latin typeface="Corbel"/>
                <a:ea typeface="Corbel"/>
                <a:cs typeface="Corbel"/>
                <a:sym typeface="Corbel"/>
              </a:rPr>
              <a:t>Click ‘setup’</a:t>
            </a:r>
          </a:p>
          <a:p>
            <a:pPr marL="901700" indent="-342900">
              <a:buClr>
                <a:srgbClr val="D9D9D9"/>
              </a:buClr>
              <a:buSzPts val="2000"/>
              <a:buFont typeface="Arial" panose="020B0604020202020204" pitchFamily="34" charset="0"/>
              <a:buChar char="•"/>
            </a:pPr>
            <a:endParaRPr lang="en-US" sz="3000" dirty="0">
              <a:solidFill>
                <a:schemeClr val="tx1"/>
              </a:solidFill>
              <a:latin typeface="Corbel"/>
              <a:ea typeface="Corbel"/>
              <a:cs typeface="Corbel"/>
              <a:sym typeface="Corbel"/>
            </a:endParaRPr>
          </a:p>
        </p:txBody>
      </p:sp>
      <p:sp>
        <p:nvSpPr>
          <p:cNvPr id="23" name="Google Shape;301;g2378cedde78_0_262">
            <a:extLst>
              <a:ext uri="{FF2B5EF4-FFF2-40B4-BE49-F238E27FC236}">
                <a16:creationId xmlns:a16="http://schemas.microsoft.com/office/drawing/2014/main" id="{1E5DFC5C-CFF4-36E0-1E1C-D85EAC189FAD}"/>
              </a:ext>
            </a:extLst>
          </p:cNvPr>
          <p:cNvSpPr txBox="1"/>
          <p:nvPr/>
        </p:nvSpPr>
        <p:spPr>
          <a:xfrm>
            <a:off x="6632536" y="2785768"/>
            <a:ext cx="2961539" cy="338514"/>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800" dirty="0">
                <a:solidFill>
                  <a:schemeClr val="tx1"/>
                </a:solidFill>
                <a:latin typeface="Corbel"/>
                <a:ea typeface="Corbel"/>
                <a:cs typeface="Corbel"/>
                <a:sym typeface="Corbel"/>
              </a:rPr>
              <a:t>Toggle to ‘on’ to test the Cascade Model</a:t>
            </a:r>
            <a:br>
              <a:rPr lang="en-US" sz="800" dirty="0">
                <a:solidFill>
                  <a:schemeClr val="tx1"/>
                </a:solidFill>
                <a:latin typeface="Corbel"/>
                <a:ea typeface="Corbel"/>
                <a:cs typeface="Corbel"/>
                <a:sym typeface="Corbel"/>
              </a:rPr>
            </a:br>
            <a:r>
              <a:rPr lang="en-US" sz="800" dirty="0">
                <a:solidFill>
                  <a:schemeClr val="tx1"/>
                </a:solidFill>
                <a:latin typeface="Corbel"/>
                <a:ea typeface="Corbel"/>
                <a:cs typeface="Corbel"/>
                <a:sym typeface="Corbel"/>
              </a:rPr>
              <a:t>and ‘off’ to test the Bass Model.</a:t>
            </a:r>
          </a:p>
        </p:txBody>
      </p:sp>
      <p:sp>
        <p:nvSpPr>
          <p:cNvPr id="25" name="Google Shape;301;g2378cedde78_0_262">
            <a:extLst>
              <a:ext uri="{FF2B5EF4-FFF2-40B4-BE49-F238E27FC236}">
                <a16:creationId xmlns:a16="http://schemas.microsoft.com/office/drawing/2014/main" id="{7039DC3C-5C21-3868-EDCA-0AEE481EA371}"/>
              </a:ext>
            </a:extLst>
          </p:cNvPr>
          <p:cNvSpPr txBox="1"/>
          <p:nvPr/>
        </p:nvSpPr>
        <p:spPr>
          <a:xfrm>
            <a:off x="6645211" y="3649674"/>
            <a:ext cx="3485586" cy="215403"/>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800" dirty="0">
                <a:solidFill>
                  <a:schemeClr val="tx1"/>
                </a:solidFill>
                <a:latin typeface="Corbel"/>
                <a:ea typeface="Corbel"/>
                <a:cs typeface="Corbel"/>
                <a:sym typeface="Corbel"/>
              </a:rPr>
              <a:t>Adjusts the influence of external media on sharing behavior</a:t>
            </a:r>
          </a:p>
        </p:txBody>
      </p:sp>
      <p:sp>
        <p:nvSpPr>
          <p:cNvPr id="27" name="Google Shape;301;g2378cedde78_0_262">
            <a:extLst>
              <a:ext uri="{FF2B5EF4-FFF2-40B4-BE49-F238E27FC236}">
                <a16:creationId xmlns:a16="http://schemas.microsoft.com/office/drawing/2014/main" id="{2C692F51-4A64-3C26-877F-2A37A88D90D3}"/>
              </a:ext>
            </a:extLst>
          </p:cNvPr>
          <p:cNvSpPr txBox="1"/>
          <p:nvPr/>
        </p:nvSpPr>
        <p:spPr>
          <a:xfrm>
            <a:off x="5478414" y="4745831"/>
            <a:ext cx="3969905" cy="461624"/>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800" dirty="0">
                <a:solidFill>
                  <a:schemeClr val="tx1"/>
                </a:solidFill>
                <a:latin typeface="Corbel"/>
                <a:ea typeface="Corbel"/>
                <a:cs typeface="Corbel"/>
                <a:sym typeface="Corbel"/>
              </a:rPr>
              <a:t>Alters the average number of connections</a:t>
            </a:r>
            <a:br>
              <a:rPr lang="en-US" sz="800" dirty="0">
                <a:solidFill>
                  <a:schemeClr val="tx1"/>
                </a:solidFill>
                <a:latin typeface="Corbel"/>
                <a:ea typeface="Corbel"/>
                <a:cs typeface="Corbel"/>
                <a:sym typeface="Corbel"/>
              </a:rPr>
            </a:br>
            <a:r>
              <a:rPr lang="en-US" sz="800" dirty="0">
                <a:solidFill>
                  <a:schemeClr val="tx1"/>
                </a:solidFill>
                <a:latin typeface="Corbel"/>
                <a:ea typeface="Corbel"/>
                <a:cs typeface="Corbel"/>
                <a:sym typeface="Corbel"/>
              </a:rPr>
              <a:t>each agent has, influencing network density</a:t>
            </a:r>
            <a:br>
              <a:rPr lang="en-US" sz="800" dirty="0">
                <a:solidFill>
                  <a:schemeClr val="tx1"/>
                </a:solidFill>
                <a:latin typeface="Corbel"/>
                <a:ea typeface="Corbel"/>
                <a:cs typeface="Corbel"/>
                <a:sym typeface="Corbel"/>
              </a:rPr>
            </a:br>
            <a:r>
              <a:rPr lang="en-US" sz="800" dirty="0">
                <a:solidFill>
                  <a:schemeClr val="tx1"/>
                </a:solidFill>
                <a:latin typeface="Corbel"/>
                <a:ea typeface="Corbel"/>
                <a:cs typeface="Corbel"/>
                <a:sym typeface="Corbel"/>
              </a:rPr>
              <a:t>(level of connectivity)</a:t>
            </a:r>
          </a:p>
        </p:txBody>
      </p:sp>
      <p:sp>
        <p:nvSpPr>
          <p:cNvPr id="28" name="Google Shape;301;g2378cedde78_0_262">
            <a:extLst>
              <a:ext uri="{FF2B5EF4-FFF2-40B4-BE49-F238E27FC236}">
                <a16:creationId xmlns:a16="http://schemas.microsoft.com/office/drawing/2014/main" id="{C6762D5C-AD41-C4CF-5A16-F991254170AF}"/>
              </a:ext>
            </a:extLst>
          </p:cNvPr>
          <p:cNvSpPr txBox="1"/>
          <p:nvPr/>
        </p:nvSpPr>
        <p:spPr>
          <a:xfrm>
            <a:off x="6642007" y="2453699"/>
            <a:ext cx="2693468" cy="215403"/>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800" dirty="0">
                <a:solidFill>
                  <a:schemeClr val="tx1"/>
                </a:solidFill>
                <a:latin typeface="Corbel"/>
                <a:ea typeface="Corbel"/>
                <a:cs typeface="Corbel"/>
                <a:sym typeface="Corbel"/>
              </a:rPr>
              <a:t>Number of users in the network.</a:t>
            </a:r>
          </a:p>
        </p:txBody>
      </p:sp>
      <p:sp>
        <p:nvSpPr>
          <p:cNvPr id="31" name="Google Shape;301;g2378cedde78_0_262">
            <a:extLst>
              <a:ext uri="{FF2B5EF4-FFF2-40B4-BE49-F238E27FC236}">
                <a16:creationId xmlns:a16="http://schemas.microsoft.com/office/drawing/2014/main" id="{EEA6C860-AFAD-C177-A150-595A5F17292C}"/>
              </a:ext>
            </a:extLst>
          </p:cNvPr>
          <p:cNvSpPr txBox="1"/>
          <p:nvPr/>
        </p:nvSpPr>
        <p:spPr>
          <a:xfrm>
            <a:off x="6632536" y="3231498"/>
            <a:ext cx="3485586" cy="215403"/>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800" dirty="0">
                <a:solidFill>
                  <a:schemeClr val="tx1"/>
                </a:solidFill>
                <a:latin typeface="Corbel"/>
                <a:ea typeface="Corbel"/>
                <a:cs typeface="Corbel"/>
                <a:sym typeface="Corbel"/>
              </a:rPr>
              <a:t>Base level of influence that peers have on each other.</a:t>
            </a:r>
          </a:p>
        </p:txBody>
      </p:sp>
      <p:sp>
        <p:nvSpPr>
          <p:cNvPr id="32" name="Google Shape;301;g2378cedde78_0_262">
            <a:extLst>
              <a:ext uri="{FF2B5EF4-FFF2-40B4-BE49-F238E27FC236}">
                <a16:creationId xmlns:a16="http://schemas.microsoft.com/office/drawing/2014/main" id="{50FE42DB-BBD7-D78D-BA77-D22F03D49E4B}"/>
              </a:ext>
            </a:extLst>
          </p:cNvPr>
          <p:cNvSpPr txBox="1"/>
          <p:nvPr/>
        </p:nvSpPr>
        <p:spPr>
          <a:xfrm>
            <a:off x="7154896" y="4127041"/>
            <a:ext cx="3352093" cy="215403"/>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800" dirty="0">
                <a:solidFill>
                  <a:schemeClr val="tx1"/>
                </a:solidFill>
                <a:latin typeface="Corbel"/>
                <a:ea typeface="Corbel"/>
                <a:cs typeface="Corbel"/>
                <a:sym typeface="Corbel"/>
              </a:rPr>
              <a:t>Sets the number of early adopters of the disinformation </a:t>
            </a:r>
          </a:p>
        </p:txBody>
      </p:sp>
      <p:sp>
        <p:nvSpPr>
          <p:cNvPr id="38" name="Rounded Rectangle 37">
            <a:extLst>
              <a:ext uri="{FF2B5EF4-FFF2-40B4-BE49-F238E27FC236}">
                <a16:creationId xmlns:a16="http://schemas.microsoft.com/office/drawing/2014/main" id="{55CE59A8-09FA-0446-820E-0629D6AC52CF}"/>
              </a:ext>
            </a:extLst>
          </p:cNvPr>
          <p:cNvSpPr/>
          <p:nvPr/>
        </p:nvSpPr>
        <p:spPr>
          <a:xfrm>
            <a:off x="8655989" y="4640491"/>
            <a:ext cx="2617320" cy="189481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Google Shape;301;g2378cedde78_0_262">
            <a:extLst>
              <a:ext uri="{FF2B5EF4-FFF2-40B4-BE49-F238E27FC236}">
                <a16:creationId xmlns:a16="http://schemas.microsoft.com/office/drawing/2014/main" id="{3C6FEF75-1DB1-B2E9-0347-ECBD649627DD}"/>
              </a:ext>
            </a:extLst>
          </p:cNvPr>
          <p:cNvSpPr txBox="1"/>
          <p:nvPr/>
        </p:nvSpPr>
        <p:spPr>
          <a:xfrm>
            <a:off x="8785779" y="5164497"/>
            <a:ext cx="3772673" cy="246181"/>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1000" dirty="0">
                <a:solidFill>
                  <a:schemeClr val="bg1"/>
                </a:solidFill>
                <a:latin typeface="Corbel"/>
                <a:ea typeface="Corbel"/>
                <a:cs typeface="Corbel"/>
                <a:sym typeface="Corbel"/>
              </a:rPr>
              <a:t>Haven’t shared disinformation </a:t>
            </a:r>
          </a:p>
        </p:txBody>
      </p:sp>
      <p:sp>
        <p:nvSpPr>
          <p:cNvPr id="40" name="Google Shape;301;g2378cedde78_0_262">
            <a:extLst>
              <a:ext uri="{FF2B5EF4-FFF2-40B4-BE49-F238E27FC236}">
                <a16:creationId xmlns:a16="http://schemas.microsoft.com/office/drawing/2014/main" id="{ABFEA107-4CBB-D905-92EF-0D59185F0377}"/>
              </a:ext>
            </a:extLst>
          </p:cNvPr>
          <p:cNvSpPr txBox="1"/>
          <p:nvPr/>
        </p:nvSpPr>
        <p:spPr>
          <a:xfrm>
            <a:off x="8785779" y="5626781"/>
            <a:ext cx="2233441" cy="246181"/>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1000" dirty="0">
                <a:solidFill>
                  <a:schemeClr val="bg1"/>
                </a:solidFill>
                <a:latin typeface="Corbel"/>
                <a:ea typeface="Corbel"/>
                <a:cs typeface="Corbel"/>
                <a:sym typeface="Corbel"/>
              </a:rPr>
              <a:t>Shared disinformation</a:t>
            </a:r>
          </a:p>
        </p:txBody>
      </p:sp>
      <p:sp>
        <p:nvSpPr>
          <p:cNvPr id="41" name="Google Shape;301;g2378cedde78_0_262">
            <a:extLst>
              <a:ext uri="{FF2B5EF4-FFF2-40B4-BE49-F238E27FC236}">
                <a16:creationId xmlns:a16="http://schemas.microsoft.com/office/drawing/2014/main" id="{F9E49794-0B2A-D190-9B99-DFA3E28AC575}"/>
              </a:ext>
            </a:extLst>
          </p:cNvPr>
          <p:cNvSpPr txBox="1"/>
          <p:nvPr/>
        </p:nvSpPr>
        <p:spPr>
          <a:xfrm>
            <a:off x="9033207" y="4740932"/>
            <a:ext cx="1892408" cy="323125"/>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1500" b="1" dirty="0">
                <a:solidFill>
                  <a:schemeClr val="bg1"/>
                </a:solidFill>
                <a:latin typeface="Corbel"/>
                <a:ea typeface="Corbel"/>
                <a:cs typeface="Corbel"/>
                <a:sym typeface="Corbel"/>
              </a:rPr>
              <a:t>KEY</a:t>
            </a:r>
          </a:p>
        </p:txBody>
      </p:sp>
      <p:pic>
        <p:nvPicPr>
          <p:cNvPr id="42" name="Picture 41">
            <a:extLst>
              <a:ext uri="{FF2B5EF4-FFF2-40B4-BE49-F238E27FC236}">
                <a16:creationId xmlns:a16="http://schemas.microsoft.com/office/drawing/2014/main" id="{EB3DFD94-C576-CBB2-1126-E05A92422E89}"/>
              </a:ext>
            </a:extLst>
          </p:cNvPr>
          <p:cNvPicPr>
            <a:picLocks noChangeAspect="1"/>
          </p:cNvPicPr>
          <p:nvPr/>
        </p:nvPicPr>
        <p:blipFill rotWithShape="1">
          <a:blip r:embed="rId7"/>
          <a:srcRect t="12069"/>
          <a:stretch/>
        </p:blipFill>
        <p:spPr>
          <a:xfrm>
            <a:off x="8912907" y="5522338"/>
            <a:ext cx="420638" cy="429051"/>
          </a:xfrm>
          <a:prstGeom prst="rect">
            <a:avLst/>
          </a:prstGeom>
        </p:spPr>
      </p:pic>
      <p:pic>
        <p:nvPicPr>
          <p:cNvPr id="43" name="Picture 42">
            <a:extLst>
              <a:ext uri="{FF2B5EF4-FFF2-40B4-BE49-F238E27FC236}">
                <a16:creationId xmlns:a16="http://schemas.microsoft.com/office/drawing/2014/main" id="{69022238-68A7-274F-6705-A0F663B7403E}"/>
              </a:ext>
            </a:extLst>
          </p:cNvPr>
          <p:cNvPicPr>
            <a:picLocks noChangeAspect="1"/>
          </p:cNvPicPr>
          <p:nvPr/>
        </p:nvPicPr>
        <p:blipFill rotWithShape="1">
          <a:blip r:embed="rId8"/>
          <a:srcRect l="9091"/>
          <a:stretch/>
        </p:blipFill>
        <p:spPr>
          <a:xfrm>
            <a:off x="8912907" y="5084345"/>
            <a:ext cx="420638" cy="429051"/>
          </a:xfrm>
          <a:prstGeom prst="rect">
            <a:avLst/>
          </a:prstGeom>
        </p:spPr>
      </p:pic>
      <p:pic>
        <p:nvPicPr>
          <p:cNvPr id="44" name="Picture 43" descr="A green person on a black background&#10;&#10;Description automatically generated">
            <a:extLst>
              <a:ext uri="{FF2B5EF4-FFF2-40B4-BE49-F238E27FC236}">
                <a16:creationId xmlns:a16="http://schemas.microsoft.com/office/drawing/2014/main" id="{3517C89C-7FA4-4C16-03AD-E51F8E703AC7}"/>
              </a:ext>
            </a:extLst>
          </p:cNvPr>
          <p:cNvPicPr>
            <a:picLocks noChangeAspect="1"/>
          </p:cNvPicPr>
          <p:nvPr/>
        </p:nvPicPr>
        <p:blipFill>
          <a:blip r:embed="rId9"/>
          <a:stretch>
            <a:fillRect/>
          </a:stretch>
        </p:blipFill>
        <p:spPr>
          <a:xfrm>
            <a:off x="8912907" y="5960331"/>
            <a:ext cx="420638" cy="411290"/>
          </a:xfrm>
          <a:prstGeom prst="rect">
            <a:avLst/>
          </a:prstGeom>
        </p:spPr>
      </p:pic>
      <p:sp>
        <p:nvSpPr>
          <p:cNvPr id="45" name="Google Shape;301;g2378cedde78_0_262">
            <a:extLst>
              <a:ext uri="{FF2B5EF4-FFF2-40B4-BE49-F238E27FC236}">
                <a16:creationId xmlns:a16="http://schemas.microsoft.com/office/drawing/2014/main" id="{98821AE1-55AC-8901-0A8D-0C0F788A1658}"/>
              </a:ext>
            </a:extLst>
          </p:cNvPr>
          <p:cNvSpPr txBox="1"/>
          <p:nvPr/>
        </p:nvSpPr>
        <p:spPr>
          <a:xfrm>
            <a:off x="8785778" y="6064657"/>
            <a:ext cx="2375708" cy="246181"/>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1000" dirty="0">
                <a:solidFill>
                  <a:schemeClr val="bg1"/>
                </a:solidFill>
                <a:latin typeface="Corbel"/>
                <a:ea typeface="Corbel"/>
                <a:cs typeface="Corbel"/>
                <a:sym typeface="Corbel"/>
              </a:rPr>
              <a:t>Early adopters (first to share)</a:t>
            </a:r>
          </a:p>
        </p:txBody>
      </p:sp>
    </p:spTree>
    <p:extLst>
      <p:ext uri="{BB962C8B-B14F-4D97-AF65-F5344CB8AC3E}">
        <p14:creationId xmlns:p14="http://schemas.microsoft.com/office/powerpoint/2010/main" val="139461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13" name="Picture 12">
            <a:extLst>
              <a:ext uri="{FF2B5EF4-FFF2-40B4-BE49-F238E27FC236}">
                <a16:creationId xmlns:a16="http://schemas.microsoft.com/office/drawing/2014/main" id="{556ED58D-F383-F6A0-DB32-92903DA63A18}"/>
              </a:ext>
            </a:extLst>
          </p:cNvPr>
          <p:cNvPicPr>
            <a:picLocks noChangeAspect="1"/>
          </p:cNvPicPr>
          <p:nvPr/>
        </p:nvPicPr>
        <p:blipFill rotWithShape="1">
          <a:blip r:embed="rId3"/>
          <a:srcRect l="553"/>
          <a:stretch/>
        </p:blipFill>
        <p:spPr>
          <a:xfrm>
            <a:off x="6236544" y="2525810"/>
            <a:ext cx="4678267" cy="3654788"/>
          </a:xfrm>
          <a:prstGeom prst="rect">
            <a:avLst/>
          </a:prstGeom>
        </p:spPr>
      </p:pic>
      <p:sp>
        <p:nvSpPr>
          <p:cNvPr id="6" name="Google Shape;147;g228685e1e7c_0_38">
            <a:extLst>
              <a:ext uri="{FF2B5EF4-FFF2-40B4-BE49-F238E27FC236}">
                <a16:creationId xmlns:a16="http://schemas.microsoft.com/office/drawing/2014/main" id="{EF0A11FC-8C21-77F3-768D-43505670B1DE}"/>
              </a:ext>
            </a:extLst>
          </p:cNvPr>
          <p:cNvSpPr/>
          <p:nvPr/>
        </p:nvSpPr>
        <p:spPr>
          <a:xfrm>
            <a:off x="0" y="314525"/>
            <a:ext cx="5254171" cy="892800"/>
          </a:xfrm>
          <a:prstGeom prst="rect">
            <a:avLst/>
          </a:prstGeom>
          <a:solidFill>
            <a:srgbClr val="E11F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Calibri"/>
              <a:ea typeface="Calibri"/>
              <a:cs typeface="Calibri"/>
              <a:sym typeface="Calibri"/>
            </a:endParaRPr>
          </a:p>
          <a:p>
            <a:pPr marL="0" lvl="0" indent="457200" algn="l" rtl="0">
              <a:spcBef>
                <a:spcPts val="0"/>
              </a:spcBef>
              <a:spcAft>
                <a:spcPts val="0"/>
              </a:spcAft>
              <a:buNone/>
            </a:pPr>
            <a:r>
              <a:rPr lang="en-US" sz="4000" b="1" dirty="0">
                <a:solidFill>
                  <a:schemeClr val="lt1"/>
                </a:solidFill>
                <a:latin typeface="Corbel"/>
                <a:ea typeface="Corbel"/>
                <a:cs typeface="Corbel"/>
                <a:sym typeface="Corbel"/>
              </a:rPr>
              <a:t>Initiate Simulation</a:t>
            </a:r>
            <a:endParaRPr lang="en-US" sz="4000" b="1" dirty="0">
              <a:solidFill>
                <a:srgbClr val="FFFFFF"/>
              </a:solidFill>
              <a:latin typeface="Corbel"/>
              <a:ea typeface="Corbel"/>
              <a:cs typeface="Corbel"/>
              <a:sym typeface="Corbel"/>
            </a:endParaRPr>
          </a:p>
          <a:p>
            <a:pPr marL="0" marR="0" lvl="0" indent="0" algn="l" rtl="0">
              <a:lnSpc>
                <a:spcPct val="90000"/>
              </a:lnSpc>
              <a:spcBef>
                <a:spcPts val="0"/>
              </a:spcBef>
              <a:spcAft>
                <a:spcPts val="0"/>
              </a:spcAft>
              <a:buClr>
                <a:srgbClr val="000000"/>
              </a:buClr>
              <a:buSzPts val="3500"/>
              <a:buFont typeface="Arial"/>
              <a:buNone/>
            </a:pPr>
            <a:endParaRPr sz="3500" b="0" i="0" u="none" strike="noStrike" cap="none" dirty="0">
              <a:solidFill>
                <a:schemeClr val="lt1"/>
              </a:solidFill>
              <a:latin typeface="Corbel"/>
              <a:ea typeface="Corbel"/>
              <a:cs typeface="Corbel"/>
              <a:sym typeface="Corbel"/>
            </a:endParaRPr>
          </a:p>
        </p:txBody>
      </p:sp>
      <p:sp>
        <p:nvSpPr>
          <p:cNvPr id="18" name="Google Shape;301;g2378cedde78_0_262">
            <a:extLst>
              <a:ext uri="{FF2B5EF4-FFF2-40B4-BE49-F238E27FC236}">
                <a16:creationId xmlns:a16="http://schemas.microsoft.com/office/drawing/2014/main" id="{D39F660D-3ED3-DB35-6DD7-AA3BB5098271}"/>
              </a:ext>
            </a:extLst>
          </p:cNvPr>
          <p:cNvSpPr txBox="1"/>
          <p:nvPr/>
        </p:nvSpPr>
        <p:spPr>
          <a:xfrm>
            <a:off x="938230" y="1464248"/>
            <a:ext cx="7637447" cy="477013"/>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2500" b="1" dirty="0">
                <a:solidFill>
                  <a:schemeClr val="tx1"/>
                </a:solidFill>
                <a:latin typeface="Corbel"/>
                <a:ea typeface="Corbel"/>
                <a:cs typeface="Corbel"/>
                <a:sym typeface="Corbel"/>
              </a:rPr>
              <a:t> Step 3) Run the model</a:t>
            </a:r>
            <a:endParaRPr lang="en-US" sz="3000" dirty="0">
              <a:solidFill>
                <a:schemeClr val="tx1"/>
              </a:solidFill>
              <a:latin typeface="Corbel"/>
              <a:ea typeface="Corbel"/>
              <a:cs typeface="Corbel"/>
              <a:sym typeface="Corbel"/>
            </a:endParaRPr>
          </a:p>
        </p:txBody>
      </p:sp>
      <p:pic>
        <p:nvPicPr>
          <p:cNvPr id="8" name="Picture 7">
            <a:extLst>
              <a:ext uri="{FF2B5EF4-FFF2-40B4-BE49-F238E27FC236}">
                <a16:creationId xmlns:a16="http://schemas.microsoft.com/office/drawing/2014/main" id="{59A794C3-176A-7981-E660-F0A7E2F780E3}"/>
              </a:ext>
            </a:extLst>
          </p:cNvPr>
          <p:cNvPicPr>
            <a:picLocks noChangeAspect="1"/>
          </p:cNvPicPr>
          <p:nvPr/>
        </p:nvPicPr>
        <p:blipFill>
          <a:blip r:embed="rId4"/>
          <a:stretch>
            <a:fillRect/>
          </a:stretch>
        </p:blipFill>
        <p:spPr>
          <a:xfrm>
            <a:off x="5940396" y="3076663"/>
            <a:ext cx="1147004" cy="860577"/>
          </a:xfrm>
          <a:prstGeom prst="rect">
            <a:avLst/>
          </a:prstGeom>
        </p:spPr>
      </p:pic>
      <p:sp>
        <p:nvSpPr>
          <p:cNvPr id="4" name="Google Shape;301;g2378cedde78_0_262">
            <a:extLst>
              <a:ext uri="{FF2B5EF4-FFF2-40B4-BE49-F238E27FC236}">
                <a16:creationId xmlns:a16="http://schemas.microsoft.com/office/drawing/2014/main" id="{4ADD0319-E399-D69E-5F9A-884F17735B3F}"/>
              </a:ext>
            </a:extLst>
          </p:cNvPr>
          <p:cNvSpPr txBox="1"/>
          <p:nvPr/>
        </p:nvSpPr>
        <p:spPr>
          <a:xfrm>
            <a:off x="1638404" y="5934417"/>
            <a:ext cx="3772673" cy="246181"/>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1000" dirty="0">
                <a:solidFill>
                  <a:schemeClr val="tx1"/>
                </a:solidFill>
                <a:latin typeface="Corbel"/>
                <a:ea typeface="Corbel"/>
                <a:cs typeface="Corbel"/>
                <a:sym typeface="Corbel"/>
              </a:rPr>
              <a:t>Number of iterations</a:t>
            </a:r>
          </a:p>
        </p:txBody>
      </p:sp>
      <p:sp>
        <p:nvSpPr>
          <p:cNvPr id="11" name="Google Shape;301;g2378cedde78_0_262">
            <a:extLst>
              <a:ext uri="{FF2B5EF4-FFF2-40B4-BE49-F238E27FC236}">
                <a16:creationId xmlns:a16="http://schemas.microsoft.com/office/drawing/2014/main" id="{3650AEB8-0B10-7C38-65C4-4DDC887B20B6}"/>
              </a:ext>
            </a:extLst>
          </p:cNvPr>
          <p:cNvSpPr txBox="1"/>
          <p:nvPr/>
        </p:nvSpPr>
        <p:spPr>
          <a:xfrm>
            <a:off x="707397" y="2005882"/>
            <a:ext cx="11547311" cy="861734"/>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2000" dirty="0">
                <a:solidFill>
                  <a:schemeClr val="tx1"/>
                </a:solidFill>
                <a:latin typeface="Corbel"/>
                <a:ea typeface="Corbel"/>
                <a:cs typeface="Corbel"/>
                <a:sym typeface="Corbel"/>
              </a:rPr>
              <a:t>Click ‘go’ to run a single iteration 	            Or click ‘go ∞’ to run all possible iterations </a:t>
            </a:r>
          </a:p>
          <a:p>
            <a:pPr marL="901700" indent="-342900">
              <a:buClr>
                <a:srgbClr val="D9D9D9"/>
              </a:buClr>
              <a:buSzPts val="2000"/>
              <a:buFont typeface="Arial" panose="020B0604020202020204" pitchFamily="34" charset="0"/>
              <a:buChar char="•"/>
            </a:pPr>
            <a:endParaRPr lang="en-US" sz="3000" dirty="0">
              <a:solidFill>
                <a:schemeClr val="tx1"/>
              </a:solidFill>
              <a:latin typeface="Corbel"/>
              <a:ea typeface="Corbel"/>
              <a:cs typeface="Corbel"/>
              <a:sym typeface="Corbel"/>
            </a:endParaRPr>
          </a:p>
        </p:txBody>
      </p:sp>
      <p:pic>
        <p:nvPicPr>
          <p:cNvPr id="16" name="Picture 15">
            <a:extLst>
              <a:ext uri="{FF2B5EF4-FFF2-40B4-BE49-F238E27FC236}">
                <a16:creationId xmlns:a16="http://schemas.microsoft.com/office/drawing/2014/main" id="{D31EAA48-4938-3EF9-89E1-CE46E04FE79C}"/>
              </a:ext>
            </a:extLst>
          </p:cNvPr>
          <p:cNvPicPr>
            <a:picLocks noChangeAspect="1"/>
          </p:cNvPicPr>
          <p:nvPr/>
        </p:nvPicPr>
        <p:blipFill>
          <a:blip r:embed="rId5"/>
          <a:stretch>
            <a:fillRect/>
          </a:stretch>
        </p:blipFill>
        <p:spPr>
          <a:xfrm>
            <a:off x="914844" y="2525810"/>
            <a:ext cx="4704263" cy="3662049"/>
          </a:xfrm>
          <a:prstGeom prst="rect">
            <a:avLst/>
          </a:prstGeom>
        </p:spPr>
      </p:pic>
      <p:pic>
        <p:nvPicPr>
          <p:cNvPr id="17" name="Picture 16">
            <a:extLst>
              <a:ext uri="{FF2B5EF4-FFF2-40B4-BE49-F238E27FC236}">
                <a16:creationId xmlns:a16="http://schemas.microsoft.com/office/drawing/2014/main" id="{420F3650-319D-DE9B-B048-06B4F4C83B45}"/>
              </a:ext>
            </a:extLst>
          </p:cNvPr>
          <p:cNvPicPr>
            <a:picLocks noChangeAspect="1"/>
          </p:cNvPicPr>
          <p:nvPr/>
        </p:nvPicPr>
        <p:blipFill>
          <a:blip r:embed="rId4"/>
          <a:stretch>
            <a:fillRect/>
          </a:stretch>
        </p:blipFill>
        <p:spPr>
          <a:xfrm>
            <a:off x="644689" y="2770609"/>
            <a:ext cx="1147004" cy="860577"/>
          </a:xfrm>
          <a:prstGeom prst="rect">
            <a:avLst/>
          </a:prstGeom>
        </p:spPr>
      </p:pic>
      <p:pic>
        <p:nvPicPr>
          <p:cNvPr id="20" name="Picture 19">
            <a:extLst>
              <a:ext uri="{FF2B5EF4-FFF2-40B4-BE49-F238E27FC236}">
                <a16:creationId xmlns:a16="http://schemas.microsoft.com/office/drawing/2014/main" id="{E620FFCC-5C2B-80C7-5D4D-A8E0172E3BA7}"/>
              </a:ext>
            </a:extLst>
          </p:cNvPr>
          <p:cNvPicPr>
            <a:picLocks noChangeAspect="1"/>
          </p:cNvPicPr>
          <p:nvPr/>
        </p:nvPicPr>
        <p:blipFill>
          <a:blip r:embed="rId6"/>
          <a:stretch>
            <a:fillRect/>
          </a:stretch>
        </p:blipFill>
        <p:spPr>
          <a:xfrm rot="18304943">
            <a:off x="207411" y="1671686"/>
            <a:ext cx="2083941" cy="1469007"/>
          </a:xfrm>
          <a:prstGeom prst="rect">
            <a:avLst/>
          </a:prstGeom>
        </p:spPr>
      </p:pic>
      <p:pic>
        <p:nvPicPr>
          <p:cNvPr id="21" name="Picture 20">
            <a:extLst>
              <a:ext uri="{FF2B5EF4-FFF2-40B4-BE49-F238E27FC236}">
                <a16:creationId xmlns:a16="http://schemas.microsoft.com/office/drawing/2014/main" id="{585F9D7F-8751-B7C0-7356-088FE1F43B9C}"/>
              </a:ext>
            </a:extLst>
          </p:cNvPr>
          <p:cNvPicPr>
            <a:picLocks noChangeAspect="1"/>
          </p:cNvPicPr>
          <p:nvPr/>
        </p:nvPicPr>
        <p:blipFill>
          <a:blip r:embed="rId7"/>
          <a:stretch>
            <a:fillRect/>
          </a:stretch>
        </p:blipFill>
        <p:spPr>
          <a:xfrm rot="3881076">
            <a:off x="4101980" y="999856"/>
            <a:ext cx="2304383" cy="1624401"/>
          </a:xfrm>
          <a:prstGeom prst="rect">
            <a:avLst/>
          </a:prstGeom>
        </p:spPr>
      </p:pic>
    </p:spTree>
    <p:extLst>
      <p:ext uri="{BB962C8B-B14F-4D97-AF65-F5344CB8AC3E}">
        <p14:creationId xmlns:p14="http://schemas.microsoft.com/office/powerpoint/2010/main" val="113211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6" name="Google Shape;147;g228685e1e7c_0_38">
            <a:extLst>
              <a:ext uri="{FF2B5EF4-FFF2-40B4-BE49-F238E27FC236}">
                <a16:creationId xmlns:a16="http://schemas.microsoft.com/office/drawing/2014/main" id="{EF0A11FC-8C21-77F3-768D-43505670B1DE}"/>
              </a:ext>
            </a:extLst>
          </p:cNvPr>
          <p:cNvSpPr/>
          <p:nvPr/>
        </p:nvSpPr>
        <p:spPr>
          <a:xfrm>
            <a:off x="1" y="314525"/>
            <a:ext cx="2808513" cy="892800"/>
          </a:xfrm>
          <a:prstGeom prst="rect">
            <a:avLst/>
          </a:prstGeom>
          <a:solidFill>
            <a:srgbClr val="E11F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lang="en-US" sz="2800" b="1" i="0" u="none" strike="noStrike" cap="none" dirty="0">
              <a:solidFill>
                <a:schemeClr val="dk1"/>
              </a:solidFill>
              <a:latin typeface="Calibri"/>
              <a:ea typeface="Calibri"/>
              <a:cs typeface="Calibri"/>
              <a:sym typeface="Calibri"/>
            </a:endParaRPr>
          </a:p>
          <a:p>
            <a:pPr marL="0" lvl="0" indent="457200" algn="l" rtl="0">
              <a:spcBef>
                <a:spcPts val="0"/>
              </a:spcBef>
              <a:spcAft>
                <a:spcPts val="0"/>
              </a:spcAft>
              <a:buNone/>
            </a:pPr>
            <a:r>
              <a:rPr lang="en-US" sz="4000" b="1" dirty="0">
                <a:solidFill>
                  <a:schemeClr val="lt1"/>
                </a:solidFill>
                <a:latin typeface="Corbel"/>
                <a:ea typeface="Corbel"/>
                <a:cs typeface="Corbel"/>
                <a:sym typeface="Corbel"/>
              </a:rPr>
              <a:t>Results</a:t>
            </a:r>
          </a:p>
          <a:p>
            <a:pPr marL="0" marR="0" lvl="0" indent="0" algn="l" rtl="0">
              <a:lnSpc>
                <a:spcPct val="90000"/>
              </a:lnSpc>
              <a:spcBef>
                <a:spcPts val="0"/>
              </a:spcBef>
              <a:spcAft>
                <a:spcPts val="0"/>
              </a:spcAft>
              <a:buClr>
                <a:srgbClr val="000000"/>
              </a:buClr>
              <a:buSzPts val="3500"/>
              <a:buFont typeface="Arial"/>
              <a:buNone/>
            </a:pPr>
            <a:endParaRPr lang="en-US" sz="3500" b="0" i="0" u="none" strike="noStrike" cap="none" dirty="0">
              <a:solidFill>
                <a:schemeClr val="lt1"/>
              </a:solidFill>
              <a:latin typeface="Corbel"/>
              <a:ea typeface="Corbel"/>
              <a:cs typeface="Corbel"/>
              <a:sym typeface="Corbel"/>
            </a:endParaRPr>
          </a:p>
        </p:txBody>
      </p:sp>
      <p:pic>
        <p:nvPicPr>
          <p:cNvPr id="7" name="Picture 6">
            <a:extLst>
              <a:ext uri="{FF2B5EF4-FFF2-40B4-BE49-F238E27FC236}">
                <a16:creationId xmlns:a16="http://schemas.microsoft.com/office/drawing/2014/main" id="{01638C88-5B40-02DE-E16B-42F883E4F949}"/>
              </a:ext>
            </a:extLst>
          </p:cNvPr>
          <p:cNvPicPr>
            <a:picLocks noChangeAspect="1"/>
          </p:cNvPicPr>
          <p:nvPr/>
        </p:nvPicPr>
        <p:blipFill rotWithShape="1">
          <a:blip r:embed="rId3"/>
          <a:srcRect l="553"/>
          <a:stretch/>
        </p:blipFill>
        <p:spPr>
          <a:xfrm>
            <a:off x="3462133" y="1207324"/>
            <a:ext cx="5648640" cy="4412869"/>
          </a:xfrm>
          <a:prstGeom prst="rect">
            <a:avLst/>
          </a:prstGeom>
        </p:spPr>
      </p:pic>
      <p:sp>
        <p:nvSpPr>
          <p:cNvPr id="10" name="Google Shape;301;g2378cedde78_0_262">
            <a:extLst>
              <a:ext uri="{FF2B5EF4-FFF2-40B4-BE49-F238E27FC236}">
                <a16:creationId xmlns:a16="http://schemas.microsoft.com/office/drawing/2014/main" id="{83DDDCF4-124D-086B-A241-51281A0F2640}"/>
              </a:ext>
            </a:extLst>
          </p:cNvPr>
          <p:cNvSpPr txBox="1"/>
          <p:nvPr/>
        </p:nvSpPr>
        <p:spPr>
          <a:xfrm>
            <a:off x="7816125" y="5490967"/>
            <a:ext cx="3772673" cy="553957"/>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1000" dirty="0">
                <a:solidFill>
                  <a:schemeClr val="tx1"/>
                </a:solidFill>
                <a:latin typeface="Corbel"/>
                <a:ea typeface="Corbel"/>
                <a:cs typeface="Corbel"/>
                <a:sym typeface="Corbel"/>
              </a:rPr>
              <a:t>Tracks the spread of information over time. The X-axis likely represents time (ticks), and the Y-axis represents the number of agents sharing information </a:t>
            </a:r>
          </a:p>
        </p:txBody>
      </p:sp>
      <p:pic>
        <p:nvPicPr>
          <p:cNvPr id="11" name="Picture 10">
            <a:extLst>
              <a:ext uri="{FF2B5EF4-FFF2-40B4-BE49-F238E27FC236}">
                <a16:creationId xmlns:a16="http://schemas.microsoft.com/office/drawing/2014/main" id="{EF8B95EE-5312-1D80-F96B-E82643DB7CC5}"/>
              </a:ext>
            </a:extLst>
          </p:cNvPr>
          <p:cNvPicPr>
            <a:picLocks noChangeAspect="1"/>
          </p:cNvPicPr>
          <p:nvPr/>
        </p:nvPicPr>
        <p:blipFill>
          <a:blip r:embed="rId4"/>
          <a:stretch>
            <a:fillRect/>
          </a:stretch>
        </p:blipFill>
        <p:spPr>
          <a:xfrm rot="1214401">
            <a:off x="6602468" y="4275307"/>
            <a:ext cx="2317147" cy="1633399"/>
          </a:xfrm>
          <a:prstGeom prst="rect">
            <a:avLst/>
          </a:prstGeom>
        </p:spPr>
      </p:pic>
      <p:sp>
        <p:nvSpPr>
          <p:cNvPr id="14" name="Google Shape;301;g2378cedde78_0_262">
            <a:extLst>
              <a:ext uri="{FF2B5EF4-FFF2-40B4-BE49-F238E27FC236}">
                <a16:creationId xmlns:a16="http://schemas.microsoft.com/office/drawing/2014/main" id="{6E875965-F2CE-C45F-0A67-DD4D3F0AC558}"/>
              </a:ext>
            </a:extLst>
          </p:cNvPr>
          <p:cNvSpPr txBox="1"/>
          <p:nvPr/>
        </p:nvSpPr>
        <p:spPr>
          <a:xfrm>
            <a:off x="599090" y="3028931"/>
            <a:ext cx="4873629" cy="400069"/>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1000" dirty="0">
                <a:solidFill>
                  <a:schemeClr val="tx1"/>
                </a:solidFill>
                <a:latin typeface="Corbel"/>
                <a:ea typeface="Corbel"/>
                <a:cs typeface="Corbel"/>
                <a:sym typeface="Corbel"/>
              </a:rPr>
              <a:t>Resets the sharing status of all agents while</a:t>
            </a:r>
          </a:p>
          <a:p>
            <a:pPr marL="558800" lvl="1">
              <a:buClr>
                <a:srgbClr val="D9D9D9"/>
              </a:buClr>
              <a:buSzPts val="2000"/>
            </a:pPr>
            <a:r>
              <a:rPr lang="en-US" sz="1000" dirty="0">
                <a:solidFill>
                  <a:schemeClr val="tx1"/>
                </a:solidFill>
                <a:latin typeface="Corbel"/>
                <a:ea typeface="Corbel"/>
                <a:cs typeface="Corbel"/>
                <a:sym typeface="Corbel"/>
              </a:rPr>
              <a:t>maintaining the same network structure</a:t>
            </a:r>
          </a:p>
        </p:txBody>
      </p:sp>
      <p:sp>
        <p:nvSpPr>
          <p:cNvPr id="16" name="TextBox 15">
            <a:extLst>
              <a:ext uri="{FF2B5EF4-FFF2-40B4-BE49-F238E27FC236}">
                <a16:creationId xmlns:a16="http://schemas.microsoft.com/office/drawing/2014/main" id="{75627D22-D68B-D36E-CE38-FB5825EC6418}"/>
              </a:ext>
            </a:extLst>
          </p:cNvPr>
          <p:cNvSpPr txBox="1"/>
          <p:nvPr/>
        </p:nvSpPr>
        <p:spPr>
          <a:xfrm>
            <a:off x="7761041" y="5186789"/>
            <a:ext cx="6096000" cy="307777"/>
          </a:xfrm>
          <a:prstGeom prst="rect">
            <a:avLst/>
          </a:prstGeom>
          <a:noFill/>
        </p:spPr>
        <p:txBody>
          <a:bodyPr wrap="square">
            <a:spAutoFit/>
          </a:bodyPr>
          <a:lstStyle/>
          <a:p>
            <a:pPr marL="558800" lvl="1">
              <a:buClr>
                <a:srgbClr val="D9D9D9"/>
              </a:buClr>
              <a:buSzPts val="2000"/>
            </a:pPr>
            <a:r>
              <a:rPr lang="en-US" sz="1400" b="1" dirty="0">
                <a:solidFill>
                  <a:schemeClr val="tx1"/>
                </a:solidFill>
                <a:latin typeface="Corbel"/>
                <a:ea typeface="Corbel"/>
                <a:cs typeface="Corbel"/>
                <a:sym typeface="Corbel"/>
              </a:rPr>
              <a:t> Step </a:t>
            </a:r>
            <a:r>
              <a:rPr lang="en-US" b="1" dirty="0">
                <a:solidFill>
                  <a:schemeClr val="tx1"/>
                </a:solidFill>
                <a:latin typeface="Corbel"/>
                <a:ea typeface="Corbel"/>
                <a:cs typeface="Corbel"/>
                <a:sym typeface="Corbel"/>
              </a:rPr>
              <a:t>4</a:t>
            </a:r>
            <a:r>
              <a:rPr lang="en-US" sz="1400" b="1" dirty="0">
                <a:solidFill>
                  <a:schemeClr val="tx1"/>
                </a:solidFill>
                <a:latin typeface="Corbel"/>
                <a:ea typeface="Corbel"/>
                <a:cs typeface="Corbel"/>
                <a:sym typeface="Corbel"/>
              </a:rPr>
              <a:t>) Review results</a:t>
            </a:r>
            <a:endParaRPr lang="en-US" sz="1600" dirty="0">
              <a:solidFill>
                <a:schemeClr val="tx1"/>
              </a:solidFill>
              <a:latin typeface="Corbel"/>
              <a:ea typeface="Corbel"/>
              <a:cs typeface="Corbel"/>
              <a:sym typeface="Corbel"/>
            </a:endParaRPr>
          </a:p>
        </p:txBody>
      </p:sp>
      <p:sp>
        <p:nvSpPr>
          <p:cNvPr id="17" name="Google Shape;301;g2378cedde78_0_262">
            <a:extLst>
              <a:ext uri="{FF2B5EF4-FFF2-40B4-BE49-F238E27FC236}">
                <a16:creationId xmlns:a16="http://schemas.microsoft.com/office/drawing/2014/main" id="{3B8092AD-7EED-929E-9FB4-C46B1DC2F59E}"/>
              </a:ext>
            </a:extLst>
          </p:cNvPr>
          <p:cNvSpPr txBox="1"/>
          <p:nvPr/>
        </p:nvSpPr>
        <p:spPr>
          <a:xfrm>
            <a:off x="1860728" y="3548413"/>
            <a:ext cx="2044048" cy="400069"/>
          </a:xfrm>
          <a:prstGeom prst="rect">
            <a:avLst/>
          </a:prstGeom>
          <a:noFill/>
          <a:ln>
            <a:noFill/>
          </a:ln>
        </p:spPr>
        <p:txBody>
          <a:bodyPr spcFirstLastPara="1" wrap="square" lIns="91425" tIns="45700" rIns="91425" bIns="45700" anchor="t" anchorCtr="0">
            <a:spAutoFit/>
          </a:bodyPr>
          <a:lstStyle/>
          <a:p>
            <a:pPr marL="558800" lvl="1">
              <a:buClr>
                <a:srgbClr val="D9D9D9"/>
              </a:buClr>
              <a:buSzPts val="2000"/>
            </a:pPr>
            <a:r>
              <a:rPr lang="en-US" sz="1000" dirty="0">
                <a:solidFill>
                  <a:schemeClr val="tx1"/>
                </a:solidFill>
                <a:latin typeface="Corbel"/>
                <a:ea typeface="Corbel"/>
                <a:cs typeface="Corbel"/>
                <a:sym typeface="Corbel"/>
              </a:rPr>
              <a:t>Resets which agents</a:t>
            </a:r>
          </a:p>
          <a:p>
            <a:pPr marL="558800" lvl="1">
              <a:buClr>
                <a:srgbClr val="D9D9D9"/>
              </a:buClr>
              <a:buSzPts val="2000"/>
            </a:pPr>
            <a:r>
              <a:rPr lang="en-US" sz="1000" dirty="0">
                <a:solidFill>
                  <a:schemeClr val="tx1"/>
                </a:solidFill>
                <a:latin typeface="Corbel"/>
                <a:ea typeface="Corbel"/>
                <a:cs typeface="Corbel"/>
                <a:sym typeface="Corbel"/>
              </a:rPr>
              <a:t>are early adopters</a:t>
            </a:r>
          </a:p>
        </p:txBody>
      </p:sp>
    </p:spTree>
    <p:extLst>
      <p:ext uri="{BB962C8B-B14F-4D97-AF65-F5344CB8AC3E}">
        <p14:creationId xmlns:p14="http://schemas.microsoft.com/office/powerpoint/2010/main" val="13984982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34827</TotalTime>
  <Words>683</Words>
  <Application>Microsoft Macintosh PowerPoint</Application>
  <PresentationFormat>Widescreen</PresentationFormat>
  <Paragraphs>98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Corbel</vt:lpstr>
      <vt:lpstr>Arial</vt:lpstr>
      <vt:lpstr>Söhne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Casey Randazzo</cp:lastModifiedBy>
  <cp:revision>50</cp:revision>
  <cp:lastPrinted>2023-06-27T01:09:18Z</cp:lastPrinted>
  <dcterms:created xsi:type="dcterms:W3CDTF">2021-05-05T15:55:51Z</dcterms:created>
  <dcterms:modified xsi:type="dcterms:W3CDTF">2024-05-05T04:15:41Z</dcterms:modified>
</cp:coreProperties>
</file>