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Proxima Nova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.fntdata"/><Relationship Id="rId25" Type="http://schemas.openxmlformats.org/officeDocument/2006/relationships/font" Target="fonts/ProximaNova-regular.fntdata"/><Relationship Id="rId28" Type="http://schemas.openxmlformats.org/officeDocument/2006/relationships/font" Target="fonts/ProximaNova-boldItalic.fntdata"/><Relationship Id="rId27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1c5ce48b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1c5ce48b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1c5ce48b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1c5ce48b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1c5ce48b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b1c5ce48b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1c5ce48b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1c5ce48b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1c5ce48b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1c5ce48b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b1c5ce48b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b1c5ce48b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1c5ce48bb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b1c5ce48bb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1c5ce48b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b1c5ce48b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1c5ce48bb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b1c5ce48bb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b1c5ce48bb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b1c5ce48bb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1c5ce48b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1c5ce48b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1c5ce48bb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1c5ce48bb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1c5ce48bb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1c5ce48bb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1c5ce48bb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1c5ce48bb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1c5ce48bb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1c5ce48bb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1c5ce48bb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1c5ce48bb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1c5ce48bb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1c5ce48bb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1c5ce48b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1c5ce48b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aclweb.org/anthology/D19-5313/" TargetMode="External"/><Relationship Id="rId4" Type="http://schemas.openxmlformats.org/officeDocument/2006/relationships/hyperlink" Target="https://futuretodayinstitute.com/trend/artificial-intelligence/machine-reading-comprehension-mrc/" TargetMode="External"/><Relationship Id="rId5" Type="http://schemas.openxmlformats.org/officeDocument/2006/relationships/hyperlink" Target="https://en.wikipedia.org/wiki/Language_model" TargetMode="External"/><Relationship Id="rId6" Type="http://schemas.openxmlformats.org/officeDocument/2006/relationships/hyperlink" Target="http://cognitiveai.org/explanationbank/" TargetMode="External"/><Relationship Id="rId7" Type="http://schemas.openxmlformats.org/officeDocument/2006/relationships/hyperlink" Target="https://www.oreilly.com/library/view/applied-text-analysis/9781491963036/ch04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719025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Multihop Inference for </a:t>
            </a:r>
            <a:r>
              <a:rPr lang="en"/>
              <a:t>Explanation Regeneration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2256738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 581 Final Project</a:t>
            </a:r>
            <a:endParaRPr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304025" y="3253575"/>
            <a:ext cx="3404100" cy="10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by 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Prof. Michael Luvalle</a:t>
            </a:r>
            <a:endParaRPr/>
          </a:p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4366000" y="3253575"/>
            <a:ext cx="4123800" cy="10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Tianzhi Cao (tc324)</a:t>
            </a:r>
            <a:br>
              <a:rPr lang="en"/>
            </a:br>
            <a:r>
              <a:rPr lang="en"/>
              <a:t>Abhishek Bhatt (ab2083)</a:t>
            </a:r>
            <a:br>
              <a:rPr lang="en"/>
            </a:br>
            <a:r>
              <a:rPr lang="en"/>
              <a:t>Harshini Bonam (sdb202)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Tokenize Document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Tokenization Documents As Word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 Tokens in Each Doc to Get Similarity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7600" y="2178125"/>
            <a:ext cx="6484072" cy="284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Create Dictionary/Vectorizer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Based On Question Documents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Goal: Makes document more “clean”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“Stop Word”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Stop Word: Words Do Not Have Any Meaning (i.e. "of’, "this").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High Frequency Words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Vectorizer Creates Based on Dictionary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Vectorizer?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Word                 Vector</a:t>
            </a:r>
            <a:endParaRPr/>
          </a:p>
        </p:txBody>
      </p:sp>
      <p:cxnSp>
        <p:nvCxnSpPr>
          <p:cNvPr id="139" name="Google Shape;139;p24"/>
          <p:cNvCxnSpPr/>
          <p:nvPr/>
        </p:nvCxnSpPr>
        <p:spPr>
          <a:xfrm>
            <a:off x="1071575" y="1414475"/>
            <a:ext cx="79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1083" y="1831946"/>
            <a:ext cx="5201825" cy="268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DTM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DTM--D</a:t>
            </a:r>
            <a:r>
              <a:rPr lang="en"/>
              <a:t>ocument-Term Matrix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Describes the Frequency of Terms Occur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Matrix Height: Document Number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Matrix Length: </a:t>
            </a:r>
            <a:r>
              <a:rPr lang="en"/>
              <a:t>Vectorizer</a:t>
            </a:r>
            <a:r>
              <a:rPr lang="en"/>
              <a:t> Length </a:t>
            </a:r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3253213"/>
            <a:ext cx="5114925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Calculate Cosine Similarity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Say We Just Have Two Words in </a:t>
            </a:r>
            <a:r>
              <a:rPr lang="en"/>
              <a:t>Vectorizer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Doc1=[x1,y1]    Doc2=[x2,y2]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Expand to N </a:t>
            </a:r>
            <a:r>
              <a:rPr lang="en"/>
              <a:t>Dimension,</a:t>
            </a:r>
            <a:r>
              <a:rPr lang="en"/>
              <a:t> Still Correct</a:t>
            </a:r>
            <a:endParaRPr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200" y="2270625"/>
            <a:ext cx="4225525" cy="118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4450" y="2010570"/>
            <a:ext cx="2171500" cy="17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Matrix</a:t>
            </a:r>
            <a:endParaRPr/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Then Get Top 5 For Each Questions. </a:t>
            </a:r>
            <a:endParaRPr/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867400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 and </a:t>
            </a:r>
            <a:r>
              <a:rPr lang="en"/>
              <a:t>Analysis</a:t>
            </a:r>
            <a:endParaRPr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relevant fact extracted (e.g. the ground truth explanation includes facts 1,2,3,6,9 and our approach finds and explanation with facts 4,5,7,8,10)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/>
              <a:t>30.26% of all the questions in the dataset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at least one relevant fact for its correct answer explanation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b="1" i="1" lang="en"/>
              <a:t>Around 70% of all the questions in the dataset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an average, for a given question, our solution can find 0.9954 relevant facts.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Challenging cases with cosine similarity measure</a:t>
            </a:r>
            <a:endParaRPr/>
          </a:p>
        </p:txBody>
      </p:sp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502400" y="1152475"/>
            <a:ext cx="787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irrelevant word in the ques+correct ans string might repeat multiple times</a:t>
            </a: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questions need "explanations" of explanation</a:t>
            </a: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Cosine similarity is more likely to find short facts (where there is just one prominent word or phrase), even if irrelevant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311700" y="961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2019 shared task: Reasoning over chains of facts for explainable multi-hop inference: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https://www.aclweb.org/anthology/D19-5313/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reading comprehension 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https://futuretodayinstitute.com/trend/artificial-intelligence/machine-reading-comprehension-mrc/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Language Models 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https://en.wikipedia.org/wiki/Language_model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Worldtree corpus (v2.1) of explanation graphs and inference patterns 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http://cognitiveai.org/explanationbank/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https://www.oreilly.com/library/view/applied-text-analysis/9781491963036/ch04.html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600"/>
              <a:t>Thank You</a:t>
            </a:r>
            <a:endParaRPr sz="13600"/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172400" y="326145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/>
              <a:t>Questions?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AI tutoring system providing correct answers but unable to explain why they are correct, limits the student’s ability to acquire a coherent grasp of the subject matter</a:t>
            </a: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medical recommendation system that suggests a patient receive a particular surgery, but unable to explain why, presents challenges towards trusting that system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339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</a:t>
            </a:r>
            <a:r>
              <a:rPr lang="en"/>
              <a:t>egenerating detailed gold explanations for standardized elementary science exam questions by selecting facts from a knowledge base of semi-structured tables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0400" y="1170125"/>
            <a:ext cx="462901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356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multi-hop inference</a:t>
            </a:r>
            <a:r>
              <a:rPr lang="en"/>
              <a:t> : combining more than one piece of information (say combining free-text sentences from the web, or combining linked facts from a structured knowledge base) to solve an inference task, such as question answering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6075" y="921050"/>
            <a:ext cx="5527925" cy="3341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241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WorldTree explanation corpus</a:t>
            </a:r>
            <a:r>
              <a:rPr lang="en"/>
              <a:t> : standardized elementary science exam questions (3rd to 5th grade) drawn from the Aristo Reasoning Challenge (ARC) corpus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7750" y="2403525"/>
            <a:ext cx="5666251" cy="264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3825" y="2"/>
            <a:ext cx="2313390" cy="219282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477750" y="1830825"/>
            <a:ext cx="15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FACTS</a:t>
            </a:r>
            <a:endParaRPr b="1"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426800" y="308600"/>
            <a:ext cx="15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QUESTIONS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110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Implemented Solution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682800"/>
            <a:ext cx="85206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Data Preparation</a:t>
            </a:r>
            <a:endParaRPr b="1"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For facts, output an id column and a column for the complete fact string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E.g.	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"a   vehicle for something  allows; enables that something to occur" "bb32-0bc0-3629-6bca"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For questions, output a column with question+answer string and a column for explanation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E.g.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“Which of the following best explains why the Sun appears to move across the sky every day? Earth rotates on its axis.”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“a7ec-4506-0e8a-ce2e|CENTRAL fe39-10c4-9dd9-d745|LEXGLUE e931-7db5-7b7d-6c1a|LEXGLUE 95aa-008a-1446-db3b|LEXGLUE a989-b05f-cf6d-e8ee|LEXGLUE”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Similarity Calculation</a:t>
            </a:r>
            <a:endParaRPr b="1"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Steps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 startAt="0"/>
            </a:pPr>
            <a:r>
              <a:rPr lang="en"/>
              <a:t>Preprocessing the data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0"/>
            </a:pPr>
            <a:r>
              <a:rPr lang="en"/>
              <a:t>Tokenization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0"/>
            </a:pPr>
            <a:r>
              <a:rPr lang="en"/>
              <a:t>Create Dictionary/Vectorizer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0"/>
            </a:pPr>
            <a:r>
              <a:rPr lang="en"/>
              <a:t>Create Document Term Matrix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0"/>
            </a:pPr>
            <a:r>
              <a:rPr lang="en"/>
              <a:t>Calculate Cosine Similarity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708"/>
            <a:ext cx="9144001" cy="5130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Preprocessing Data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Lower all letter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non-alphanumeric character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collapse multiple space</a:t>
            </a:r>
            <a:endParaRPr/>
          </a:p>
        </p:txBody>
      </p:sp>
      <p:sp>
        <p:nvSpPr>
          <p:cNvPr id="118" name="Google Shape;118;p21"/>
          <p:cNvSpPr txBox="1"/>
          <p:nvPr/>
        </p:nvSpPr>
        <p:spPr>
          <a:xfrm>
            <a:off x="5229225" y="1628775"/>
            <a:ext cx="34182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Example: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an  animal's brain   controls that animal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an animal s brain controls that animal</a:t>
            </a:r>
            <a:endParaRPr sz="1100"/>
          </a:p>
        </p:txBody>
      </p:sp>
      <p:cxnSp>
        <p:nvCxnSpPr>
          <p:cNvPr id="119" name="Google Shape;119;p21"/>
          <p:cNvCxnSpPr/>
          <p:nvPr/>
        </p:nvCxnSpPr>
        <p:spPr>
          <a:xfrm>
            <a:off x="6729425" y="2561025"/>
            <a:ext cx="10800" cy="4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