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7" r:id="rId7"/>
    <p:sldId id="260" r:id="rId8"/>
    <p:sldId id="268" r:id="rId9"/>
    <p:sldId id="262" r:id="rId10"/>
    <p:sldId id="263" r:id="rId11"/>
    <p:sldId id="266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840DF-5BAB-41D4-A252-E9D60920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B078F8-42F4-4692-A88F-808243918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4453E9-336B-403F-AF44-987509A3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3E1F4F-CC81-4D17-8768-49438DF1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537E9C-96B7-40FE-AC38-5E4E9650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1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8388F-8563-4DBA-9BAD-983DB135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711711-2A16-4631-A7BC-E7952826F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136DEE-6F79-4185-97CC-C813C187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50C909-369D-4447-8168-8771CF17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B34A7F-BC38-413A-B23F-C1397876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859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931676-7059-4579-A71E-E70C5796C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59D089-4F02-4C12-B2EA-71B8BF68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7CFEEB-4339-4FB6-8B17-9EE4EC6E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D5E85C-B23F-4F65-81E8-B68ACA01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246933-71CD-4EC6-A714-567238DE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060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F6392-F432-4FDF-8C09-1CFA5ED6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280A84-3537-4358-A068-A86371F4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5A9CD5-10F0-4169-9058-741242CF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EFAB79-E231-4651-8C10-98CF05A4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ED0928-3D1C-409B-8540-EDBE534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471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AAB40-0FDE-4756-80FF-A2431032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EE0DF1-479B-4D46-AB1C-103D87E25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ED4BD3-6BEB-4EB3-B054-39F3DE17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EF3306-D1AF-4D06-BCDD-01DDC143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8B3CD4-E5A5-4FF8-A3B0-FEA3AA08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36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2C7AB-E27D-4F94-9E56-3FBDCA15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013E4-7CFE-4E2D-BB2F-B72CF3B3C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9118E4-0EC3-487D-8D3F-8B66A2EB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C7B4FD-0C21-439E-9843-47A3CA47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A6E099-DA0C-4ECD-9A2D-4BEAA4A3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6E63BF-A506-4111-BB24-93CFFB68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24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2CBFF-E210-4800-8407-19E00807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6E513-6E57-4140-8987-BF3EFF5A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1D0B6E-2BA0-438B-82A4-87AB6E6A1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F36B61-2DCB-4294-8F5D-149B35FB6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D57F50-DBBD-44D5-AC78-4EC29EEC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1526D76-3FCB-4ED2-ADCE-3260214E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CA0F1BD-D1E3-446B-9B5E-36DA5A74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12591F-473E-4AD4-BC29-A0315590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83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D1333-B6D8-4E4C-8870-E6EADFDC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9B1896-61AA-454C-B429-86234175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008B91-696C-4E74-9B01-4ECFF29C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BC4A59-95A3-41A9-A184-EBC729B3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86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843E46-4700-4BD8-A433-4AA43C2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6D6BBB2-DE6E-408B-BE09-76280428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0599AC-2ED5-4CB7-BF17-5C827F9D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6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DD528-AB92-4813-8070-8377B775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8C5FB6-BF90-4D75-897B-75E3E51F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C5B88D-6C1A-4AFC-985E-38DED2817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23A125-6778-4D35-A1C8-C70BA256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CBAE8B-26BD-4780-A24C-30FC2974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1FC9AF-FFA5-4423-96FE-684AC120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210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CFF11-7992-4ADB-B8DE-2B05FA31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BF6663-A32D-4E33-B479-BD3BED888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2D318D-72A6-411B-A8F1-BDAAEA6A1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FA5005-008F-4585-B498-E5ABAD3F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AE5E6C-A8F9-43D6-A5BA-F09D02E3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457F45-60D0-4226-85F4-C2466CEE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2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4DB9491-EE74-4394-B194-2614B2A1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BA243A-BFC5-43C7-9DCE-07A2097C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DDC7D1-ACDD-4590-A32A-56355B61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9C9E-123D-40A6-81B2-0F6ECC1A9184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541AF8-1936-4CAC-B186-9A02168CC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445508-2782-4137-AF42-E3EA1322D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E14A-7568-455E-9CDB-DEB0E3792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398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C3367-31F2-456A-A864-1471973EC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Introduction to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97C9EE-BB05-4907-903D-ABD918265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200" dirty="0">
                <a:latin typeface="Gill Sans MT" panose="020B0502020104020203" pitchFamily="34" charset="0"/>
              </a:rPr>
              <a:t>Irish Ecological Association Workshop 2019</a:t>
            </a:r>
          </a:p>
          <a:p>
            <a:r>
              <a:rPr lang="en-IE" sz="3200" dirty="0">
                <a:latin typeface="Gill Sans MT" panose="020B0502020104020203" pitchFamily="34" charset="0"/>
              </a:rPr>
              <a:t>GMIT and NUIG</a:t>
            </a:r>
          </a:p>
        </p:txBody>
      </p:sp>
    </p:spTree>
    <p:extLst>
      <p:ext uri="{BB962C8B-B14F-4D97-AF65-F5344CB8AC3E}">
        <p14:creationId xmlns:p14="http://schemas.microsoft.com/office/powerpoint/2010/main" val="5295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C7C64B-3CA5-4CE9-BFFC-24A00FF81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32" y="1291042"/>
            <a:ext cx="4411303" cy="3207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31268-0A2C-4AAF-B624-EEA6E399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Step-by-step……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FE9690-890A-43B5-89A2-538804ADBBCF}"/>
              </a:ext>
            </a:extLst>
          </p:cNvPr>
          <p:cNvSpPr txBox="1"/>
          <p:nvPr/>
        </p:nvSpPr>
        <p:spPr>
          <a:xfrm>
            <a:off x="838200" y="2247279"/>
            <a:ext cx="107972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latin typeface="Gill Sans MT" panose="020B0502020104020203" pitchFamily="34" charset="0"/>
              </a:rPr>
              <a:t>1. Simple plot</a:t>
            </a:r>
          </a:p>
          <a:p>
            <a:pPr marL="514350" indent="-514350">
              <a:buAutoNum type="arabicPeriod"/>
            </a:pPr>
            <a:endParaRPr lang="en-IE" sz="3200" dirty="0">
              <a:latin typeface="Gill Sans MT" panose="020B0502020104020203" pitchFamily="34" charset="0"/>
            </a:endParaRPr>
          </a:p>
          <a:p>
            <a:r>
              <a:rPr lang="en-IE" sz="3200" dirty="0">
                <a:latin typeface="Gill Sans MT" panose="020B0502020104020203" pitchFamily="34" charset="0"/>
              </a:rPr>
              <a:t>2. Run model</a:t>
            </a:r>
          </a:p>
          <a:p>
            <a:pPr marL="514350" indent="-514350">
              <a:buAutoNum type="arabicPeriod"/>
            </a:pPr>
            <a:endParaRPr lang="en-IE" sz="3200" dirty="0">
              <a:latin typeface="Gill Sans MT" panose="020B0502020104020203" pitchFamily="34" charset="0"/>
            </a:endParaRPr>
          </a:p>
          <a:p>
            <a:r>
              <a:rPr lang="en-IE" sz="3200" dirty="0">
                <a:latin typeface="Gill Sans MT" panose="020B0502020104020203" pitchFamily="34" charset="0"/>
              </a:rPr>
              <a:t>3. Check model assumptions</a:t>
            </a:r>
          </a:p>
          <a:p>
            <a:pPr marL="514350" indent="-514350">
              <a:buAutoNum type="arabicPeriod"/>
            </a:pPr>
            <a:endParaRPr lang="en-IE" sz="3200" dirty="0">
              <a:latin typeface="Gill Sans MT" panose="020B0502020104020203" pitchFamily="34" charset="0"/>
            </a:endParaRPr>
          </a:p>
          <a:p>
            <a:r>
              <a:rPr lang="en-IE" sz="3200" dirty="0">
                <a:latin typeface="Gill Sans MT" panose="020B0502020104020203" pitchFamily="34" charset="0"/>
              </a:rPr>
              <a:t>4. Interpret output</a:t>
            </a:r>
          </a:p>
        </p:txBody>
      </p:sp>
    </p:spTree>
    <p:extLst>
      <p:ext uri="{BB962C8B-B14F-4D97-AF65-F5344CB8AC3E}">
        <p14:creationId xmlns:p14="http://schemas.microsoft.com/office/powerpoint/2010/main" val="10877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519F5-2FA2-4E5E-A0B5-36B5DBEE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Linear regression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23AC45-B3CD-4C17-9502-818D328F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66863"/>
            <a:ext cx="5719595" cy="4259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65B7F4-C526-4B71-85C5-5B1960DD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136765"/>
            <a:ext cx="6564690" cy="45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7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543EA6-D062-49BF-B3E3-ADC1F120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1" y="643466"/>
            <a:ext cx="1006145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76649-8B58-4BBA-ADD3-2875C8F4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Adding more covariates….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2ABCA1D-ECDC-4364-9E02-3EA8CF1C0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sz="3200" dirty="0">
                    <a:latin typeface="Gill Sans MT" panose="020B0502020104020203" pitchFamily="34" charset="0"/>
                  </a:rPr>
                  <a:t>Multiple regression</a:t>
                </a:r>
              </a:p>
              <a:p>
                <a:endParaRPr lang="en-IE" sz="3200" dirty="0">
                  <a:latin typeface="Gill Sans MT" panose="020B0502020104020203" pitchFamily="34" charset="0"/>
                </a:endParaRPr>
              </a:p>
              <a:p>
                <a:endParaRPr lang="en-IE" sz="3200" dirty="0">
                  <a:latin typeface="Gill Sans MT" panose="020B0502020104020203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IE" sz="5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5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IE" sz="5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l-GR" sz="5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5400" dirty="0"/>
                          <m:t>β</m:t>
                        </m:r>
                      </m:e>
                      <m:sub>
                        <m:r>
                          <a:rPr lang="en-IE" sz="5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l-GR" sz="5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5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sz="5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E" sz="5400" b="0" i="0" dirty="0" smtClean="0"/>
                      <m:t> +</m:t>
                    </m:r>
                    <m:sSub>
                      <m:sSubPr>
                        <m:ctrlPr>
                          <a:rPr lang="el-GR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5400" dirty="0"/>
                          <m:t>β</m:t>
                        </m:r>
                      </m:e>
                      <m:sub>
                        <m:r>
                          <a:rPr lang="en-IE" sz="5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l-GR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5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sz="5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sz="5400" dirty="0"/>
                  <a:t>+ ... </a:t>
                </a:r>
              </a:p>
              <a:p>
                <a:pPr marL="0" indent="0" algn="ctr">
                  <a:buNone/>
                </a:pPr>
                <a:endParaRPr lang="en-IE" sz="5400" dirty="0"/>
              </a:p>
              <a:p>
                <a:r>
                  <a:rPr lang="en-IE" sz="3200" dirty="0"/>
                  <a:t>E.g. model2 &lt;- </a:t>
                </a:r>
                <a:r>
                  <a:rPr lang="en-IE" sz="3200" dirty="0" err="1"/>
                  <a:t>lm</a:t>
                </a:r>
                <a:r>
                  <a:rPr lang="en-IE" sz="3200" dirty="0"/>
                  <a:t>(</a:t>
                </a:r>
                <a:r>
                  <a:rPr lang="en-IE" sz="3200" dirty="0" err="1"/>
                  <a:t>Petal.Length</a:t>
                </a:r>
                <a:r>
                  <a:rPr lang="en-IE" sz="3200" dirty="0"/>
                  <a:t> ~ </a:t>
                </a:r>
                <a:r>
                  <a:rPr lang="en-IE" sz="3200" dirty="0" err="1"/>
                  <a:t>Petal.Width</a:t>
                </a:r>
                <a:r>
                  <a:rPr lang="en-IE" sz="3200" dirty="0"/>
                  <a:t> + </a:t>
                </a:r>
                <a:r>
                  <a:rPr lang="en-IE" sz="3200" dirty="0" err="1"/>
                  <a:t>Sepal.Length</a:t>
                </a:r>
                <a:r>
                  <a:rPr lang="en-IE" sz="3200" dirty="0"/>
                  <a:t>)</a:t>
                </a:r>
              </a:p>
              <a:p>
                <a:pPr marL="0" indent="0">
                  <a:buNone/>
                </a:pPr>
                <a:endParaRPr lang="en-IE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BCA1D-ECDC-4364-9E02-3EA8CF1C0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29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6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94B7A-954D-4D5D-8292-FF227239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848" y="1193116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Gill Sans MT" panose="020B0502020104020203" pitchFamily="34" charset="0"/>
              </a:rPr>
              <a:t>Next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D3165-F7B5-4F36-959E-F09168BB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258" y="4750893"/>
            <a:ext cx="5903741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kern="1200" dirty="0">
                <a:solidFill>
                  <a:schemeClr val="bg1"/>
                </a:solidFill>
                <a:latin typeface="Gill Sans MT" panose="020B0502020104020203" pitchFamily="34" charset="0"/>
              </a:rPr>
              <a:t>What to do if your errors are non-normally distributed?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cup of tea graphic">
            <a:extLst>
              <a:ext uri="{FF2B5EF4-FFF2-40B4-BE49-F238E27FC236}">
                <a16:creationId xmlns:a16="http://schemas.microsoft.com/office/drawing/2014/main" xmlns="" id="{E2F3A4E4-126D-4CA3-8E92-6ECEB6AFA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638196"/>
            <a:ext cx="4047843" cy="42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50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F73C9-97B6-457D-A8A0-E9568CB3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What is linear regression?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A3B3016-17EB-422B-A990-B47E2459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55" y="1690688"/>
            <a:ext cx="5124949" cy="38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0CAFEE-0025-4816-9F6F-8753A278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5" y="1492681"/>
            <a:ext cx="5947955" cy="46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87D33D-89FB-4407-8187-38502D8E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0741"/>
            <a:ext cx="9144000" cy="50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1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EAD91-CD2F-4DE0-BA96-4435918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What are we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0EF8B-4D0A-41BE-922E-FE439EEB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>
                <a:latin typeface="Gill Sans MT" panose="020B0502020104020203" pitchFamily="34" charset="0"/>
              </a:rPr>
              <a:t>y ~ x</a:t>
            </a:r>
          </a:p>
          <a:p>
            <a:endParaRPr lang="en-IE" sz="3200" dirty="0">
              <a:latin typeface="Gill Sans MT" panose="020B0502020104020203" pitchFamily="34" charset="0"/>
            </a:endParaRPr>
          </a:p>
          <a:p>
            <a:endParaRPr lang="en-IE" sz="3200" dirty="0">
              <a:latin typeface="Gill Sans MT" panose="020B0502020104020203" pitchFamily="34" charset="0"/>
            </a:endParaRPr>
          </a:p>
          <a:p>
            <a:r>
              <a:rPr lang="en-IE" sz="3200" dirty="0">
                <a:latin typeface="Gill Sans MT" panose="020B0502020104020203" pitchFamily="34" charset="0"/>
              </a:rPr>
              <a:t>Test the </a:t>
            </a:r>
            <a:r>
              <a:rPr lang="en-IE" sz="3200" b="1" dirty="0">
                <a:latin typeface="Gill Sans MT" panose="020B0502020104020203" pitchFamily="34" charset="0"/>
              </a:rPr>
              <a:t>null hypothesis</a:t>
            </a:r>
            <a:r>
              <a:rPr lang="en-IE" sz="3200" dirty="0">
                <a:latin typeface="Gill Sans MT" panose="020B0502020104020203" pitchFamily="34" charset="0"/>
              </a:rPr>
              <a:t>: value of y is independent of value of x</a:t>
            </a:r>
          </a:p>
          <a:p>
            <a:endParaRPr lang="en-IE" sz="3200" dirty="0">
              <a:latin typeface="Gill Sans MT" panose="020B0502020104020203" pitchFamily="34" charset="0"/>
            </a:endParaRPr>
          </a:p>
          <a:p>
            <a:r>
              <a:rPr lang="en-IE" sz="3200" dirty="0">
                <a:latin typeface="Gill Sans MT" panose="020B0502020104020203" pitchFamily="34" charset="0"/>
              </a:rPr>
              <a:t>Least </a:t>
            </a:r>
            <a:r>
              <a:rPr lang="en-IE" sz="3200">
                <a:latin typeface="Gill Sans MT" panose="020B0502020104020203" pitchFamily="34" charset="0"/>
              </a:rPr>
              <a:t>squares regression</a:t>
            </a:r>
            <a:endParaRPr lang="en-IE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3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C830C1-C8D8-49EA-B85E-0D1128CD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5D5A02-D1FF-4581-82AD-A8AA99FD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>
                <a:latin typeface="Gill Sans MT" panose="020B0502020104020203" pitchFamily="34" charset="0"/>
              </a:rPr>
              <a:t>Explanatory variable measured without error</a:t>
            </a:r>
          </a:p>
          <a:p>
            <a:endParaRPr lang="en-IE" sz="3200" dirty="0">
              <a:latin typeface="Gill Sans MT" panose="020B0502020104020203" pitchFamily="34" charset="0"/>
            </a:endParaRPr>
          </a:p>
          <a:p>
            <a:r>
              <a:rPr lang="en-IE" sz="3200" dirty="0">
                <a:latin typeface="Gill Sans MT" panose="020B0502020104020203" pitchFamily="34" charset="0"/>
              </a:rPr>
              <a:t>Errors (residuals) are normally distributed</a:t>
            </a:r>
          </a:p>
          <a:p>
            <a:endParaRPr lang="en-IE" sz="3200" dirty="0">
              <a:latin typeface="Gill Sans MT" panose="020B0502020104020203" pitchFamily="34" charset="0"/>
            </a:endParaRPr>
          </a:p>
          <a:p>
            <a:r>
              <a:rPr lang="en-IE" sz="3200" dirty="0">
                <a:latin typeface="Gill Sans MT" panose="020B0502020104020203" pitchFamily="34" charset="0"/>
              </a:rPr>
              <a:t>Variances are constant</a:t>
            </a:r>
          </a:p>
          <a:p>
            <a:endParaRPr lang="en-IE" sz="3200" dirty="0">
              <a:latin typeface="Gill Sans MT" panose="020B0502020104020203" pitchFamily="34" charset="0"/>
            </a:endParaRPr>
          </a:p>
          <a:p>
            <a:r>
              <a:rPr lang="en-IE" sz="3200" dirty="0">
                <a:latin typeface="Gill Sans MT" panose="020B0502020104020203" pitchFamily="34" charset="0"/>
              </a:rPr>
              <a:t>All unexplained variation is confined to the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43561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5241B-CEEC-48DD-A3C7-05D685F1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Residuals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2B4F46-3D6A-4BFC-B74D-AC40082C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1241474"/>
            <a:ext cx="8440616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3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5D518-7ADD-4C38-9C7C-F8496C28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Checking the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CD2691-0F8E-4D0D-ACA8-DCF4F6B38B8A}"/>
              </a:ext>
            </a:extLst>
          </p:cNvPr>
          <p:cNvSpPr txBox="1"/>
          <p:nvPr/>
        </p:nvSpPr>
        <p:spPr>
          <a:xfrm>
            <a:off x="980661" y="1690688"/>
            <a:ext cx="511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dirty="0">
                <a:latin typeface="Gill Sans MT" panose="020B0502020104020203" pitchFamily="34" charset="0"/>
              </a:rPr>
              <a:t>Normally-distributed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94C51C-A814-4769-888F-6DC3356220CE}"/>
              </a:ext>
            </a:extLst>
          </p:cNvPr>
          <p:cNvSpPr txBox="1"/>
          <p:nvPr/>
        </p:nvSpPr>
        <p:spPr>
          <a:xfrm>
            <a:off x="6400800" y="1666899"/>
            <a:ext cx="511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dirty="0">
                <a:latin typeface="Gill Sans MT" panose="020B0502020104020203" pitchFamily="34" charset="0"/>
              </a:rPr>
              <a:t>Constant variance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AB8A61-E354-4780-9BCA-3CE112C2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83" y="2620329"/>
            <a:ext cx="5437494" cy="4237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AE0B966-7D08-4860-9ED2-58615406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466377"/>
            <a:ext cx="5706533" cy="42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592C76-AE7E-41C4-8C55-C07AF65C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3018321"/>
            <a:ext cx="10515600" cy="225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4400" dirty="0">
                <a:latin typeface="Gill Sans MT" panose="020B0502020104020203" pitchFamily="34" charset="0"/>
              </a:rPr>
              <a:t>Bad model = Untrustworthy Results</a:t>
            </a:r>
          </a:p>
        </p:txBody>
      </p:sp>
    </p:spTree>
    <p:extLst>
      <p:ext uri="{BB962C8B-B14F-4D97-AF65-F5344CB8AC3E}">
        <p14:creationId xmlns:p14="http://schemas.microsoft.com/office/powerpoint/2010/main" val="257559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173550-702E-4D74-8A19-9F6F3F64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Gill Sans MT" panose="020B0502020104020203" pitchFamily="34" charset="0"/>
              </a:rPr>
              <a:t>Let’s have a go……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ECE778-22F9-430E-9618-2AF539C33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1" t="-18"/>
          <a:stretch/>
        </p:blipFill>
        <p:spPr>
          <a:xfrm>
            <a:off x="7333067" y="2132221"/>
            <a:ext cx="4469727" cy="421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767584-32E8-4F87-A888-57895B21A3D2}"/>
              </a:ext>
            </a:extLst>
          </p:cNvPr>
          <p:cNvSpPr txBox="1"/>
          <p:nvPr/>
        </p:nvSpPr>
        <p:spPr>
          <a:xfrm>
            <a:off x="838200" y="1547446"/>
            <a:ext cx="483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latin typeface="Gill Sans MT" panose="020B0502020104020203" pitchFamily="34" charset="0"/>
              </a:rPr>
              <a:t>Iris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6A0081-8710-43AB-B411-279ACCAB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2623985"/>
            <a:ext cx="6371234" cy="35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Gill Sans MT</vt:lpstr>
      <vt:lpstr>Office Theme</vt:lpstr>
      <vt:lpstr>Introduction to Linear Models</vt:lpstr>
      <vt:lpstr>What is linear regression?</vt:lpstr>
      <vt:lpstr>PowerPoint Presentation</vt:lpstr>
      <vt:lpstr>What are we modelling?</vt:lpstr>
      <vt:lpstr>Model Assumptions</vt:lpstr>
      <vt:lpstr>Residuals</vt:lpstr>
      <vt:lpstr>Checking the assumptions</vt:lpstr>
      <vt:lpstr>PowerPoint Presentation</vt:lpstr>
      <vt:lpstr>Let’s have a go……</vt:lpstr>
      <vt:lpstr>Step-by-step……</vt:lpstr>
      <vt:lpstr>Linear regression in R</vt:lpstr>
      <vt:lpstr>PowerPoint Presentation</vt:lpstr>
      <vt:lpstr>Adding more covariates….</vt:lpstr>
      <vt:lpstr>Next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Hannah</dc:creator>
  <cp:lastModifiedBy>Ruth Kelly</cp:lastModifiedBy>
  <cp:revision>2</cp:revision>
  <dcterms:created xsi:type="dcterms:W3CDTF">2019-01-08T11:59:44Z</dcterms:created>
  <dcterms:modified xsi:type="dcterms:W3CDTF">2019-01-09T21:54:40Z</dcterms:modified>
</cp:coreProperties>
</file>