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485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6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991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2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025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32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58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7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0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75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3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5F75-B7EA-403D-9CB7-205693C80761}" type="datetimeFigureOut">
              <a:rPr lang="en-IE" smtClean="0"/>
              <a:t>22/02/2017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3E2F-16D1-4649-8239-7B1E7B2F35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18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954" y="1231614"/>
            <a:ext cx="10154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rgbClr val="00B0F0"/>
                </a:solidFill>
              </a:rPr>
              <a:t>Used to model the behaviour of </a:t>
            </a:r>
            <a:r>
              <a:rPr lang="en-IE" sz="2400" dirty="0" smtClean="0">
                <a:solidFill>
                  <a:srgbClr val="FFC000"/>
                </a:solidFill>
              </a:rPr>
              <a:t>agents</a:t>
            </a:r>
            <a:r>
              <a:rPr lang="en-IE" sz="2400" dirty="0" smtClean="0">
                <a:solidFill>
                  <a:srgbClr val="00B0F0"/>
                </a:solidFill>
              </a:rPr>
              <a:t> 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smtClean="0">
                <a:solidFill>
                  <a:srgbClr val="00B0F0"/>
                </a:solidFill>
              </a:rPr>
              <a:t>The simulation space is divided up into </a:t>
            </a:r>
            <a:r>
              <a:rPr lang="en-IE" sz="2400" dirty="0" smtClean="0">
                <a:solidFill>
                  <a:srgbClr val="FFC000"/>
                </a:solidFill>
              </a:rPr>
              <a:t>patches</a:t>
            </a:r>
            <a:r>
              <a:rPr lang="en-IE" sz="2400" dirty="0" smtClean="0">
                <a:solidFill>
                  <a:srgbClr val="00B0F0"/>
                </a:solidFill>
              </a:rPr>
              <a:t> which represent the environment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smtClean="0">
                <a:solidFill>
                  <a:srgbClr val="00B0F0"/>
                </a:solidFill>
              </a:rPr>
              <a:t>The agents that move around are called </a:t>
            </a:r>
            <a:r>
              <a:rPr lang="en-IE" sz="2400" dirty="0" smtClean="0">
                <a:solidFill>
                  <a:srgbClr val="FFC000"/>
                </a:solidFill>
              </a:rPr>
              <a:t>turtles</a:t>
            </a:r>
            <a:r>
              <a:rPr lang="en-IE" sz="2400" dirty="0" smtClean="0">
                <a:solidFill>
                  <a:srgbClr val="00B0F0"/>
                </a:solidFill>
              </a:rPr>
              <a:t> in </a:t>
            </a:r>
            <a:r>
              <a:rPr lang="en-IE" sz="2400" dirty="0" err="1" smtClean="0">
                <a:solidFill>
                  <a:srgbClr val="00B0F0"/>
                </a:solidFill>
              </a:rPr>
              <a:t>NetLogo</a:t>
            </a:r>
            <a:endParaRPr lang="en-IE" sz="2400" dirty="0" smtClean="0">
              <a:solidFill>
                <a:srgbClr val="00B0F0"/>
              </a:solidFill>
            </a:endParaRPr>
          </a:p>
          <a:p>
            <a:endParaRPr lang="en-IE" dirty="0">
              <a:solidFill>
                <a:srgbClr val="00B0F0"/>
              </a:solidFill>
            </a:endParaRPr>
          </a:p>
          <a:p>
            <a:endParaRPr lang="en-IE" dirty="0" smtClean="0">
              <a:solidFill>
                <a:srgbClr val="00B0F0"/>
              </a:solidFill>
            </a:endParaRPr>
          </a:p>
          <a:p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955" y="1287455"/>
            <a:ext cx="9202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>
                <a:solidFill>
                  <a:srgbClr val="00B0F0"/>
                </a:solidFill>
              </a:rPr>
              <a:t>Three tabs when you open the program 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IE" sz="2400" dirty="0" smtClean="0">
                <a:solidFill>
                  <a:srgbClr val="FFC000"/>
                </a:solidFill>
              </a:rPr>
              <a:t>Interface tab </a:t>
            </a:r>
            <a:r>
              <a:rPr lang="en-IE" sz="2400" dirty="0" smtClean="0">
                <a:solidFill>
                  <a:srgbClr val="00B0F0"/>
                </a:solidFill>
              </a:rPr>
              <a:t>where you see the program in action</a:t>
            </a:r>
          </a:p>
          <a:p>
            <a:pPr marL="342900" indent="-342900">
              <a:buAutoNum type="arabicPeriod"/>
            </a:pPr>
            <a:endParaRPr lang="en-IE" sz="24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IE" sz="2400" dirty="0" smtClean="0">
                <a:solidFill>
                  <a:srgbClr val="FFC000"/>
                </a:solidFill>
              </a:rPr>
              <a:t>Information tab </a:t>
            </a:r>
            <a:r>
              <a:rPr lang="en-IE" sz="2400" dirty="0" smtClean="0">
                <a:solidFill>
                  <a:srgbClr val="00B0F0"/>
                </a:solidFill>
              </a:rPr>
              <a:t>where you can write details explaining the model</a:t>
            </a:r>
          </a:p>
          <a:p>
            <a:pPr marL="342900" indent="-342900">
              <a:buAutoNum type="arabicPeriod"/>
            </a:pPr>
            <a:endParaRPr lang="en-IE" sz="24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IE" sz="2400" dirty="0" smtClean="0">
                <a:solidFill>
                  <a:srgbClr val="FFC000"/>
                </a:solidFill>
              </a:rPr>
              <a:t>Procedures tab </a:t>
            </a:r>
            <a:r>
              <a:rPr lang="en-IE" sz="2400" dirty="0" smtClean="0">
                <a:solidFill>
                  <a:srgbClr val="00B0F0"/>
                </a:solidFill>
              </a:rPr>
              <a:t>where you write the code</a:t>
            </a:r>
            <a:endParaRPr lang="en-IE" sz="2400" dirty="0">
              <a:solidFill>
                <a:srgbClr val="00B0F0"/>
              </a:solidFill>
            </a:endParaRPr>
          </a:p>
          <a:p>
            <a:endParaRPr lang="en-IE" sz="2400" dirty="0" smtClean="0">
              <a:solidFill>
                <a:srgbClr val="00B0F0"/>
              </a:solidFill>
            </a:endParaRPr>
          </a:p>
          <a:p>
            <a:endParaRPr lang="en-IE" sz="24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37" y="1387019"/>
            <a:ext cx="13668637" cy="7688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47045" y="982232"/>
            <a:ext cx="5691673" cy="7268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" y="6174296"/>
            <a:ext cx="8969828" cy="2308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4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6955" y="973767"/>
            <a:ext cx="817361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i="1" dirty="0" smtClean="0">
                <a:solidFill>
                  <a:srgbClr val="00B0F0"/>
                </a:solidFill>
              </a:rPr>
              <a:t>Coding in </a:t>
            </a:r>
            <a:r>
              <a:rPr lang="en-IE" i="1" dirty="0" err="1" smtClean="0">
                <a:solidFill>
                  <a:srgbClr val="00B0F0"/>
                </a:solidFill>
              </a:rPr>
              <a:t>NetLogo</a:t>
            </a:r>
            <a:endParaRPr lang="en-IE" i="1" dirty="0" smtClean="0">
              <a:solidFill>
                <a:srgbClr val="00B0F0"/>
              </a:solidFill>
            </a:endParaRPr>
          </a:p>
          <a:p>
            <a:endParaRPr lang="en-IE" dirty="0" smtClean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Create </a:t>
            </a:r>
            <a:r>
              <a:rPr lang="en-IE" dirty="0" smtClean="0">
                <a:solidFill>
                  <a:srgbClr val="FFC000"/>
                </a:solidFill>
              </a:rPr>
              <a:t>procedures</a:t>
            </a:r>
            <a:r>
              <a:rPr lang="en-IE" dirty="0" smtClean="0">
                <a:solidFill>
                  <a:srgbClr val="00B0F0"/>
                </a:solidFill>
              </a:rPr>
              <a:t> that the agents obey</a:t>
            </a:r>
            <a:endParaRPr lang="en-IE" dirty="0" smtClean="0">
              <a:solidFill>
                <a:srgbClr val="00B0F0"/>
              </a:solidFill>
            </a:endParaRPr>
          </a:p>
          <a:p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Use the keyword </a:t>
            </a:r>
            <a:r>
              <a:rPr lang="en-IE" dirty="0" smtClean="0">
                <a:solidFill>
                  <a:srgbClr val="FFC000"/>
                </a:solidFill>
              </a:rPr>
              <a:t>to</a:t>
            </a:r>
            <a:r>
              <a:rPr lang="en-IE" dirty="0" smtClean="0">
                <a:solidFill>
                  <a:srgbClr val="00B0F0"/>
                </a:solidFill>
              </a:rPr>
              <a:t>, </a:t>
            </a:r>
          </a:p>
          <a:p>
            <a:endParaRPr lang="en-IE" dirty="0" smtClean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followed by the name of the </a:t>
            </a:r>
            <a:r>
              <a:rPr lang="en-IE" dirty="0" smtClean="0">
                <a:solidFill>
                  <a:srgbClr val="FFC000"/>
                </a:solidFill>
              </a:rPr>
              <a:t>procedure</a:t>
            </a:r>
            <a:r>
              <a:rPr lang="en-IE" dirty="0" smtClean="0">
                <a:solidFill>
                  <a:srgbClr val="00B0F0"/>
                </a:solidFill>
              </a:rPr>
              <a:t>, </a:t>
            </a:r>
            <a:endParaRPr lang="en-IE" dirty="0" smtClean="0">
              <a:solidFill>
                <a:srgbClr val="00B0F0"/>
              </a:solidFill>
            </a:endParaRPr>
          </a:p>
          <a:p>
            <a:endParaRPr lang="en-IE" dirty="0" smtClean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and then the set of instructions that make up the </a:t>
            </a:r>
            <a:r>
              <a:rPr lang="en-IE" dirty="0" smtClean="0">
                <a:solidFill>
                  <a:srgbClr val="FFC000"/>
                </a:solidFill>
              </a:rPr>
              <a:t>procedure</a:t>
            </a:r>
            <a:r>
              <a:rPr lang="en-IE" dirty="0" smtClean="0">
                <a:solidFill>
                  <a:srgbClr val="00B0F0"/>
                </a:solidFill>
              </a:rPr>
              <a:t>; </a:t>
            </a:r>
          </a:p>
          <a:p>
            <a:endParaRPr lang="en-IE" dirty="0" smtClean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finally, indicate that there are no more instructions for this </a:t>
            </a:r>
            <a:r>
              <a:rPr lang="en-IE" dirty="0" smtClean="0">
                <a:solidFill>
                  <a:srgbClr val="FFC000"/>
                </a:solidFill>
              </a:rPr>
              <a:t>procedure</a:t>
            </a:r>
            <a:r>
              <a:rPr lang="en-IE" dirty="0" smtClean="0">
                <a:solidFill>
                  <a:srgbClr val="00B0F0"/>
                </a:solidFill>
              </a:rPr>
              <a:t> </a:t>
            </a:r>
            <a:r>
              <a:rPr lang="en-IE" dirty="0" smtClean="0">
                <a:solidFill>
                  <a:srgbClr val="00B0F0"/>
                </a:solidFill>
              </a:rPr>
              <a:t>by </a:t>
            </a:r>
            <a:r>
              <a:rPr lang="en-IE" dirty="0" smtClean="0">
                <a:solidFill>
                  <a:srgbClr val="00B0F0"/>
                </a:solidFill>
              </a:rPr>
              <a:t>ending with the keyword </a:t>
            </a:r>
            <a:r>
              <a:rPr lang="en-IE" dirty="0" smtClean="0">
                <a:solidFill>
                  <a:srgbClr val="FFC000"/>
                </a:solidFill>
              </a:rPr>
              <a:t>end</a:t>
            </a:r>
            <a:r>
              <a:rPr lang="en-IE" dirty="0" smtClean="0">
                <a:solidFill>
                  <a:srgbClr val="00B0F0"/>
                </a:solidFill>
              </a:rPr>
              <a:t>. </a:t>
            </a:r>
          </a:p>
          <a:p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00B0F0"/>
                </a:solidFill>
              </a:rPr>
              <a:t>If statements</a:t>
            </a:r>
          </a:p>
          <a:p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rgbClr val="FFC000"/>
                </a:solidFill>
              </a:rPr>
              <a:t>If energy = 0 [die]</a:t>
            </a:r>
          </a:p>
          <a:p>
            <a:endParaRPr lang="en-IE" dirty="0">
              <a:solidFill>
                <a:srgbClr val="FFC000"/>
              </a:solidFill>
            </a:endParaRPr>
          </a:p>
          <a:p>
            <a:r>
              <a:rPr lang="en-IE" dirty="0" err="1" smtClean="0">
                <a:solidFill>
                  <a:srgbClr val="00B0F0"/>
                </a:solidFill>
              </a:rPr>
              <a:t>Ifelse</a:t>
            </a:r>
            <a:r>
              <a:rPr lang="en-IE" dirty="0" smtClean="0">
                <a:solidFill>
                  <a:srgbClr val="00B0F0"/>
                </a:solidFill>
              </a:rPr>
              <a:t> statements</a:t>
            </a:r>
          </a:p>
          <a:p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>
                <a:solidFill>
                  <a:srgbClr val="FFC000"/>
                </a:solidFill>
              </a:rPr>
              <a:t>i</a:t>
            </a:r>
            <a:r>
              <a:rPr lang="en-IE" dirty="0" err="1" smtClean="0">
                <a:solidFill>
                  <a:srgbClr val="FFC000"/>
                </a:solidFill>
              </a:rPr>
              <a:t>felse</a:t>
            </a:r>
            <a:r>
              <a:rPr lang="en-IE" dirty="0" smtClean="0">
                <a:solidFill>
                  <a:srgbClr val="FFC000"/>
                </a:solidFill>
              </a:rPr>
              <a:t> any? turtles in-radius vision [set </a:t>
            </a:r>
            <a:r>
              <a:rPr lang="en-IE" dirty="0" err="1" smtClean="0">
                <a:solidFill>
                  <a:srgbClr val="FFC000"/>
                </a:solidFill>
              </a:rPr>
              <a:t>color</a:t>
            </a:r>
            <a:r>
              <a:rPr lang="en-IE" dirty="0" smtClean="0">
                <a:solidFill>
                  <a:srgbClr val="FFC000"/>
                </a:solidFill>
              </a:rPr>
              <a:t> red][set </a:t>
            </a:r>
            <a:r>
              <a:rPr lang="en-IE" dirty="0" err="1" smtClean="0">
                <a:solidFill>
                  <a:srgbClr val="FFC000"/>
                </a:solidFill>
              </a:rPr>
              <a:t>color</a:t>
            </a:r>
            <a:r>
              <a:rPr lang="en-IE" dirty="0" smtClean="0">
                <a:solidFill>
                  <a:srgbClr val="FFC000"/>
                </a:solidFill>
              </a:rPr>
              <a:t> blue]</a:t>
            </a:r>
          </a:p>
          <a:p>
            <a:endParaRPr lang="en-IE" dirty="0">
              <a:solidFill>
                <a:srgbClr val="00B0F0"/>
              </a:solidFill>
            </a:endParaRPr>
          </a:p>
          <a:p>
            <a:endParaRPr lang="en-I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6955" y="982232"/>
            <a:ext cx="8173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i="1" dirty="0" smtClean="0">
                <a:solidFill>
                  <a:srgbClr val="00B0F0"/>
                </a:solidFill>
              </a:rPr>
              <a:t>Model Examples included with </a:t>
            </a:r>
            <a:r>
              <a:rPr lang="en-IE" sz="2400" i="1" dirty="0" err="1" smtClean="0">
                <a:solidFill>
                  <a:srgbClr val="00B0F0"/>
                </a:solidFill>
              </a:rPr>
              <a:t>NetLogo</a:t>
            </a:r>
            <a:endParaRPr lang="en-IE" sz="2400" i="1" dirty="0" smtClean="0">
              <a:solidFill>
                <a:srgbClr val="00B0F0"/>
              </a:solidFill>
            </a:endParaRP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err="1" smtClean="0">
                <a:solidFill>
                  <a:srgbClr val="FFC000"/>
                </a:solidFill>
              </a:rPr>
              <a:t>epiDEM</a:t>
            </a:r>
            <a:r>
              <a:rPr lang="en-IE" sz="2400" dirty="0" smtClean="0">
                <a:solidFill>
                  <a:srgbClr val="FFC000"/>
                </a:solidFill>
              </a:rPr>
              <a:t> Basic </a:t>
            </a:r>
            <a:r>
              <a:rPr lang="en-IE" sz="2400" dirty="0" smtClean="0">
                <a:solidFill>
                  <a:srgbClr val="00B0F0"/>
                </a:solidFill>
              </a:rPr>
              <a:t>–Disease Spread Model 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smtClean="0">
                <a:solidFill>
                  <a:srgbClr val="FFC000"/>
                </a:solidFill>
              </a:rPr>
              <a:t>Bacteria Hunt Speeds </a:t>
            </a:r>
            <a:r>
              <a:rPr lang="en-IE" sz="2400" dirty="0" smtClean="0">
                <a:solidFill>
                  <a:srgbClr val="00B0F0"/>
                </a:solidFill>
              </a:rPr>
              <a:t>– Natural Selection Model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smtClean="0">
                <a:solidFill>
                  <a:srgbClr val="FFC000"/>
                </a:solidFill>
              </a:rPr>
              <a:t>Flocking </a:t>
            </a:r>
            <a:r>
              <a:rPr lang="en-IE" sz="2400" dirty="0" smtClean="0">
                <a:solidFill>
                  <a:srgbClr val="00B0F0"/>
                </a:solidFill>
              </a:rPr>
              <a:t>- Group Behaviour </a:t>
            </a:r>
          </a:p>
          <a:p>
            <a:endParaRPr lang="en-IE" sz="2400" dirty="0">
              <a:solidFill>
                <a:srgbClr val="00B0F0"/>
              </a:solidFill>
            </a:endParaRPr>
          </a:p>
          <a:p>
            <a:r>
              <a:rPr lang="en-IE" sz="2400" dirty="0" smtClean="0">
                <a:solidFill>
                  <a:srgbClr val="FFC000"/>
                </a:solidFill>
              </a:rPr>
              <a:t>Robby the Robot </a:t>
            </a:r>
            <a:r>
              <a:rPr lang="en-IE" sz="2400" dirty="0" smtClean="0">
                <a:solidFill>
                  <a:srgbClr val="00B0F0"/>
                </a:solidFill>
              </a:rPr>
              <a:t>-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6943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6955" y="335901"/>
            <a:ext cx="817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>
                <a:solidFill>
                  <a:srgbClr val="00B0F0"/>
                </a:solidFill>
              </a:rPr>
              <a:t>Individual-based Modelling with </a:t>
            </a:r>
            <a:r>
              <a:rPr lang="en-IE" sz="3600" dirty="0" err="1" smtClean="0">
                <a:solidFill>
                  <a:srgbClr val="00B0F0"/>
                </a:solidFill>
              </a:rPr>
              <a:t>NetLogo</a:t>
            </a:r>
            <a:endParaRPr lang="en-IE" sz="36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312" y="0"/>
            <a:ext cx="740688" cy="740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6955" y="982232"/>
            <a:ext cx="10021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i="1" dirty="0" smtClean="0">
                <a:solidFill>
                  <a:srgbClr val="00B0F0"/>
                </a:solidFill>
              </a:rPr>
              <a:t>Resources</a:t>
            </a:r>
          </a:p>
          <a:p>
            <a:endParaRPr lang="en-IE" sz="2000" dirty="0">
              <a:solidFill>
                <a:srgbClr val="00B0F0"/>
              </a:solidFill>
            </a:endParaRPr>
          </a:p>
          <a:p>
            <a:r>
              <a:rPr lang="en-IE" sz="2000" dirty="0" smtClean="0">
                <a:solidFill>
                  <a:srgbClr val="FFC000"/>
                </a:solidFill>
              </a:rPr>
              <a:t>https://ccl.northwestern.edu/netlogo/ </a:t>
            </a:r>
            <a:r>
              <a:rPr lang="en-IE" sz="2000" dirty="0" smtClean="0">
                <a:solidFill>
                  <a:srgbClr val="00B0F0"/>
                </a:solidFill>
              </a:rPr>
              <a:t>- download the model, read dictionary, access tutorials </a:t>
            </a:r>
          </a:p>
          <a:p>
            <a:endParaRPr lang="en-IE" sz="2000" dirty="0">
              <a:solidFill>
                <a:srgbClr val="00B0F0"/>
              </a:solidFill>
            </a:endParaRPr>
          </a:p>
          <a:p>
            <a:r>
              <a:rPr lang="en-IE" sz="2000" dirty="0" smtClean="0">
                <a:solidFill>
                  <a:srgbClr val="FFC000"/>
                </a:solidFill>
              </a:rPr>
              <a:t>http://modelingcommons.org/account/login</a:t>
            </a:r>
            <a:r>
              <a:rPr lang="en-IE" sz="2000" dirty="0">
                <a:solidFill>
                  <a:srgbClr val="00B0F0"/>
                </a:solidFill>
              </a:rPr>
              <a:t> </a:t>
            </a:r>
            <a:r>
              <a:rPr lang="en-IE" sz="2000" dirty="0" smtClean="0">
                <a:solidFill>
                  <a:srgbClr val="00B0F0"/>
                </a:solidFill>
              </a:rPr>
              <a:t> - 100s of models available for download</a:t>
            </a:r>
          </a:p>
          <a:p>
            <a:endParaRPr lang="en-IE" sz="2000" dirty="0">
              <a:solidFill>
                <a:srgbClr val="00B0F0"/>
              </a:solidFill>
            </a:endParaRPr>
          </a:p>
          <a:p>
            <a:r>
              <a:rPr lang="en-IE" sz="2000" dirty="0" smtClean="0">
                <a:solidFill>
                  <a:srgbClr val="FFC000"/>
                </a:solidFill>
              </a:rPr>
              <a:t>http://www.complexityexplorer.org/ </a:t>
            </a:r>
            <a:r>
              <a:rPr lang="en-IE" sz="2000" dirty="0" smtClean="0">
                <a:solidFill>
                  <a:srgbClr val="00B0F0"/>
                </a:solidFill>
              </a:rPr>
              <a:t>- series of courses many of which use </a:t>
            </a:r>
            <a:r>
              <a:rPr lang="en-IE" sz="2000" dirty="0" err="1" smtClean="0">
                <a:solidFill>
                  <a:srgbClr val="00B0F0"/>
                </a:solidFill>
              </a:rPr>
              <a:t>NetLogo</a:t>
            </a:r>
            <a:r>
              <a:rPr lang="en-IE" sz="2000" dirty="0" smtClean="0">
                <a:solidFill>
                  <a:srgbClr val="00B0F0"/>
                </a:solidFill>
              </a:rPr>
              <a:t> </a:t>
            </a:r>
          </a:p>
          <a:p>
            <a:endParaRPr lang="en-IE" sz="2000" dirty="0">
              <a:solidFill>
                <a:srgbClr val="00B0F0"/>
              </a:solidFill>
            </a:endParaRPr>
          </a:p>
          <a:p>
            <a:r>
              <a:rPr lang="en-IE" sz="2000" dirty="0" smtClean="0">
                <a:solidFill>
                  <a:srgbClr val="FFC000"/>
                </a:solidFill>
              </a:rPr>
              <a:t>http://stackoverflow.com/tags/netlogo/</a:t>
            </a:r>
            <a:r>
              <a:rPr lang="en-IE" sz="2000" dirty="0" smtClean="0">
                <a:solidFill>
                  <a:srgbClr val="00B0F0"/>
                </a:solidFill>
              </a:rPr>
              <a:t>- ask questions with the tag ‘</a:t>
            </a:r>
            <a:r>
              <a:rPr lang="en-IE" sz="2000" dirty="0" err="1" smtClean="0">
                <a:solidFill>
                  <a:srgbClr val="00B0F0"/>
                </a:solidFill>
              </a:rPr>
              <a:t>NetLogo</a:t>
            </a:r>
            <a:r>
              <a:rPr lang="en-IE" sz="2000" dirty="0" smtClean="0">
                <a:solidFill>
                  <a:srgbClr val="00B0F0"/>
                </a:solidFill>
              </a:rPr>
              <a:t>’</a:t>
            </a:r>
          </a:p>
          <a:p>
            <a:endParaRPr lang="en-IE" sz="2000" dirty="0">
              <a:solidFill>
                <a:srgbClr val="00B0F0"/>
              </a:solidFill>
            </a:endParaRPr>
          </a:p>
          <a:p>
            <a:r>
              <a:rPr lang="en-IE" sz="2000" dirty="0">
                <a:solidFill>
                  <a:srgbClr val="FFC000"/>
                </a:solidFill>
              </a:rPr>
              <a:t>http://rnetlogo.r-forge.r-project.org</a:t>
            </a:r>
            <a:r>
              <a:rPr lang="en-IE" sz="2000" dirty="0" smtClean="0">
                <a:solidFill>
                  <a:srgbClr val="FFC000"/>
                </a:solidFill>
              </a:rPr>
              <a:t>/ </a:t>
            </a:r>
            <a:r>
              <a:rPr lang="en-IE" sz="2000" dirty="0" smtClean="0">
                <a:solidFill>
                  <a:srgbClr val="00B0F0"/>
                </a:solidFill>
              </a:rPr>
              <a:t>- </a:t>
            </a:r>
            <a:r>
              <a:rPr lang="en-IE" sz="2000" dirty="0" err="1" smtClean="0">
                <a:solidFill>
                  <a:srgbClr val="00B0F0"/>
                </a:solidFill>
              </a:rPr>
              <a:t>RNetLogo</a:t>
            </a:r>
            <a:r>
              <a:rPr lang="en-IE" sz="2000" dirty="0" smtClean="0">
                <a:solidFill>
                  <a:srgbClr val="00B0F0"/>
                </a:solidFill>
              </a:rPr>
              <a:t>, an R package that allows you to run </a:t>
            </a:r>
            <a:r>
              <a:rPr lang="en-IE" sz="2000" dirty="0" err="1" smtClean="0">
                <a:solidFill>
                  <a:srgbClr val="00B0F0"/>
                </a:solidFill>
              </a:rPr>
              <a:t>NetLogo</a:t>
            </a:r>
            <a:r>
              <a:rPr lang="en-IE" sz="2000" dirty="0" smtClean="0">
                <a:solidFill>
                  <a:srgbClr val="00B0F0"/>
                </a:solidFill>
              </a:rPr>
              <a:t> through R</a:t>
            </a:r>
          </a:p>
        </p:txBody>
      </p:sp>
    </p:spTree>
    <p:extLst>
      <p:ext uri="{BB962C8B-B14F-4D97-AF65-F5344CB8AC3E}">
        <p14:creationId xmlns:p14="http://schemas.microsoft.com/office/powerpoint/2010/main" val="1515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261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Kane, Adam</dc:creator>
  <cp:lastModifiedBy>Kane, Adam</cp:lastModifiedBy>
  <cp:revision>14</cp:revision>
  <dcterms:created xsi:type="dcterms:W3CDTF">2015-11-24T10:31:03Z</dcterms:created>
  <dcterms:modified xsi:type="dcterms:W3CDTF">2017-02-22T15:40:40Z</dcterms:modified>
</cp:coreProperties>
</file>