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7" r:id="rId6"/>
    <p:sldId id="259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55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4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8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4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43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5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4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3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5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42A0-BEC4-4EB0-8EDF-18AF8BDE1453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4DAC-8357-435E-86F3-C247F7E7A3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9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diversityireland.ie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gbi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en.nceas.ucsb.edu/bien/biendata/bien-3/" TargetMode="External"/><Relationship Id="rId5" Type="http://schemas.openxmlformats.org/officeDocument/2006/relationships/hyperlink" Target="http://www.iucnredlist.org/technical-documents/spatial-data" TargetMode="External"/><Relationship Id="rId4" Type="http://schemas.openxmlformats.org/officeDocument/2006/relationships/hyperlink" Target="https://data.nbn.org.u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ue.esrin.esa.int/page_globcover.php" TargetMode="External"/><Relationship Id="rId2" Type="http://schemas.openxmlformats.org/officeDocument/2006/relationships/hyperlink" Target="http://www.eea.europa.eu/publications/COR0-landc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hyperlink" Target="https://modis-land.gsfc.nasa.gov/v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hsl.jrc.ec.europa.eu/" TargetMode="External"/><Relationship Id="rId2" Type="http://schemas.openxmlformats.org/officeDocument/2006/relationships/hyperlink" Target="http://sedac.ciesin.columbia.edu/data/set/wildareas-v2-human-influence-index-geograph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earthenginepartners.appspot.com/science-2013-global-forest/download_v1.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orldclim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dex.cr.usgs.gov/g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arthobservatory.nasa.gov/GlobalMap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gis.org/Data" TargetMode="External"/><Relationship Id="rId2" Type="http://schemas.openxmlformats.org/officeDocument/2006/relationships/hyperlink" Target="http://www.eea.europa.eu/data-and-ma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arthobservatory.nasa.gov/GlobalMa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118"/>
            <a:ext cx="9144000" cy="2387600"/>
          </a:xfrm>
        </p:spPr>
        <p:txBody>
          <a:bodyPr/>
          <a:lstStyle/>
          <a:p>
            <a:r>
              <a:rPr lang="en-IE" dirty="0" smtClean="0"/>
              <a:t>Continental and global datasets for GIS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</a:t>
            </a:r>
            <a:r>
              <a:rPr lang="en-IE" dirty="0" smtClean="0"/>
              <a:t>short-list of some resources that I like by</a:t>
            </a:r>
            <a:r>
              <a:rPr lang="en-IE" dirty="0" smtClean="0"/>
              <a:t> </a:t>
            </a:r>
            <a:r>
              <a:rPr lang="en-IE" dirty="0" smtClean="0"/>
              <a:t>Ruth Kelly </a:t>
            </a:r>
          </a:p>
          <a:p>
            <a:r>
              <a:rPr lang="en-IE" dirty="0" smtClean="0"/>
              <a:t>Trinity College Dublin</a:t>
            </a:r>
          </a:p>
          <a:p>
            <a:r>
              <a:rPr lang="en-IE" dirty="0" smtClean="0"/>
              <a:t>15-11-2016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30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Species datasets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 smtClean="0"/>
              <a:t>Species Occurrences</a:t>
            </a:r>
          </a:p>
          <a:p>
            <a:r>
              <a:rPr lang="en-IE" dirty="0" smtClean="0"/>
              <a:t>Global</a:t>
            </a:r>
          </a:p>
          <a:p>
            <a:pPr lvl="1"/>
            <a:r>
              <a:rPr lang="en-IE" dirty="0" smtClean="0">
                <a:hlinkClick r:id="rId2"/>
              </a:rPr>
              <a:t>www.gbif.org</a:t>
            </a:r>
            <a:endParaRPr lang="en-IE" dirty="0" smtClean="0"/>
          </a:p>
          <a:p>
            <a:r>
              <a:rPr lang="en-GB" sz="2400" dirty="0" smtClean="0"/>
              <a:t>Ireland – National Biodiversity Data Centre </a:t>
            </a:r>
          </a:p>
          <a:p>
            <a:pPr marL="742950" lvl="2" indent="-342900"/>
            <a:r>
              <a:rPr lang="en-GB" sz="1600" dirty="0" smtClean="0">
                <a:hlinkClick r:id="rId3"/>
              </a:rPr>
              <a:t>http://www.biodiversityireland.ie/</a:t>
            </a:r>
            <a:endParaRPr lang="en-GB" sz="1600" dirty="0" smtClean="0"/>
          </a:p>
          <a:p>
            <a:r>
              <a:rPr lang="en-GB" sz="2400" dirty="0" smtClean="0"/>
              <a:t>UK – NBN gateway </a:t>
            </a:r>
          </a:p>
          <a:p>
            <a:pPr lvl="1"/>
            <a:r>
              <a:rPr lang="en-GB" sz="2000" dirty="0" smtClean="0">
                <a:hlinkClick r:id="rId4"/>
              </a:rPr>
              <a:t>https://data.nbn.org.uk/</a:t>
            </a:r>
            <a:endParaRPr lang="en-GB" sz="1600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Range maps </a:t>
            </a:r>
          </a:p>
          <a:p>
            <a:pPr lvl="1"/>
            <a:r>
              <a:rPr lang="en-IE" dirty="0" smtClean="0"/>
              <a:t>IUCN – 76,000 species</a:t>
            </a:r>
          </a:p>
          <a:p>
            <a:pPr lvl="2"/>
            <a:r>
              <a:rPr lang="en-IE" dirty="0" smtClean="0">
                <a:hlinkClick r:id="rId5"/>
              </a:rPr>
              <a:t>http://www.iucnredlist.org/technical-documents/spatial-data</a:t>
            </a:r>
            <a:endParaRPr lang="en-IE" dirty="0" smtClean="0"/>
          </a:p>
          <a:p>
            <a:pPr lvl="1"/>
            <a:r>
              <a:rPr lang="en-IE" dirty="0" smtClean="0"/>
              <a:t>BIEN – Botanical Information and Ecology Network</a:t>
            </a:r>
          </a:p>
          <a:p>
            <a:pPr lvl="2"/>
            <a:r>
              <a:rPr lang="en-IE" dirty="0" smtClean="0">
                <a:hlinkClick r:id="rId6"/>
              </a:rPr>
              <a:t>http://bien.nceas.ucsb.edu/bien/biendata/bien-3/</a:t>
            </a:r>
            <a:endParaRPr lang="en-IE" dirty="0" smtClean="0"/>
          </a:p>
          <a:p>
            <a:pPr lvl="2"/>
            <a:endParaRPr lang="en-IE" dirty="0" smtClean="0"/>
          </a:p>
          <a:p>
            <a:pPr lvl="2"/>
            <a:endParaRPr lang="en-I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109" y="1523263"/>
            <a:ext cx="5339971" cy="3103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03944" y="4623604"/>
            <a:ext cx="465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Example: Species data </a:t>
            </a:r>
            <a:r>
              <a:rPr lang="en-IE" i="1" dirty="0" err="1" smtClean="0"/>
              <a:t>Lemna</a:t>
            </a:r>
            <a:r>
              <a:rPr lang="en-IE" i="1" dirty="0" smtClean="0"/>
              <a:t> </a:t>
            </a:r>
            <a:r>
              <a:rPr lang="en-IE" i="1" dirty="0" err="1" smtClean="0"/>
              <a:t>minuta</a:t>
            </a:r>
            <a:r>
              <a:rPr lang="en-IE" i="1" dirty="0" smtClean="0"/>
              <a:t> </a:t>
            </a:r>
            <a:r>
              <a:rPr lang="en-IE" dirty="0" smtClean="0"/>
              <a:t>from GBIF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9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9809" y="242400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Land use and vegetation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9" y="1690688"/>
            <a:ext cx="6027268" cy="435133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CORINE land cover classification maps for Europe</a:t>
            </a:r>
          </a:p>
          <a:p>
            <a:pPr lvl="1"/>
            <a:r>
              <a:rPr lang="en-IE" dirty="0" smtClean="0">
                <a:hlinkClick r:id="rId2"/>
              </a:rPr>
              <a:t>http://www.eea.europa.eu/publications/COR0-landcover</a:t>
            </a: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err="1" smtClean="0"/>
              <a:t>Globcover</a:t>
            </a:r>
            <a:endParaRPr lang="en-IE" dirty="0" smtClean="0"/>
          </a:p>
          <a:p>
            <a:pPr lvl="1"/>
            <a:r>
              <a:rPr lang="en-IE" dirty="0" smtClean="0">
                <a:hlinkClick r:id="rId3"/>
              </a:rPr>
              <a:t>http://due.esrin.esa.int/page_globcover.php</a:t>
            </a:r>
            <a:endParaRPr lang="en-IE" dirty="0"/>
          </a:p>
          <a:p>
            <a:pPr lvl="1"/>
            <a:endParaRPr lang="en-IE" dirty="0" smtClean="0"/>
          </a:p>
          <a:p>
            <a:r>
              <a:rPr lang="en-IE" dirty="0" smtClean="0"/>
              <a:t>Vegetation indices (e.g. NDVI)</a:t>
            </a:r>
          </a:p>
          <a:p>
            <a:pPr lvl="1"/>
            <a:r>
              <a:rPr lang="en-IE" dirty="0" smtClean="0">
                <a:hlinkClick r:id="rId4"/>
              </a:rPr>
              <a:t>https://modis-land.gsfc.nasa.gov/vi.html</a:t>
            </a:r>
            <a:endParaRPr lang="en-IE" dirty="0" smtClean="0"/>
          </a:p>
          <a:p>
            <a:pPr lvl="1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995" y="298318"/>
            <a:ext cx="3673699" cy="2784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11905"/>
          <a:stretch/>
        </p:blipFill>
        <p:spPr>
          <a:xfrm>
            <a:off x="6377723" y="3573350"/>
            <a:ext cx="5623775" cy="2747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4992" y="3072780"/>
            <a:ext cx="50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Example: Forest cover types from CORINE datasets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6284199" y="6345696"/>
            <a:ext cx="581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Example: Global land cover types from </a:t>
            </a:r>
            <a:r>
              <a:rPr lang="en-IE" dirty="0" err="1" smtClean="0"/>
              <a:t>Globcover</a:t>
            </a:r>
            <a:r>
              <a:rPr lang="en-IE" dirty="0" smtClean="0"/>
              <a:t> datasets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724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49215"/>
            <a:ext cx="10515600" cy="1325563"/>
          </a:xfrm>
        </p:spPr>
        <p:txBody>
          <a:bodyPr/>
          <a:lstStyle/>
          <a:p>
            <a:pPr algn="ctr"/>
            <a:r>
              <a:rPr lang="en-IE" dirty="0" smtClean="0"/>
              <a:t>Human Influence and disturbance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1" y="1569541"/>
            <a:ext cx="6708820" cy="488426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Human Influence Index </a:t>
            </a:r>
          </a:p>
          <a:p>
            <a:pPr lvl="1"/>
            <a:r>
              <a:rPr lang="en-IE" dirty="0" smtClean="0"/>
              <a:t>Composite maps based on human population, infrastructure and transport</a:t>
            </a:r>
          </a:p>
          <a:p>
            <a:pPr lvl="1"/>
            <a:r>
              <a:rPr lang="en-IE" dirty="0" smtClean="0">
                <a:hlinkClick r:id="rId2"/>
              </a:rPr>
              <a:t>http://sedac.ciesin.columbia.edu/data/set/wildareas-v2-human-influence-index-geographic</a:t>
            </a:r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>
                <a:effectLst/>
              </a:rPr>
              <a:t>GHSL - Global Human Settlement Layer – 1970-2014</a:t>
            </a:r>
          </a:p>
          <a:p>
            <a:pPr lvl="1"/>
            <a:r>
              <a:rPr lang="en-IE" dirty="0" smtClean="0">
                <a:hlinkClick r:id="rId3"/>
              </a:rPr>
              <a:t>http://ghsl.jrc.ec.europa.eu/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Global forest change 2000-2014</a:t>
            </a:r>
          </a:p>
          <a:p>
            <a:pPr lvl="1"/>
            <a:r>
              <a:rPr lang="en-IE" dirty="0" smtClean="0">
                <a:hlinkClick r:id="rId4"/>
              </a:rPr>
              <a:t>http://earthenginepartners.appspot.com/science-2013-global-forest/download_v1.2.html</a:t>
            </a:r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259" t="7110" r="38625"/>
          <a:stretch/>
        </p:blipFill>
        <p:spPr>
          <a:xfrm>
            <a:off x="7463922" y="1740986"/>
            <a:ext cx="4212922" cy="4524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80857" y="6284532"/>
            <a:ext cx="511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Example: Forest cover change in South East Asia 2000-2014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6435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Climate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Worldclim</a:t>
            </a:r>
            <a:r>
              <a:rPr lang="en-IE" dirty="0" smtClean="0"/>
              <a:t> – Past, current and future</a:t>
            </a:r>
          </a:p>
          <a:p>
            <a:pPr lvl="1"/>
            <a:r>
              <a:rPr lang="en-IE" dirty="0" smtClean="0">
                <a:hlinkClick r:id="rId2"/>
              </a:rPr>
              <a:t>http://www.worldclim.org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28" y="2644383"/>
            <a:ext cx="9494360" cy="3367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011841"/>
            <a:ext cx="9593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600" dirty="0" err="1" smtClean="0"/>
              <a:t>Hijmans</a:t>
            </a:r>
            <a:r>
              <a:rPr lang="en-IE" sz="1600" dirty="0" smtClean="0"/>
              <a:t>, Robert J., et al. "Very high resolution interpolated climate surfaces for global land areas." </a:t>
            </a:r>
            <a:r>
              <a:rPr lang="en-IE" sz="1600" i="1" dirty="0" smtClean="0"/>
              <a:t>International journal of climatology</a:t>
            </a:r>
            <a:r>
              <a:rPr lang="en-IE" sz="1600" dirty="0" smtClean="0"/>
              <a:t> 25.15 (2005): 1965-1978.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1113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Elevation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9" y="1799867"/>
            <a:ext cx="10515600" cy="4351338"/>
          </a:xfrm>
        </p:spPr>
        <p:txBody>
          <a:bodyPr/>
          <a:lstStyle/>
          <a:p>
            <a:r>
              <a:rPr lang="en-IE" dirty="0" smtClean="0"/>
              <a:t>Satellite data from ASTER or SRTM</a:t>
            </a:r>
          </a:p>
          <a:p>
            <a:pPr lvl="1"/>
            <a:r>
              <a:rPr lang="en-IE" dirty="0" smtClean="0">
                <a:hlinkClick r:id="rId2"/>
              </a:rPr>
              <a:t>http://gdex.cr.usgs.gov/gdex/</a:t>
            </a:r>
            <a:endParaRPr lang="en-IE" dirty="0" smtClean="0"/>
          </a:p>
          <a:p>
            <a:pPr lvl="1"/>
            <a:endParaRPr lang="en-IE" dirty="0"/>
          </a:p>
          <a:p>
            <a:pPr lvl="1"/>
            <a:r>
              <a:rPr lang="en-IE" dirty="0" smtClean="0"/>
              <a:t>Beware the terminology!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7" y="1799867"/>
            <a:ext cx="4896085" cy="4597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7" y="3871913"/>
            <a:ext cx="5996244" cy="2657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1261" y="6400598"/>
            <a:ext cx="344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Example: ASTER satellite DEM data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65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Satellite datasets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68" y="1236372"/>
            <a:ext cx="10515600" cy="4528467"/>
          </a:xfrm>
        </p:spPr>
        <p:txBody>
          <a:bodyPr/>
          <a:lstStyle/>
          <a:p>
            <a:endParaRPr lang="en-IE" dirty="0"/>
          </a:p>
          <a:p>
            <a:pPr marL="228600" lvl="1">
              <a:spcBef>
                <a:spcPts val="1000"/>
              </a:spcBef>
            </a:pPr>
            <a:r>
              <a:rPr lang="en-GB" dirty="0"/>
              <a:t>NASA </a:t>
            </a:r>
            <a:r>
              <a:rPr lang="en-GB" dirty="0" smtClean="0"/>
              <a:t>(derived products) - </a:t>
            </a:r>
            <a:r>
              <a:rPr lang="en-GB" dirty="0">
                <a:hlinkClick r:id="rId2"/>
              </a:rPr>
              <a:t>www.earthobservatory.nasa.gov/GlobalMaps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t="198" r="-885" b="32645"/>
          <a:stretch/>
        </p:blipFill>
        <p:spPr>
          <a:xfrm>
            <a:off x="695459" y="2378028"/>
            <a:ext cx="9996848" cy="4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Satellite raw time-series imagery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i="1" dirty="0" smtClean="0"/>
              <a:t>Landsat</a:t>
            </a:r>
            <a:r>
              <a:rPr lang="en-IE" dirty="0" smtClean="0"/>
              <a:t> </a:t>
            </a:r>
            <a:r>
              <a:rPr lang="en-IE" dirty="0"/>
              <a:t>represents the world's longest continuously acquired collection of space-based moderate-resolution land remote sensing data</a:t>
            </a:r>
            <a:r>
              <a:rPr lang="en-IE" dirty="0" smtClean="0"/>
              <a:t>. - </a:t>
            </a:r>
            <a:r>
              <a:rPr lang="en-IE" i="1" dirty="0"/>
              <a:t>Landsat - https://landsat.usgs.gov/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t="5699" r="2938" b="27134"/>
          <a:stretch/>
        </p:blipFill>
        <p:spPr>
          <a:xfrm>
            <a:off x="838199" y="3317852"/>
            <a:ext cx="10333755" cy="30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useful links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European datasets</a:t>
            </a:r>
          </a:p>
          <a:p>
            <a:pPr lvl="1"/>
            <a:r>
              <a:rPr lang="en-IE" dirty="0" smtClean="0">
                <a:hlinkClick r:id="rId2"/>
              </a:rPr>
              <a:t>http://www.eea.europa.eu/data-and-maps</a:t>
            </a:r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Country level datasets </a:t>
            </a:r>
          </a:p>
          <a:p>
            <a:pPr marL="685800" lvl="2">
              <a:spcBef>
                <a:spcPts val="1000"/>
              </a:spcBef>
            </a:pPr>
            <a:r>
              <a:rPr lang="en-GB" dirty="0" smtClean="0">
                <a:hlinkClick r:id="rId3"/>
              </a:rPr>
              <a:t>www.diva-gis.org/Data</a:t>
            </a:r>
            <a:endParaRPr lang="en-GB" dirty="0" smtClean="0"/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For satellite data..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hlinkClick r:id="rId4"/>
              </a:rPr>
              <a:t>www.earthobservatory.nasa.gov/GlobalMaps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685800" lvl="2">
              <a:spcBef>
                <a:spcPts val="1000"/>
              </a:spcBef>
            </a:pPr>
            <a:endParaRPr lang="en-GB" dirty="0" smtClean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628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Continental and global datasets for GIS</vt:lpstr>
      <vt:lpstr>Species datasets </vt:lpstr>
      <vt:lpstr>Land use and vegetation </vt:lpstr>
      <vt:lpstr>Human Influence and disturbance</vt:lpstr>
      <vt:lpstr>Climate</vt:lpstr>
      <vt:lpstr>Elevation</vt:lpstr>
      <vt:lpstr>Satellite datasets</vt:lpstr>
      <vt:lpstr>Satellite raw time-series imagery</vt:lpstr>
      <vt:lpstr>Other useful links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Continental and global datasets for GIS</dc:title>
  <dc:creator>Ruth Kelly</dc:creator>
  <cp:lastModifiedBy>Ruth Kelly</cp:lastModifiedBy>
  <cp:revision>19</cp:revision>
  <dcterms:created xsi:type="dcterms:W3CDTF">2016-11-14T09:23:30Z</dcterms:created>
  <dcterms:modified xsi:type="dcterms:W3CDTF">2018-10-09T20:34:06Z</dcterms:modified>
</cp:coreProperties>
</file>