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90" r:id="rId3"/>
    <p:sldId id="291" r:id="rId4"/>
    <p:sldId id="263" r:id="rId5"/>
    <p:sldId id="292" r:id="rId6"/>
    <p:sldId id="293" r:id="rId7"/>
    <p:sldId id="294" r:id="rId8"/>
    <p:sldId id="265" r:id="rId9"/>
    <p:sldId id="295" r:id="rId10"/>
    <p:sldId id="303" r:id="rId11"/>
    <p:sldId id="296" r:id="rId12"/>
    <p:sldId id="302" r:id="rId13"/>
    <p:sldId id="297" r:id="rId14"/>
    <p:sldId id="298" r:id="rId15"/>
    <p:sldId id="266" r:id="rId16"/>
    <p:sldId id="299" r:id="rId17"/>
    <p:sldId id="288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EEF7C-CC2D-4A4C-A72C-23FFEEA3698D}" type="datetimeFigureOut">
              <a:rPr lang="en-US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E23A8-9D8C-422E-B0D6-2AF150B365E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0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ga-IE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10/25/2017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10/25/2017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10/25/2017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10/25/2017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10/25/2017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10/25/2017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10/25/2017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10/25/2017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10/25/2017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10/25/2017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10/25/2017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ga-IE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ga-IE" smtClean="0"/>
              <a:t>Click to edit Master text styles</a:t>
            </a:r>
          </a:p>
          <a:p>
            <a:pPr lvl="1" eaLnBrk="1" latinLnBrk="0" hangingPunct="1"/>
            <a:r>
              <a:rPr kumimoji="0" lang="ga-IE" smtClean="0"/>
              <a:t>Second level</a:t>
            </a:r>
          </a:p>
          <a:p>
            <a:pPr lvl="2" eaLnBrk="1" latinLnBrk="0" hangingPunct="1"/>
            <a:r>
              <a:rPr kumimoji="0" lang="ga-IE" smtClean="0"/>
              <a:t>Third level</a:t>
            </a:r>
          </a:p>
          <a:p>
            <a:pPr lvl="3" eaLnBrk="1" latinLnBrk="0" hangingPunct="1"/>
            <a:r>
              <a:rPr kumimoji="0" lang="ga-IE" smtClean="0"/>
              <a:t>Fourth level</a:t>
            </a:r>
          </a:p>
          <a:p>
            <a:pPr lvl="4" eaLnBrk="1" latinLnBrk="0" hangingPunct="1"/>
            <a:r>
              <a:rPr kumimoji="0" lang="ga-I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5A6F38-9D1D-AF4A-9EEC-D73882837017}" type="datetimeFigureOut">
              <a:rPr lang="en-US" smtClean="0"/>
              <a:t>10/25/2017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 Clinic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Session 18</a:t>
            </a:r>
          </a:p>
          <a:p>
            <a:r>
              <a:rPr lang="en-GB" dirty="0" smtClean="0"/>
              <a:t>General</a:t>
            </a:r>
            <a:r>
              <a:rPr lang="en-GB" b="1" u="sng" dirty="0" smtClean="0"/>
              <a:t>ised</a:t>
            </a:r>
            <a:r>
              <a:rPr lang="en-GB" dirty="0" smtClean="0"/>
              <a:t> Linear Models </a:t>
            </a:r>
            <a:r>
              <a:rPr lang="en-GB" dirty="0"/>
              <a:t>and non-normal </a:t>
            </a:r>
            <a:r>
              <a:rPr lang="en-GB" dirty="0" smtClean="0"/>
              <a:t>distributions</a:t>
            </a:r>
          </a:p>
          <a:p>
            <a:r>
              <a:rPr lang="en-GB" dirty="0" smtClean="0"/>
              <a:t>23/09/2015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8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Running a Generalised Linear model in “R”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" y="1935480"/>
            <a:ext cx="8808720" cy="438912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Function = “</a:t>
            </a:r>
            <a:r>
              <a:rPr lang="en-GB" dirty="0" err="1" smtClean="0"/>
              <a:t>glm</a:t>
            </a:r>
            <a:r>
              <a:rPr lang="en-GB" dirty="0" smtClean="0"/>
              <a:t>”</a:t>
            </a:r>
          </a:p>
          <a:p>
            <a:endParaRPr lang="en-GB" dirty="0" smtClean="0"/>
          </a:p>
          <a:p>
            <a:r>
              <a:rPr lang="en-GB" dirty="0"/>
              <a:t>Use standard model format </a:t>
            </a:r>
          </a:p>
          <a:p>
            <a:pPr lvl="1"/>
            <a:r>
              <a:rPr lang="en-GB" dirty="0"/>
              <a:t>i.e. </a:t>
            </a:r>
            <a:r>
              <a:rPr lang="en-GB" dirty="0" err="1"/>
              <a:t>glm</a:t>
            </a:r>
            <a:r>
              <a:rPr lang="en-GB" dirty="0"/>
              <a:t>(dependent </a:t>
            </a:r>
            <a:r>
              <a:rPr lang="en-GB" dirty="0" err="1"/>
              <a:t>variable~Explanatory</a:t>
            </a:r>
            <a:r>
              <a:rPr lang="en-GB" dirty="0"/>
              <a:t> variable, </a:t>
            </a:r>
          </a:p>
          <a:p>
            <a:pPr marL="393192" lvl="1" indent="0">
              <a:buNone/>
            </a:pPr>
            <a:r>
              <a:rPr lang="en-GB" dirty="0"/>
              <a:t>	data = datasheet</a:t>
            </a:r>
            <a:r>
              <a:rPr lang="en-GB" dirty="0" smtClean="0"/>
              <a:t>)</a:t>
            </a:r>
          </a:p>
          <a:p>
            <a:pPr marL="393192" lvl="1" indent="0">
              <a:buNone/>
            </a:pPr>
            <a:endParaRPr lang="en-GB" dirty="0"/>
          </a:p>
          <a:p>
            <a:r>
              <a:rPr lang="en-GB" dirty="0"/>
              <a:t>Specify a distribution family (e.g. “</a:t>
            </a:r>
            <a:r>
              <a:rPr lang="en-GB" dirty="0" err="1"/>
              <a:t>poisson</a:t>
            </a:r>
            <a:r>
              <a:rPr lang="en-GB" dirty="0"/>
              <a:t>” or “gamma”)</a:t>
            </a:r>
          </a:p>
          <a:p>
            <a:pPr lvl="1"/>
            <a:r>
              <a:rPr lang="en-GB" dirty="0"/>
              <a:t>i.e. </a:t>
            </a:r>
            <a:r>
              <a:rPr lang="en-GB" dirty="0" err="1"/>
              <a:t>glm</a:t>
            </a:r>
            <a:r>
              <a:rPr lang="en-GB" dirty="0"/>
              <a:t>(dependent </a:t>
            </a:r>
            <a:r>
              <a:rPr lang="en-GB" dirty="0" err="1"/>
              <a:t>variable~Explanatory</a:t>
            </a:r>
            <a:r>
              <a:rPr lang="en-GB" dirty="0"/>
              <a:t> variable, </a:t>
            </a:r>
          </a:p>
          <a:p>
            <a:pPr marL="393192" lvl="1" indent="0">
              <a:buNone/>
            </a:pPr>
            <a:r>
              <a:rPr lang="en-GB" dirty="0"/>
              <a:t>	data = datasheet, </a:t>
            </a:r>
            <a:r>
              <a:rPr lang="en-GB" dirty="0">
                <a:solidFill>
                  <a:srgbClr val="FF0000"/>
                </a:solidFill>
              </a:rPr>
              <a:t>family = </a:t>
            </a:r>
            <a:r>
              <a:rPr lang="en-GB" dirty="0" smtClean="0">
                <a:solidFill>
                  <a:srgbClr val="FF0000"/>
                </a:solidFill>
              </a:rPr>
              <a:t>“gamma”)</a:t>
            </a:r>
          </a:p>
          <a:p>
            <a:pPr marL="393192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Specify a </a:t>
            </a:r>
            <a:r>
              <a:rPr lang="en-GB" dirty="0" smtClean="0"/>
              <a:t>link function (e.g</a:t>
            </a:r>
            <a:r>
              <a:rPr lang="en-GB" dirty="0"/>
              <a:t>. </a:t>
            </a:r>
            <a:r>
              <a:rPr lang="en-GB" dirty="0" smtClean="0"/>
              <a:t>“log” </a:t>
            </a:r>
            <a:r>
              <a:rPr lang="en-GB" dirty="0"/>
              <a:t>or </a:t>
            </a:r>
            <a:r>
              <a:rPr lang="en-GB" dirty="0" smtClean="0"/>
              <a:t>“inverse”)</a:t>
            </a:r>
            <a:endParaRPr lang="en-GB" dirty="0"/>
          </a:p>
          <a:p>
            <a:pPr lvl="1"/>
            <a:r>
              <a:rPr lang="en-GB" dirty="0"/>
              <a:t>i.e. </a:t>
            </a:r>
            <a:r>
              <a:rPr lang="en-GB" dirty="0" err="1"/>
              <a:t>glm</a:t>
            </a:r>
            <a:r>
              <a:rPr lang="en-GB" dirty="0"/>
              <a:t>(dependent </a:t>
            </a:r>
            <a:r>
              <a:rPr lang="en-GB" dirty="0" err="1"/>
              <a:t>variable~Explanatory</a:t>
            </a:r>
            <a:r>
              <a:rPr lang="en-GB" dirty="0"/>
              <a:t> variable, </a:t>
            </a:r>
          </a:p>
          <a:p>
            <a:pPr marL="393192" lvl="1" indent="0">
              <a:buNone/>
            </a:pPr>
            <a:r>
              <a:rPr lang="en-GB" dirty="0"/>
              <a:t>	data = datasheet, family = </a:t>
            </a:r>
            <a:r>
              <a:rPr lang="en-GB" dirty="0" smtClean="0"/>
              <a:t>“gamma”</a:t>
            </a:r>
            <a:r>
              <a:rPr lang="en-GB" dirty="0" smtClean="0">
                <a:solidFill>
                  <a:srgbClr val="FF0000"/>
                </a:solidFill>
              </a:rPr>
              <a:t>(link = log)</a:t>
            </a:r>
            <a:r>
              <a:rPr lang="en-GB" dirty="0" smtClean="0"/>
              <a:t>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02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Common distributions for </a:t>
            </a:r>
            <a:r>
              <a:rPr lang="en-GB" dirty="0" smtClean="0"/>
              <a:t>count </a:t>
            </a:r>
            <a:r>
              <a:rPr lang="en-GB" dirty="0"/>
              <a:t>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6458" y="5090160"/>
            <a:ext cx="3190240" cy="150368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GB" sz="3800" dirty="0" smtClean="0"/>
              <a:t>Poisson distribution</a:t>
            </a:r>
          </a:p>
          <a:p>
            <a:pPr lvl="0"/>
            <a:r>
              <a:rPr lang="en-GB" sz="3800" dirty="0"/>
              <a:t>Bounded at zero</a:t>
            </a:r>
          </a:p>
          <a:p>
            <a:pPr lvl="0"/>
            <a:r>
              <a:rPr lang="en-GB" sz="3800" dirty="0"/>
              <a:t>Positive numbers and zeros accepted</a:t>
            </a:r>
          </a:p>
          <a:p>
            <a:pPr lvl="0"/>
            <a:r>
              <a:rPr lang="en-GB" sz="3800" dirty="0"/>
              <a:t>Whole numbers only</a:t>
            </a:r>
          </a:p>
          <a:p>
            <a:pPr defTabSz="914400"/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5171440"/>
            <a:ext cx="3680778" cy="1503680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GB" sz="6400" dirty="0" smtClean="0"/>
              <a:t>Negative binomial distribution</a:t>
            </a:r>
          </a:p>
          <a:p>
            <a:pPr lvl="0"/>
            <a:r>
              <a:rPr lang="en-GB" sz="6400" dirty="0"/>
              <a:t>Bounded at zero</a:t>
            </a:r>
          </a:p>
          <a:p>
            <a:pPr lvl="0"/>
            <a:r>
              <a:rPr lang="en-GB" sz="6400" dirty="0"/>
              <a:t>Positive numbers and zeros accepted</a:t>
            </a:r>
          </a:p>
          <a:p>
            <a:pPr lvl="0"/>
            <a:r>
              <a:rPr lang="en-GB" sz="6400" dirty="0"/>
              <a:t>Whole numbers </a:t>
            </a:r>
            <a:r>
              <a:rPr lang="en-GB" sz="6400" dirty="0" smtClean="0"/>
              <a:t>only</a:t>
            </a:r>
          </a:p>
          <a:p>
            <a:pPr lvl="0"/>
            <a:r>
              <a:rPr lang="en-GB" sz="6400" dirty="0" smtClean="0"/>
              <a:t>For “</a:t>
            </a:r>
            <a:r>
              <a:rPr lang="en-GB" sz="6400" dirty="0" err="1" smtClean="0"/>
              <a:t>overdispersed</a:t>
            </a:r>
            <a:r>
              <a:rPr lang="en-GB" sz="6400" dirty="0" smtClean="0"/>
              <a:t>”/”long-tailed” data </a:t>
            </a:r>
            <a:endParaRPr lang="en-GB" sz="6400" dirty="0"/>
          </a:p>
          <a:p>
            <a:pPr defTabSz="914400"/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91"/>
          <a:stretch/>
        </p:blipFill>
        <p:spPr>
          <a:xfrm>
            <a:off x="457200" y="2082800"/>
            <a:ext cx="3943703" cy="2885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91"/>
          <a:stretch/>
        </p:blipFill>
        <p:spPr>
          <a:xfrm>
            <a:off x="4522823" y="2147623"/>
            <a:ext cx="3766504" cy="27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8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Poisson and “</a:t>
            </a:r>
            <a:r>
              <a:rPr lang="en-GB" dirty="0" err="1" smtClean="0"/>
              <a:t>overdispersion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935480"/>
            <a:ext cx="8859520" cy="4389120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  <a:p>
            <a:r>
              <a:rPr lang="en-GB" sz="7200" dirty="0" smtClean="0"/>
              <a:t>Negative binomial distributions are for “over-dispersed data” </a:t>
            </a:r>
          </a:p>
          <a:p>
            <a:pPr lvl="1"/>
            <a:r>
              <a:rPr lang="en-GB" sz="7200" dirty="0" smtClean="0"/>
              <a:t>Specifically, data considered is “over-dispersed” </a:t>
            </a:r>
          </a:p>
          <a:p>
            <a:pPr lvl="2"/>
            <a:r>
              <a:rPr lang="en-GB" sz="7200" dirty="0" smtClean="0"/>
              <a:t>if  “residual deviance/residual degrees of freedom &gt;1”</a:t>
            </a:r>
          </a:p>
          <a:p>
            <a:endParaRPr lang="en-GB" sz="7200" dirty="0" smtClean="0"/>
          </a:p>
          <a:p>
            <a:r>
              <a:rPr lang="en-GB" sz="7200" dirty="0" smtClean="0"/>
              <a:t>Residual deviance/residual degrees of freedom is referred to as “theta”</a:t>
            </a:r>
          </a:p>
          <a:p>
            <a:pPr marL="0" indent="0">
              <a:buNone/>
            </a:pPr>
            <a:r>
              <a:rPr lang="en-GB" sz="7200" dirty="0" smtClean="0"/>
              <a:t> </a:t>
            </a:r>
            <a:endParaRPr lang="en-GB" sz="7200" dirty="0"/>
          </a:p>
          <a:p>
            <a:r>
              <a:rPr lang="en-GB" sz="7200" dirty="0"/>
              <a:t>R</a:t>
            </a:r>
            <a:r>
              <a:rPr lang="en-GB" sz="7200" dirty="0" smtClean="0"/>
              <a:t>ule </a:t>
            </a:r>
            <a:r>
              <a:rPr lang="en-GB" sz="7200" dirty="0"/>
              <a:t>of thumb for this is: we want theta = 1, theta &lt; 2 is okay,  </a:t>
            </a:r>
            <a:endParaRPr lang="en-GB" sz="7200" dirty="0" smtClean="0"/>
          </a:p>
          <a:p>
            <a:pPr marL="365760" lvl="1" indent="0">
              <a:buNone/>
            </a:pPr>
            <a:r>
              <a:rPr lang="en-GB" sz="7200" dirty="0" smtClean="0"/>
              <a:t>theta </a:t>
            </a:r>
            <a:r>
              <a:rPr lang="en-GB" sz="7200" dirty="0"/>
              <a:t>&gt;2 and &lt;15 try </a:t>
            </a:r>
            <a:r>
              <a:rPr lang="en-GB" sz="7200" dirty="0" err="1"/>
              <a:t>quassipoisson</a:t>
            </a:r>
            <a:r>
              <a:rPr lang="en-GB" sz="7200" dirty="0"/>
              <a:t>, theta &gt; 15 try negative binomial</a:t>
            </a:r>
          </a:p>
          <a:p>
            <a:pPr marL="365760" lvl="1" indent="0">
              <a:buNone/>
            </a:pPr>
            <a:r>
              <a:rPr lang="en-GB" sz="7200" dirty="0" smtClean="0"/>
              <a:t>or </a:t>
            </a:r>
            <a:r>
              <a:rPr lang="en-GB" sz="7200" dirty="0"/>
              <a:t>if you prefer (as I do) go straight to negative binomial at theta &gt; 2</a:t>
            </a:r>
          </a:p>
          <a:p>
            <a:pPr lvl="2"/>
            <a:endParaRPr lang="en-GB" sz="7200" dirty="0" smtClean="0"/>
          </a:p>
          <a:p>
            <a:endParaRPr lang="en-GB" sz="7200" dirty="0"/>
          </a:p>
          <a:p>
            <a:r>
              <a:rPr lang="en-GB" sz="7200" dirty="0" smtClean="0"/>
              <a:t>Code example </a:t>
            </a:r>
            <a:endParaRPr lang="en-GB" sz="7200" dirty="0"/>
          </a:p>
          <a:p>
            <a:endParaRPr lang="en-GB" sz="7200" dirty="0" smtClean="0"/>
          </a:p>
          <a:p>
            <a:pPr lvl="1"/>
            <a:r>
              <a:rPr lang="en-GB" sz="7200" dirty="0" err="1" smtClean="0"/>
              <a:t>mod_ARR</a:t>
            </a:r>
            <a:r>
              <a:rPr lang="en-GB" sz="7200" dirty="0" smtClean="0"/>
              <a:t> </a:t>
            </a:r>
            <a:r>
              <a:rPr lang="en-GB" sz="7200" dirty="0"/>
              <a:t>&lt;- </a:t>
            </a:r>
            <a:r>
              <a:rPr lang="en-GB" sz="7200" dirty="0" err="1"/>
              <a:t>glm</a:t>
            </a:r>
            <a:r>
              <a:rPr lang="en-GB" sz="7200" dirty="0"/>
              <a:t>(TOT.N ~ D.PARK, data = AAR, family = "</a:t>
            </a:r>
            <a:r>
              <a:rPr lang="en-GB" sz="7200" dirty="0" err="1"/>
              <a:t>poisson</a:t>
            </a:r>
            <a:r>
              <a:rPr lang="en-GB" sz="7200" dirty="0"/>
              <a:t>"(link = "log</a:t>
            </a:r>
            <a:r>
              <a:rPr lang="en-GB" sz="7200" dirty="0" smtClean="0"/>
              <a:t>"))</a:t>
            </a:r>
            <a:endParaRPr lang="en-GB" sz="7200" dirty="0"/>
          </a:p>
          <a:p>
            <a:pPr lvl="1"/>
            <a:r>
              <a:rPr lang="en-GB" sz="7200" dirty="0"/>
              <a:t>theta &lt;- </a:t>
            </a:r>
            <a:r>
              <a:rPr lang="en-GB" sz="7200" dirty="0" err="1"/>
              <a:t>mod_ARR$deviance</a:t>
            </a:r>
            <a:r>
              <a:rPr lang="en-GB" sz="7200" dirty="0"/>
              <a:t>/</a:t>
            </a:r>
            <a:r>
              <a:rPr lang="en-GB" sz="7200" dirty="0" err="1"/>
              <a:t>mod_ARR$df.residual</a:t>
            </a:r>
            <a:endParaRPr lang="en-GB" sz="7200" dirty="0"/>
          </a:p>
          <a:p>
            <a:pPr marL="0" indent="0">
              <a:buNone/>
            </a:pPr>
            <a:endParaRPr lang="en-GB" sz="55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76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Binomial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Presence/Absence</a:t>
            </a:r>
          </a:p>
          <a:p>
            <a:r>
              <a:rPr lang="en-GB" dirty="0" smtClean="0"/>
              <a:t>Yes/No</a:t>
            </a:r>
          </a:p>
          <a:p>
            <a:r>
              <a:rPr lang="en-GB" dirty="0" smtClean="0"/>
              <a:t>Coin tosses</a:t>
            </a:r>
          </a:p>
          <a:p>
            <a:r>
              <a:rPr lang="en-GB" dirty="0" smtClean="0"/>
              <a:t>1 and 0’s etc.</a:t>
            </a:r>
          </a:p>
          <a:p>
            <a:endParaRPr lang="en-GB" dirty="0"/>
          </a:p>
          <a:p>
            <a:r>
              <a:rPr lang="en-GB" dirty="0" smtClean="0"/>
              <a:t>Use family = binomial</a:t>
            </a:r>
          </a:p>
          <a:p>
            <a:pPr lvl="1"/>
            <a:r>
              <a:rPr lang="en-GB" sz="2000" dirty="0" smtClean="0"/>
              <a:t>Link “logit” if there is roughly equal numbers of 0’s and 1’s</a:t>
            </a:r>
          </a:p>
          <a:p>
            <a:pPr lvl="1"/>
            <a:r>
              <a:rPr lang="en-GB" sz="2000" dirty="0" smtClean="0"/>
              <a:t>Use link “</a:t>
            </a:r>
            <a:r>
              <a:rPr lang="en-GB" sz="2000" dirty="0" err="1" smtClean="0"/>
              <a:t>cloglog</a:t>
            </a:r>
            <a:r>
              <a:rPr lang="en-GB" sz="2000" dirty="0" smtClean="0"/>
              <a:t>” if there are very different amounts of 0’s and 1’s 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8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Zero-inflated data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9"/>
          <a:stretch/>
        </p:blipFill>
        <p:spPr>
          <a:xfrm>
            <a:off x="2410777" y="1847089"/>
            <a:ext cx="4467543" cy="300939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969578" y="4958080"/>
            <a:ext cx="3190240" cy="150368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GB" sz="3800" dirty="0" smtClean="0"/>
              <a:t>Poisson distribution</a:t>
            </a:r>
          </a:p>
          <a:p>
            <a:pPr lvl="0"/>
            <a:r>
              <a:rPr lang="en-GB" sz="3800" dirty="0" smtClean="0"/>
              <a:t>Many zeros</a:t>
            </a:r>
            <a:endParaRPr lang="en-GB" sz="3800" dirty="0"/>
          </a:p>
          <a:p>
            <a:pPr lvl="0"/>
            <a:r>
              <a:rPr lang="en-GB" sz="3800" dirty="0"/>
              <a:t>Positive numbers and zeros accepted</a:t>
            </a:r>
          </a:p>
          <a:p>
            <a:pPr lvl="0"/>
            <a:r>
              <a:rPr lang="en-GB" sz="3800" dirty="0"/>
              <a:t>Whole numbers only</a:t>
            </a:r>
          </a:p>
          <a:p>
            <a:pPr defTabSz="9144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66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5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Recap of options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43247"/>
              </p:ext>
            </p:extLst>
          </p:nvPr>
        </p:nvGraphicFramePr>
        <p:xfrm>
          <a:off x="579120" y="1270000"/>
          <a:ext cx="7579359" cy="48087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34436"/>
                <a:gridCol w="1534436"/>
                <a:gridCol w="2803608"/>
                <a:gridCol w="1706879"/>
              </a:tblGrid>
              <a:tr h="12815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smtClean="0">
                          <a:effectLst/>
                        </a:rPr>
                        <a:t>Data type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Dispersion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smtClean="0">
                          <a:effectLst/>
                        </a:rPr>
                        <a:t>Distribution</a:t>
                      </a:r>
                      <a:r>
                        <a:rPr lang="en-GB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600" u="none" strike="noStrike" dirty="0" smtClean="0">
                          <a:effectLst/>
                        </a:rPr>
                        <a:t>Type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Function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  <a:tr h="298392">
                <a:tc gridSpan="4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dirty="0" smtClean="0">
                          <a:effectLst/>
                        </a:rPr>
                        <a:t>Continuous data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u="none" strike="noStrike" dirty="0" smtClean="0">
                        <a:effectLst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</a:tr>
              <a:tr h="570306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 smtClean="0">
                          <a:effectLst/>
                        </a:rPr>
                        <a:t>Gaussian or gamma or lognormal</a:t>
                      </a: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err="1">
                          <a:effectLst/>
                        </a:rPr>
                        <a:t>glm</a:t>
                      </a:r>
                      <a:r>
                        <a:rPr lang="en-GB" sz="1200" u="none" strike="noStrike">
                          <a:effectLst/>
                        </a:rPr>
                        <a:t> </a:t>
                      </a:r>
                      <a:r>
                        <a:rPr lang="en-GB" sz="1200" u="none" strike="noStrike" smtClean="0">
                          <a:effectLst/>
                        </a:rPr>
                        <a:t>(…, family=gaussian/gamma/lognormal)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  <a:tr h="128159">
                <a:tc gridSpan="4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dirty="0" smtClean="0">
                          <a:effectLst/>
                        </a:rPr>
                        <a:t>Count data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</a:tr>
              <a:tr h="34474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No </a:t>
                      </a:r>
                      <a:r>
                        <a:rPr lang="en-GB" sz="1200" u="none" strike="noStrike" dirty="0" err="1">
                          <a:effectLst/>
                        </a:rPr>
                        <a:t>overdispersion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Poisson GLM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glm (family = poisson)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  <a:tr h="45752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Some </a:t>
                      </a:r>
                      <a:r>
                        <a:rPr lang="en-GB" sz="1200" u="none" strike="noStrike" dirty="0" err="1">
                          <a:effectLst/>
                        </a:rPr>
                        <a:t>overdispersion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Quasi-Poisson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glm</a:t>
                      </a:r>
                      <a:r>
                        <a:rPr lang="en-GB" sz="1200" u="none" strike="noStrike" dirty="0">
                          <a:effectLst/>
                        </a:rPr>
                        <a:t> (family = </a:t>
                      </a:r>
                      <a:r>
                        <a:rPr lang="en-GB" sz="1200" u="none" strike="noStrike" dirty="0" err="1">
                          <a:effectLst/>
                        </a:rPr>
                        <a:t>quasipoisson</a:t>
                      </a:r>
                      <a:r>
                        <a:rPr lang="en-GB" sz="1200" u="none" strike="noStrike" dirty="0">
                          <a:effectLst/>
                        </a:rPr>
                        <a:t>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  <a:tr h="34474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Strong </a:t>
                      </a:r>
                      <a:r>
                        <a:rPr lang="en-GB" sz="1200" u="none" strike="noStrike" dirty="0" err="1">
                          <a:effectLst/>
                        </a:rPr>
                        <a:t>overdispersion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Negative binomial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library (MASS) </a:t>
                      </a:r>
                      <a:r>
                        <a:rPr lang="en-GB" sz="1200" u="none" strike="noStrike" dirty="0" err="1">
                          <a:effectLst/>
                        </a:rPr>
                        <a:t>glm.nb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  <a:tr h="12815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Binomial data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</a:tr>
              <a:tr h="344747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No </a:t>
                      </a:r>
                      <a:r>
                        <a:rPr lang="en-GB" sz="1200" u="none" strike="noStrike" dirty="0" err="1" smtClean="0">
                          <a:effectLst/>
                        </a:rPr>
                        <a:t>overdispersion</a:t>
                      </a:r>
                      <a:endParaRPr lang="en-GB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Binomial GLM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glm (family = binomial)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  <a:tr h="457527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With </a:t>
                      </a:r>
                      <a:r>
                        <a:rPr lang="en-GB" sz="1200" u="none" strike="noStrike" dirty="0" err="1" smtClean="0">
                          <a:effectLst/>
                        </a:rPr>
                        <a:t>overdispersion</a:t>
                      </a:r>
                      <a:endParaRPr lang="en-GB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Quasi-binomial GLM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glm</a:t>
                      </a:r>
                      <a:r>
                        <a:rPr lang="en-GB" sz="1200" u="none" strike="noStrike" dirty="0">
                          <a:effectLst/>
                        </a:rPr>
                        <a:t> (family = </a:t>
                      </a:r>
                      <a:r>
                        <a:rPr lang="en-GB" sz="1200" u="none" strike="noStrike" dirty="0" err="1">
                          <a:effectLst/>
                        </a:rPr>
                        <a:t>quasibinomial</a:t>
                      </a:r>
                      <a:r>
                        <a:rPr lang="en-GB" sz="1200" u="none" strike="noStrike" dirty="0">
                          <a:effectLst/>
                        </a:rPr>
                        <a:t>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  <a:tr h="297528">
                <a:tc gridSpan="4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dirty="0" smtClean="0">
                          <a:effectLst/>
                        </a:rPr>
                        <a:t>Zero-inflated data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</a:tr>
              <a:tr h="457527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No </a:t>
                      </a:r>
                      <a:r>
                        <a:rPr lang="en-GB" sz="1200" u="none" strike="noStrike" dirty="0" err="1" smtClean="0">
                          <a:effectLst/>
                        </a:rPr>
                        <a:t>overdispersion</a:t>
                      </a:r>
                      <a:endParaRPr lang="en-GB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Zero-Inflated Poisson (ZIP) or Zero-Adjusted Poisson (ZAP)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library (</a:t>
                      </a:r>
                      <a:r>
                        <a:rPr lang="en-GB" sz="1200" u="none" strike="noStrike" dirty="0" err="1">
                          <a:effectLst/>
                        </a:rPr>
                        <a:t>pscl</a:t>
                      </a:r>
                      <a:r>
                        <a:rPr lang="en-GB" sz="1200" u="none" strike="noStrike" dirty="0">
                          <a:effectLst/>
                        </a:rPr>
                        <a:t>) </a:t>
                      </a:r>
                      <a:r>
                        <a:rPr lang="en-GB" sz="1200" u="none" strike="noStrike" dirty="0" err="1">
                          <a:effectLst/>
                        </a:rPr>
                        <a:t>Zeroinfl</a:t>
                      </a:r>
                      <a:r>
                        <a:rPr lang="en-GB" sz="1200" u="none" strike="noStrike" dirty="0">
                          <a:effectLst/>
                        </a:rPr>
                        <a:t> (</a:t>
                      </a:r>
                      <a:r>
                        <a:rPr lang="en-GB" sz="1200" u="none" strike="noStrike" dirty="0" err="1">
                          <a:effectLst/>
                        </a:rPr>
                        <a:t>dist</a:t>
                      </a:r>
                      <a:r>
                        <a:rPr lang="en-GB" sz="1200" u="none" strike="noStrike" dirty="0">
                          <a:effectLst/>
                        </a:rPr>
                        <a:t> = "</a:t>
                      </a:r>
                      <a:r>
                        <a:rPr lang="en-GB" sz="1200" u="none" strike="noStrike" dirty="0" err="1">
                          <a:effectLst/>
                        </a:rPr>
                        <a:t>poisson</a:t>
                      </a:r>
                      <a:r>
                        <a:rPr lang="en-GB" sz="1200" u="none" strike="noStrike" dirty="0">
                          <a:effectLst/>
                        </a:rPr>
                        <a:t>")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  <a:tr h="457527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With </a:t>
                      </a:r>
                      <a:r>
                        <a:rPr lang="en-GB" sz="1200" u="none" strike="noStrike" dirty="0" err="1" smtClean="0">
                          <a:effectLst/>
                        </a:rPr>
                        <a:t>overdispersion</a:t>
                      </a:r>
                      <a:endParaRPr lang="en-GB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Zero-inflated neg. Binomial (ZINB) or Zero-Adjusted Neg. Binomial (ZANB)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library (</a:t>
                      </a:r>
                      <a:r>
                        <a:rPr lang="en-GB" sz="1200" u="none" strike="noStrike" dirty="0" err="1">
                          <a:effectLst/>
                        </a:rPr>
                        <a:t>pscl</a:t>
                      </a:r>
                      <a:r>
                        <a:rPr lang="en-GB" sz="1200" u="none" strike="noStrike" dirty="0">
                          <a:effectLst/>
                        </a:rPr>
                        <a:t>) </a:t>
                      </a:r>
                      <a:r>
                        <a:rPr lang="en-GB" sz="1200" u="none" strike="noStrike" dirty="0" err="1">
                          <a:effectLst/>
                        </a:rPr>
                        <a:t>zeroinfl</a:t>
                      </a:r>
                      <a:r>
                        <a:rPr lang="en-GB" sz="1200" u="none" strike="noStrike" dirty="0">
                          <a:effectLst/>
                        </a:rPr>
                        <a:t> (</a:t>
                      </a:r>
                      <a:r>
                        <a:rPr lang="en-GB" sz="1200" u="none" strike="noStrike" dirty="0" err="1">
                          <a:effectLst/>
                        </a:rPr>
                        <a:t>dist</a:t>
                      </a:r>
                      <a:r>
                        <a:rPr lang="en-GB" sz="1200" u="none" strike="noStrike" dirty="0">
                          <a:effectLst/>
                        </a:rPr>
                        <a:t> = "</a:t>
                      </a:r>
                      <a:r>
                        <a:rPr lang="en-GB" sz="1200" u="none" strike="noStrike" dirty="0" err="1">
                          <a:effectLst/>
                        </a:rPr>
                        <a:t>negbin</a:t>
                      </a:r>
                      <a:r>
                        <a:rPr lang="en-GB" sz="1200" u="none" strike="noStrike" dirty="0">
                          <a:effectLst/>
                        </a:rPr>
                        <a:t>")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9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Great books for </a:t>
            </a:r>
            <a:r>
              <a:rPr lang="en-GB" dirty="0" err="1" smtClean="0"/>
              <a:t>glms</a:t>
            </a:r>
            <a:endParaRPr lang="en-GB" dirty="0"/>
          </a:p>
        </p:txBody>
      </p:sp>
      <p:pic>
        <p:nvPicPr>
          <p:cNvPr id="2050" name="Picture 2" descr="Mixed Effects Models and Extensions in Ecology with R cove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4" y="1847088"/>
            <a:ext cx="2912745" cy="462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41M577tJx5L._SX382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95" y="1794192"/>
            <a:ext cx="36576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77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Happy to accommodate requests wherever possible</a:t>
            </a:r>
          </a:p>
          <a:p>
            <a:pPr lvl="1"/>
            <a:r>
              <a:rPr lang="en-GB" sz="2800" dirty="0" smtClean="0"/>
              <a:t>Survey Monkey</a:t>
            </a:r>
          </a:p>
          <a:p>
            <a:pPr lvl="1"/>
            <a:r>
              <a:rPr lang="en-GB" sz="2800" dirty="0" smtClean="0"/>
              <a:t>Email</a:t>
            </a:r>
          </a:p>
          <a:p>
            <a:pPr lvl="1"/>
            <a:r>
              <a:rPr lang="en-GB" sz="2800" dirty="0" smtClean="0"/>
              <a:t>In person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021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8819"/>
            <a:ext cx="8229600" cy="438912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Next week – 2</a:t>
            </a:r>
            <a:r>
              <a:rPr lang="en-GB" sz="2800" baseline="30000" dirty="0" smtClean="0"/>
              <a:t>nd</a:t>
            </a:r>
            <a:r>
              <a:rPr lang="en-GB" sz="2800" dirty="0" smtClean="0"/>
              <a:t> of December</a:t>
            </a:r>
          </a:p>
          <a:p>
            <a:pPr marL="0" indent="0">
              <a:buNone/>
            </a:pPr>
            <a:r>
              <a:rPr lang="en-GB" sz="2800" dirty="0" smtClean="0"/>
              <a:t>	Generalised linear </a:t>
            </a:r>
            <a:r>
              <a:rPr lang="en-GB" sz="2800" dirty="0" smtClean="0">
                <a:solidFill>
                  <a:schemeClr val="accent2"/>
                </a:solidFill>
              </a:rPr>
              <a:t>mixed </a:t>
            </a:r>
            <a:r>
              <a:rPr lang="en-GB" sz="2800" dirty="0" smtClean="0"/>
              <a:t>models!!</a:t>
            </a:r>
          </a:p>
        </p:txBody>
      </p:sp>
    </p:spTree>
    <p:extLst>
      <p:ext uri="{BB962C8B-B14F-4D97-AF65-F5344CB8AC3E}">
        <p14:creationId xmlns:p14="http://schemas.microsoft.com/office/powerpoint/2010/main" val="36103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What is normal (Gaussian)? </a:t>
            </a:r>
            <a:br>
              <a:rPr lang="en-GB" dirty="0" smtClean="0"/>
            </a:br>
            <a:r>
              <a:rPr lang="en-GB" dirty="0" smtClean="0"/>
              <a:t>And why do we like it?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9807"/>
            <a:ext cx="2458720" cy="202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34" y="2054041"/>
            <a:ext cx="19716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2019806"/>
            <a:ext cx="30289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://www.marin.edu/%7Enpsomas/Lectures/Ch_1/images/imageD5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4403089"/>
            <a:ext cx="33147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7814" y="4035241"/>
            <a:ext cx="5293361" cy="2585323"/>
          </a:xfrm>
          <a:prstGeom prst="rect">
            <a:avLst/>
          </a:prstGeom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sz="1600" dirty="0" smtClean="0"/>
          </a:p>
          <a:p>
            <a:r>
              <a:rPr lang="en-GB" sz="1600" dirty="0" smtClean="0"/>
              <a:t>Very commonly occurring probably distribution in 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Useful for describing things that arise from multiple random chances/alleles (e.g. dice games, height, weight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Basis of parametric statistics, including T-tests, </a:t>
            </a:r>
            <a:r>
              <a:rPr lang="en-GB" sz="1600" dirty="0" err="1" smtClean="0"/>
              <a:t>Anova</a:t>
            </a:r>
            <a:r>
              <a:rPr lang="en-GB" sz="1600" dirty="0" smtClean="0"/>
              <a:t> , General Linear Models and F statistics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9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Checking for normality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Remember that for </a:t>
            </a:r>
            <a:r>
              <a:rPr lang="en-GB" dirty="0" smtClean="0">
                <a:solidFill>
                  <a:srgbClr val="C00000"/>
                </a:solidFill>
              </a:rPr>
              <a:t>General Linear Models </a:t>
            </a:r>
            <a:r>
              <a:rPr lang="en-GB" dirty="0" smtClean="0"/>
              <a:t>and General Linear Mixed Models, you must test the </a:t>
            </a:r>
            <a:r>
              <a:rPr lang="en-GB" dirty="0" smtClean="0">
                <a:solidFill>
                  <a:srgbClr val="C00000"/>
                </a:solidFill>
              </a:rPr>
              <a:t>residuals </a:t>
            </a:r>
            <a:r>
              <a:rPr lang="en-GB" dirty="0" smtClean="0"/>
              <a:t>of the model for</a:t>
            </a:r>
            <a:r>
              <a:rPr lang="en-GB" dirty="0" smtClean="0">
                <a:solidFill>
                  <a:srgbClr val="C00000"/>
                </a:solidFill>
              </a:rPr>
              <a:t> normality</a:t>
            </a:r>
            <a:r>
              <a:rPr lang="en-GB" dirty="0" smtClean="0"/>
              <a:t>.</a:t>
            </a:r>
          </a:p>
          <a:p>
            <a:r>
              <a:rPr lang="en-GB" dirty="0" smtClean="0"/>
              <a:t>E.g.</a:t>
            </a:r>
          </a:p>
          <a:p>
            <a:pPr lvl="1"/>
            <a:r>
              <a:rPr lang="en-GB" sz="1600" dirty="0" smtClean="0"/>
              <a:t>Fit the General Linear Model</a:t>
            </a:r>
          </a:p>
          <a:p>
            <a:pPr marL="393192" lvl="1" indent="0">
              <a:buNone/>
            </a:pPr>
            <a:r>
              <a:rPr lang="en-GB" sz="1200" dirty="0" smtClean="0"/>
              <a:t>&gt; </a:t>
            </a:r>
            <a:r>
              <a:rPr lang="en-GB" sz="1200" dirty="0" err="1"/>
              <a:t>mod_norm</a:t>
            </a:r>
            <a:r>
              <a:rPr lang="en-GB" sz="1200" dirty="0"/>
              <a:t> &lt;- </a:t>
            </a:r>
            <a:r>
              <a:rPr lang="en-GB" sz="1200" dirty="0" err="1" smtClean="0"/>
              <a:t>glm</a:t>
            </a:r>
            <a:r>
              <a:rPr lang="en-GB" sz="1200" dirty="0" smtClean="0"/>
              <a:t>(</a:t>
            </a:r>
            <a:r>
              <a:rPr lang="en-GB" sz="1200" dirty="0" err="1" smtClean="0"/>
              <a:t>P~Burnt</a:t>
            </a:r>
            <a:r>
              <a:rPr lang="en-GB" sz="1200" dirty="0" smtClean="0"/>
              <a:t>*Habitat </a:t>
            </a:r>
            <a:r>
              <a:rPr lang="en-GB" sz="1200" dirty="0"/>
              <a:t>+ Site, data = </a:t>
            </a:r>
            <a:r>
              <a:rPr lang="en-GB" sz="1200" dirty="0" err="1"/>
              <a:t>chem</a:t>
            </a:r>
            <a:r>
              <a:rPr lang="en-GB" sz="1200" dirty="0"/>
              <a:t>)</a:t>
            </a:r>
          </a:p>
          <a:p>
            <a:pPr lvl="1"/>
            <a:r>
              <a:rPr lang="en-GB" sz="1600" dirty="0" smtClean="0"/>
              <a:t>Look at some plots</a:t>
            </a:r>
          </a:p>
          <a:p>
            <a:pPr marL="393192" lvl="1" indent="0">
              <a:buNone/>
            </a:pPr>
            <a:r>
              <a:rPr lang="en-GB" sz="1200" dirty="0" smtClean="0"/>
              <a:t>&gt; plot(</a:t>
            </a:r>
            <a:r>
              <a:rPr lang="en-GB" sz="1200" dirty="0" err="1" smtClean="0"/>
              <a:t>mod_norm</a:t>
            </a:r>
            <a:r>
              <a:rPr lang="en-GB" sz="1200" dirty="0" smtClean="0"/>
              <a:t>)</a:t>
            </a:r>
          </a:p>
          <a:p>
            <a:pPr marL="393192" lvl="1" indent="0">
              <a:buNone/>
            </a:pPr>
            <a:r>
              <a:rPr lang="en-GB" sz="1100" dirty="0" smtClean="0"/>
              <a:t>&gt; </a:t>
            </a:r>
            <a:r>
              <a:rPr lang="en-GB" sz="1100" dirty="0" err="1"/>
              <a:t>hist</a:t>
            </a:r>
            <a:r>
              <a:rPr lang="en-GB" sz="1100" dirty="0"/>
              <a:t>(residuals(</a:t>
            </a:r>
            <a:r>
              <a:rPr lang="en-GB" sz="1100" dirty="0" err="1"/>
              <a:t>mod_norm</a:t>
            </a:r>
            <a:r>
              <a:rPr lang="en-GB" sz="1100" dirty="0"/>
              <a:t>))</a:t>
            </a:r>
          </a:p>
          <a:p>
            <a:pPr lvl="1"/>
            <a:r>
              <a:rPr lang="en-GB" sz="1600" dirty="0" smtClean="0"/>
              <a:t>Test residuals for normality</a:t>
            </a:r>
            <a:endParaRPr lang="en-GB" sz="1600" dirty="0"/>
          </a:p>
          <a:p>
            <a:pPr marL="393192" lvl="1" indent="0">
              <a:buNone/>
            </a:pPr>
            <a:r>
              <a:rPr lang="en-GB" sz="1200" dirty="0" smtClean="0"/>
              <a:t>&gt; </a:t>
            </a:r>
            <a:r>
              <a:rPr lang="en-GB" sz="1200" dirty="0" err="1" smtClean="0"/>
              <a:t>shapiro.test</a:t>
            </a:r>
            <a:r>
              <a:rPr lang="en-GB" sz="1200" dirty="0" smtClean="0"/>
              <a:t>(residuals(</a:t>
            </a:r>
            <a:r>
              <a:rPr lang="en-GB" sz="1200" dirty="0" err="1" smtClean="0"/>
              <a:t>mod_norm</a:t>
            </a:r>
            <a:r>
              <a:rPr lang="en-GB" sz="1200" dirty="0" smtClean="0"/>
              <a:t>))</a:t>
            </a:r>
            <a:endParaRPr lang="en-GB" sz="1200" dirty="0"/>
          </a:p>
          <a:p>
            <a:pPr marL="393192" lvl="1" indent="0">
              <a:buNone/>
            </a:pPr>
            <a:r>
              <a:rPr lang="en-GB" sz="1200" dirty="0"/>
              <a:t># Shapiro-Wilk normality </a:t>
            </a:r>
            <a:r>
              <a:rPr lang="en-GB" sz="1200" dirty="0" smtClean="0"/>
              <a:t>test</a:t>
            </a:r>
            <a:endParaRPr lang="en-GB" sz="1200" dirty="0"/>
          </a:p>
          <a:p>
            <a:pPr marL="393192" lvl="1" indent="0">
              <a:buNone/>
            </a:pPr>
            <a:r>
              <a:rPr lang="en-GB" sz="1200" dirty="0"/>
              <a:t># data:  residuals(</a:t>
            </a:r>
            <a:r>
              <a:rPr lang="en-GB" sz="1200" dirty="0" err="1"/>
              <a:t>mod_norm</a:t>
            </a:r>
            <a:r>
              <a:rPr lang="en-GB" sz="1200" dirty="0"/>
              <a:t>) </a:t>
            </a:r>
          </a:p>
          <a:p>
            <a:pPr marL="393192" lvl="1" indent="0">
              <a:buNone/>
            </a:pPr>
            <a:r>
              <a:rPr lang="en-GB" sz="1200" dirty="0"/>
              <a:t># W = 0.9391, </a:t>
            </a:r>
            <a:r>
              <a:rPr lang="en-GB" sz="1200" dirty="0">
                <a:solidFill>
                  <a:srgbClr val="FF0000"/>
                </a:solidFill>
              </a:rPr>
              <a:t>p-value = 3.212e-05</a:t>
            </a:r>
          </a:p>
          <a:p>
            <a:pPr lvl="1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898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What to do when things are not normal?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What to do when things are not normal?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Step 1.  Feel </a:t>
            </a:r>
            <a:r>
              <a:rPr lang="en-GB" dirty="0" smtClean="0">
                <a:solidFill>
                  <a:srgbClr val="FF0000"/>
                </a:solidFill>
              </a:rPr>
              <a:t>slightly uncomfortable</a:t>
            </a:r>
          </a:p>
          <a:p>
            <a:pPr lvl="1"/>
            <a:r>
              <a:rPr lang="en-GB" dirty="0" smtClean="0"/>
              <a:t>Think about your data</a:t>
            </a:r>
          </a:p>
          <a:p>
            <a:pPr lvl="2"/>
            <a:r>
              <a:rPr lang="en-GB" dirty="0" smtClean="0"/>
              <a:t>Do you have enough samples?</a:t>
            </a:r>
          </a:p>
          <a:p>
            <a:pPr lvl="2"/>
            <a:r>
              <a:rPr lang="en-GB" dirty="0" smtClean="0"/>
              <a:t>Are there environmental variables you haven’t included?</a:t>
            </a:r>
          </a:p>
          <a:p>
            <a:pPr lvl="2"/>
            <a:r>
              <a:rPr lang="en-GB" dirty="0" smtClean="0"/>
              <a:t>Are there outliers and why?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What to do when things are not normal?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GB" dirty="0"/>
              <a:t>Step 1.  Feel </a:t>
            </a:r>
            <a:r>
              <a:rPr lang="en-GB" dirty="0" smtClean="0"/>
              <a:t>slightly uncomfortable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Step 2. </a:t>
            </a:r>
            <a:r>
              <a:rPr lang="en-GB" dirty="0" smtClean="0">
                <a:solidFill>
                  <a:srgbClr val="FF0000"/>
                </a:solidFill>
              </a:rPr>
              <a:t>Consider </a:t>
            </a:r>
            <a:r>
              <a:rPr lang="en-GB" dirty="0">
                <a:solidFill>
                  <a:srgbClr val="FF0000"/>
                </a:solidFill>
              </a:rPr>
              <a:t>data transformations or Generali</a:t>
            </a:r>
            <a:r>
              <a:rPr lang="en-GB" u="sng" dirty="0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Linear </a:t>
            </a:r>
            <a:r>
              <a:rPr lang="en-GB" dirty="0" smtClean="0">
                <a:solidFill>
                  <a:srgbClr val="FF0000"/>
                </a:solidFill>
              </a:rPr>
              <a:t>Models</a:t>
            </a:r>
          </a:p>
          <a:p>
            <a:pPr lvl="0"/>
            <a:r>
              <a:rPr lang="en-GB" b="1" dirty="0"/>
              <a:t>Transforming</a:t>
            </a:r>
            <a:r>
              <a:rPr lang="en-GB" dirty="0"/>
              <a:t> may be better when in you have</a:t>
            </a:r>
            <a:r>
              <a:rPr lang="en-GB" b="1" dirty="0"/>
              <a:t> problems with variance </a:t>
            </a:r>
            <a:r>
              <a:rPr lang="en-GB" dirty="0"/>
              <a:t>as well as </a:t>
            </a:r>
            <a:r>
              <a:rPr lang="en-GB" dirty="0" smtClean="0"/>
              <a:t>normality</a:t>
            </a:r>
            <a:endParaRPr lang="en-GB" dirty="0"/>
          </a:p>
          <a:p>
            <a:pPr lvl="0"/>
            <a:r>
              <a:rPr lang="en-GB" b="1" dirty="0" smtClean="0"/>
              <a:t>GLM’s </a:t>
            </a:r>
            <a:r>
              <a:rPr lang="en-GB" dirty="0"/>
              <a:t>are likely to be better when you have count data, proportion data or presence/absence data</a:t>
            </a:r>
          </a:p>
          <a:p>
            <a:pPr lvl="0"/>
            <a:r>
              <a:rPr lang="en-GB" b="1" dirty="0"/>
              <a:t>GLM </a:t>
            </a:r>
            <a:r>
              <a:rPr lang="en-GB" dirty="0"/>
              <a:t>results are often easier to interpret (I think</a:t>
            </a:r>
            <a:r>
              <a:rPr lang="en-GB" dirty="0" smtClean="0"/>
              <a:t>)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What to do when things are not normal?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en-GB" dirty="0"/>
              <a:t>Step 1.  Feel </a:t>
            </a:r>
            <a:r>
              <a:rPr lang="en-GB" dirty="0" smtClean="0"/>
              <a:t>slightly uncomfortable</a:t>
            </a:r>
            <a:endParaRPr lang="en-GB" dirty="0"/>
          </a:p>
          <a:p>
            <a:r>
              <a:rPr lang="en-GB" dirty="0"/>
              <a:t>Step 2. </a:t>
            </a:r>
            <a:r>
              <a:rPr lang="en-GB" dirty="0" smtClean="0"/>
              <a:t>Consider </a:t>
            </a:r>
            <a:r>
              <a:rPr lang="en-GB" dirty="0"/>
              <a:t>data transformations or Generali</a:t>
            </a:r>
            <a:r>
              <a:rPr lang="en-GB" u="sng" dirty="0"/>
              <a:t>sed</a:t>
            </a:r>
            <a:r>
              <a:rPr lang="en-GB" dirty="0"/>
              <a:t> Linear </a:t>
            </a:r>
            <a:r>
              <a:rPr lang="en-GB" dirty="0" smtClean="0"/>
              <a:t>Models</a:t>
            </a:r>
          </a:p>
          <a:p>
            <a:pPr lvl="0"/>
            <a:r>
              <a:rPr lang="en-GB" b="1" dirty="0"/>
              <a:t>Transforming</a:t>
            </a:r>
            <a:r>
              <a:rPr lang="en-GB" dirty="0"/>
              <a:t> may be better when in you have</a:t>
            </a:r>
            <a:r>
              <a:rPr lang="en-GB" b="1" dirty="0"/>
              <a:t> problems with variance </a:t>
            </a:r>
            <a:r>
              <a:rPr lang="en-GB" dirty="0"/>
              <a:t>as well as </a:t>
            </a:r>
            <a:r>
              <a:rPr lang="en-GB" dirty="0" smtClean="0"/>
              <a:t>normality</a:t>
            </a:r>
            <a:endParaRPr lang="en-GB" dirty="0"/>
          </a:p>
          <a:p>
            <a:pPr lvl="0"/>
            <a:r>
              <a:rPr lang="en-GB" b="1" dirty="0" smtClean="0"/>
              <a:t>GLM’s </a:t>
            </a:r>
            <a:r>
              <a:rPr lang="en-GB" dirty="0"/>
              <a:t>are likely to be better when you have count data, proportion data or presence/absence data</a:t>
            </a:r>
          </a:p>
          <a:p>
            <a:pPr lvl="0"/>
            <a:r>
              <a:rPr lang="en-GB" b="1" dirty="0"/>
              <a:t>GLM </a:t>
            </a:r>
            <a:r>
              <a:rPr lang="en-GB" dirty="0"/>
              <a:t>results are often easier to interpret (I think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Step 3. Realise that having non-normal data is pretty normal in ecology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Generalised</a:t>
            </a:r>
            <a:r>
              <a:rPr lang="en-US" dirty="0" smtClean="0"/>
              <a:t>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/>
          </a:bodyPr>
          <a:lstStyle/>
          <a:p>
            <a:pPr lvl="0"/>
            <a:r>
              <a:rPr lang="en-GB" dirty="0"/>
              <a:t>Model response data with specified non-Gaussian (non-normal) responses</a:t>
            </a:r>
          </a:p>
          <a:p>
            <a:pPr lvl="0"/>
            <a:r>
              <a:rPr lang="en-GB" dirty="0"/>
              <a:t>Can accommodate continuous and categorical explanatory variables</a:t>
            </a:r>
          </a:p>
          <a:p>
            <a:pPr lvl="0"/>
            <a:r>
              <a:rPr lang="en-GB" dirty="0"/>
              <a:t>Can account for variable interactions and quadratic terms</a:t>
            </a:r>
          </a:p>
          <a:p>
            <a:pPr lvl="0"/>
            <a:r>
              <a:rPr lang="en-GB" dirty="0"/>
              <a:t>Response should be linear </a:t>
            </a:r>
          </a:p>
          <a:p>
            <a:pPr lvl="0"/>
            <a:r>
              <a:rPr lang="en-GB" dirty="0" smtClean="0"/>
              <a:t>Can be extended to include random factors (GLMM’s)</a:t>
            </a:r>
          </a:p>
          <a:p>
            <a:pPr lvl="0"/>
            <a:endParaRPr lang="en-GB" dirty="0" smtClean="0"/>
          </a:p>
          <a:p>
            <a:pPr marL="0" lvl="0" indent="0">
              <a:buNone/>
            </a:pPr>
            <a:r>
              <a:rPr lang="en-GB" dirty="0" smtClean="0"/>
              <a:t>Note:</a:t>
            </a:r>
            <a:endParaRPr lang="en-GB" dirty="0"/>
          </a:p>
          <a:p>
            <a:pPr lvl="0"/>
            <a:r>
              <a:rPr lang="en-GB" dirty="0" smtClean="0"/>
              <a:t>Outliers and variance </a:t>
            </a:r>
            <a:r>
              <a:rPr lang="en-GB" dirty="0"/>
              <a:t>can still be a </a:t>
            </a:r>
            <a:r>
              <a:rPr lang="en-GB" dirty="0" smtClean="0"/>
              <a:t>problem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69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Common distributions </a:t>
            </a:r>
            <a:r>
              <a:rPr lang="en-GB" dirty="0"/>
              <a:t>for </a:t>
            </a:r>
            <a:r>
              <a:rPr lang="en-GB" dirty="0" smtClean="0"/>
              <a:t>continuous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067" y="5074920"/>
            <a:ext cx="3190240" cy="8890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Gamma distribution</a:t>
            </a:r>
          </a:p>
          <a:p>
            <a:r>
              <a:rPr lang="en-GB" dirty="0" smtClean="0"/>
              <a:t>Bounded at zero</a:t>
            </a:r>
          </a:p>
          <a:p>
            <a:r>
              <a:rPr lang="en-GB" dirty="0" smtClean="0"/>
              <a:t>Positive numbers only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6458" y="5090160"/>
            <a:ext cx="3190240" cy="889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GB" dirty="0" smtClean="0"/>
              <a:t>Normal distribution</a:t>
            </a:r>
          </a:p>
          <a:p>
            <a:pPr defTabSz="914400"/>
            <a:r>
              <a:rPr lang="en-GB" dirty="0" smtClean="0"/>
              <a:t>Unbounded  </a:t>
            </a:r>
          </a:p>
          <a:p>
            <a:pPr defTabSz="91440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4" b="10580"/>
          <a:stretch/>
        </p:blipFill>
        <p:spPr>
          <a:xfrm>
            <a:off x="607601" y="2499360"/>
            <a:ext cx="3707954" cy="2570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0"/>
          <a:stretch/>
        </p:blipFill>
        <p:spPr>
          <a:xfrm>
            <a:off x="4883937" y="2326639"/>
            <a:ext cx="3654743" cy="267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81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li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Rclinic.thmx</Template>
  <TotalTime>474</TotalTime>
  <Words>805</Words>
  <Application>Microsoft Office PowerPoint</Application>
  <PresentationFormat>On-screen Show (4:3)</PresentationFormat>
  <Paragraphs>162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Constantia</vt:lpstr>
      <vt:lpstr>Wingdings 2</vt:lpstr>
      <vt:lpstr>Rclinic</vt:lpstr>
      <vt:lpstr>R Clinic </vt:lpstr>
      <vt:lpstr>What is normal (Gaussian)?  And why do we like it?</vt:lpstr>
      <vt:lpstr>Checking for normality</vt:lpstr>
      <vt:lpstr>What to do when things are not normal?</vt:lpstr>
      <vt:lpstr>What to do when things are not normal?</vt:lpstr>
      <vt:lpstr>What to do when things are not normal?</vt:lpstr>
      <vt:lpstr>What to do when things are not normal?</vt:lpstr>
      <vt:lpstr>Generalised Linear Models</vt:lpstr>
      <vt:lpstr>Common distributions for continuous data</vt:lpstr>
      <vt:lpstr>Running a Generalised Linear model in “R”</vt:lpstr>
      <vt:lpstr>Common distributions for count data</vt:lpstr>
      <vt:lpstr>Poisson and “overdispersion”</vt:lpstr>
      <vt:lpstr>Binomial data</vt:lpstr>
      <vt:lpstr>Zero-inflated data</vt:lpstr>
      <vt:lpstr>Recap of options</vt:lpstr>
      <vt:lpstr>Great books for glms</vt:lpstr>
      <vt:lpstr>Feedback</vt:lpstr>
      <vt:lpstr>Upcoming sessions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Clinic</dc:title>
  <dc:creator>Siobhán</dc:creator>
  <cp:lastModifiedBy>Ruth Kelly</cp:lastModifiedBy>
  <cp:revision>55</cp:revision>
  <dcterms:created xsi:type="dcterms:W3CDTF">2015-06-25T15:31:41Z</dcterms:created>
  <dcterms:modified xsi:type="dcterms:W3CDTF">2017-10-25T10:43:07Z</dcterms:modified>
</cp:coreProperties>
</file>