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58" r:id="rId4"/>
    <p:sldId id="260" r:id="rId5"/>
    <p:sldId id="263" r:id="rId6"/>
    <p:sldId id="26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82" autoAdjust="0"/>
  </p:normalViewPr>
  <p:slideViewPr>
    <p:cSldViewPr snapToGrid="0" snapToObjects="1">
      <p:cViewPr>
        <p:scale>
          <a:sx n="110" d="100"/>
          <a:sy n="110" d="100"/>
        </p:scale>
        <p:origin x="-153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7854-6F80-174A-81DE-4B734BB606BE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D15F4-556D-3846-AD97-BBD2B398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the data we deal</a:t>
            </a:r>
            <a:r>
              <a:rPr lang="en-US" baseline="0" dirty="0" smtClean="0"/>
              <a:t> with is high throughput where we look at the expression levels of thousands of genes across multiple samples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common method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data is to display it as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heat map is a graphical two-dimensional representation of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columns within a heat map might represent different samples while the rows might represent different genes,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values associated with each of these genes within the particular samples are represented in color.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also be combined with clustering methods which group genes and/or samples together based on the similarity of their gene expression pattern. This can be useful for identifying genes that are commonly regulated, or biological signatures associated with a particular condition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disease or an environmental condition)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15F4-556D-3846-AD97-BBD2B398A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Pheatmap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for drawing pretty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R. The ordinary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in R has several drawbacks when it comes to producing publication quality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is hard to produce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pictures with consistent text, cell and overall sizes and shapes. The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pheatmap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tries to alleviate the problems by offering more fine grained control over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dimensions and appearance.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15F4-556D-3846-AD97-BBD2B398A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15F4-556D-3846-AD97-BBD2B398A0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is commonly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visualizing high dimensional or multidimensional data,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 data into groups that are most similar to each other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different types of clustering algorithms but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Pheatmap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clustering approach using the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hclust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I will very briefly explain it.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Hierarchical clustering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organizing your data into a kind of hierarchy.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most common approach is called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agglomerative approach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nutshell,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clustering works by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calculating the pairwise distance between all points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your dataset.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then joins the data points that are the least distant apart; then it joins the next least distant pair of points;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it has joined all points.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tree is a graphical representation of this process.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15F4-556D-3846-AD97-BBD2B398A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pheatmap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distance measure is calculated using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function, whose own default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euclidean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measures the absolute distance between the points in space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to use?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simple illustration to explain this.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we have two highly expressed genes and two lowly expressed genes.  But also we have, the two pairs of genes (high and low) have very different shapes.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we want to cluster them?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we want to cluster all highly expressed genes together and similarly all lowly expressed genes together?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we want to cluster by the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data, genes which share the same expression profile (no matter what level of expression) should be clustered together.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which question, we choose a different distance measure.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Euclidean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 the absolute distance between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allows us to cluster on expression level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correlation, </a:t>
            </a:r>
            <a:r>
              <a:rPr lang="is-I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cluster on shape. Here </a:t>
            </a:r>
            <a:r>
              <a:rPr lang="ga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h1 and l1 vectors are correlated to each other so are clustered together and h2 and l2 are clustered together.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15F4-556D-3846-AD97-BBD2B398A0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15F4-556D-3846-AD97-BBD2B398A0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we add scaling, this is what we want - genes clustered on the shape of their expression profile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15F4-556D-3846-AD97-BBD2B398A0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8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76FF-E12E-CA4E-AEA3-DE03D66A5660}" type="datetimeFigureOut">
              <a:rPr lang="en-US" smtClean="0"/>
              <a:t>18/04/18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5333-F5BC-1A46-B934-69480BF1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err="1"/>
              <a:t>V</a:t>
            </a:r>
            <a:r>
              <a:rPr lang="en-US" dirty="0" err="1" smtClean="0"/>
              <a:t>isualisation</a:t>
            </a:r>
            <a:r>
              <a:rPr lang="en-US" dirty="0" smtClean="0"/>
              <a:t> using </a:t>
            </a:r>
            <a:r>
              <a:rPr lang="en-US" dirty="0" err="1" smtClean="0"/>
              <a:t>Heatmaps</a:t>
            </a:r>
            <a:r>
              <a:rPr lang="en-US" dirty="0" smtClean="0"/>
              <a:t> in R</a:t>
            </a:r>
            <a:endParaRPr lang="en-US" dirty="0"/>
          </a:p>
        </p:txBody>
      </p:sp>
      <p:pic>
        <p:nvPicPr>
          <p:cNvPr id="4" name="Picture 3" descr="Screen Shot 2018-04-18 at 10.49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301750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Heatmaps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packages available</a:t>
            </a:r>
            <a:r>
              <a:rPr lang="is-IS" dirty="0" smtClean="0"/>
              <a:t>…</a:t>
            </a:r>
          </a:p>
          <a:p>
            <a:pPr lvl="1"/>
            <a:r>
              <a:rPr lang="en-US" dirty="0" smtClean="0"/>
              <a:t>H</a:t>
            </a:r>
            <a:r>
              <a:rPr lang="is-IS" dirty="0" smtClean="0"/>
              <a:t>eatmap</a:t>
            </a:r>
          </a:p>
          <a:p>
            <a:pPr lvl="1"/>
            <a:r>
              <a:rPr lang="en-US" dirty="0" smtClean="0"/>
              <a:t>H</a:t>
            </a:r>
            <a:r>
              <a:rPr lang="is-IS" dirty="0" smtClean="0"/>
              <a:t>eatmap.2</a:t>
            </a:r>
          </a:p>
          <a:p>
            <a:pPr lvl="1"/>
            <a:r>
              <a:rPr lang="en-US" dirty="0"/>
              <a:t>a</a:t>
            </a:r>
            <a:r>
              <a:rPr lang="is-IS" dirty="0" smtClean="0"/>
              <a:t>heatmap (NMF)</a:t>
            </a:r>
          </a:p>
          <a:p>
            <a:pPr lvl="1"/>
            <a:r>
              <a:rPr lang="en-US" dirty="0" smtClean="0"/>
              <a:t>H</a:t>
            </a:r>
            <a:r>
              <a:rPr lang="is-IS" dirty="0" smtClean="0"/>
              <a:t>eatmaply (interactive heatmap)</a:t>
            </a:r>
          </a:p>
          <a:p>
            <a:pPr lvl="1"/>
            <a:r>
              <a:rPr lang="is-IS" b="1" dirty="0" smtClean="0">
                <a:solidFill>
                  <a:srgbClr val="FF0000"/>
                </a:solidFill>
              </a:rPr>
              <a:t>Pheatmap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8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Pheatmap</a:t>
            </a:r>
            <a:endParaRPr lang="en-US" dirty="0"/>
          </a:p>
        </p:txBody>
      </p:sp>
      <p:pic>
        <p:nvPicPr>
          <p:cNvPr id="5" name="Picture 4" descr="Screen Shot 2018-04-17 at 09.2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70"/>
            <a:ext cx="5295106" cy="5152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4470" y="1947884"/>
            <a:ext cx="3456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Features:</a:t>
            </a:r>
          </a:p>
          <a:p>
            <a:endParaRPr lang="en-US" b="1" u="sng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easy to use!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Offers a lot of control over </a:t>
            </a:r>
            <a:r>
              <a:rPr lang="en-US" dirty="0" err="1" smtClean="0"/>
              <a:t>heatmap</a:t>
            </a:r>
            <a:r>
              <a:rPr lang="en-US" dirty="0" smtClean="0"/>
              <a:t> dimensions and appearance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Easily add row and column annotations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Great for publication quality </a:t>
            </a:r>
            <a:r>
              <a:rPr lang="en-US" dirty="0" err="1" smtClean="0"/>
              <a:t>heatmaps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clustering work?</a:t>
            </a:r>
            <a:endParaRPr lang="en-US" dirty="0"/>
          </a:p>
        </p:txBody>
      </p:sp>
      <p:pic>
        <p:nvPicPr>
          <p:cNvPr id="3" name="Picture 2" descr="Screen Shot 2018-04-17 at 12.05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43" y="2687932"/>
            <a:ext cx="5151046" cy="3174904"/>
          </a:xfrm>
          <a:prstGeom prst="rect">
            <a:avLst/>
          </a:prstGeom>
        </p:spPr>
      </p:pic>
      <p:pic>
        <p:nvPicPr>
          <p:cNvPr id="4" name="Picture 3" descr="Screen Shot 2018-04-17 at 12.38.5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5"/>
          <a:stretch/>
        </p:blipFill>
        <p:spPr>
          <a:xfrm>
            <a:off x="351294" y="2506568"/>
            <a:ext cx="3420205" cy="21316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Bent-Up Arrow 4"/>
          <p:cNvSpPr/>
          <p:nvPr/>
        </p:nvSpPr>
        <p:spPr>
          <a:xfrm rot="5400000">
            <a:off x="2931330" y="4609808"/>
            <a:ext cx="669050" cy="77113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574" y="1338258"/>
            <a:ext cx="3483947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1. Calculate a Pairwise </a:t>
            </a:r>
            <a:r>
              <a:rPr lang="en-US" sz="1600" b="1" dirty="0"/>
              <a:t>D</a:t>
            </a:r>
            <a:r>
              <a:rPr lang="en-US" sz="1600" b="1" dirty="0" smtClean="0"/>
              <a:t>istance </a:t>
            </a:r>
            <a:r>
              <a:rPr lang="en-US" sz="1600" b="1" dirty="0"/>
              <a:t>M</a:t>
            </a:r>
            <a:r>
              <a:rPr lang="en-US" sz="1600" b="1" dirty="0" smtClean="0"/>
              <a:t>atrix</a:t>
            </a:r>
          </a:p>
          <a:p>
            <a:pPr>
              <a:lnSpc>
                <a:spcPct val="60000"/>
              </a:lnSpc>
            </a:pP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dist</a:t>
            </a:r>
            <a:r>
              <a:rPr lang="en-US" sz="1600" dirty="0" smtClean="0"/>
              <a:t> function;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Default distance metric: Euclidean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21452" y="1709203"/>
            <a:ext cx="437812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2. </a:t>
            </a:r>
            <a:r>
              <a:rPr lang="en-US" sz="1600" b="1" dirty="0" err="1" smtClean="0"/>
              <a:t>Hierarchial</a:t>
            </a:r>
            <a:r>
              <a:rPr lang="en-US" sz="1600" b="1" dirty="0" smtClean="0"/>
              <a:t> clustering</a:t>
            </a:r>
          </a:p>
          <a:p>
            <a:pPr>
              <a:lnSpc>
                <a:spcPct val="60000"/>
              </a:lnSpc>
            </a:pPr>
            <a:endParaRPr lang="en-US" sz="1600" b="1" dirty="0" smtClean="0"/>
          </a:p>
          <a:p>
            <a:r>
              <a:rPr lang="en-US" sz="1600" dirty="0" err="1" smtClean="0"/>
              <a:t>hclust</a:t>
            </a:r>
            <a:r>
              <a:rPr lang="en-US" sz="1600" dirty="0" smtClean="0"/>
              <a:t> function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Default method for joining groups: “</a:t>
            </a:r>
            <a:r>
              <a:rPr lang="en-US" sz="1600" b="1" dirty="0" smtClean="0"/>
              <a:t>complete</a:t>
            </a:r>
            <a:r>
              <a:rPr lang="en-US" sz="1600" dirty="0" smtClean="0"/>
              <a:t>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10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58"/>
            <a:ext cx="8229600" cy="1143000"/>
          </a:xfrm>
        </p:spPr>
        <p:txBody>
          <a:bodyPr/>
          <a:lstStyle/>
          <a:p>
            <a:r>
              <a:rPr lang="en-US" dirty="0" smtClean="0"/>
              <a:t>Which distance measure to use?</a:t>
            </a:r>
            <a:endParaRPr lang="en-US" dirty="0"/>
          </a:p>
        </p:txBody>
      </p:sp>
      <p:pic>
        <p:nvPicPr>
          <p:cNvPr id="3" name="Picture 2" descr="Screen Shot 2018-04-17 at 12.4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2786"/>
            <a:ext cx="5135072" cy="3365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7922" y="1899142"/>
            <a:ext cx="19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7922" y="4443151"/>
            <a:ext cx="207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distance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651" y="1174680"/>
            <a:ext cx="71326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Possible values in </a:t>
            </a:r>
            <a:r>
              <a:rPr lang="en-US" u="sng" dirty="0" err="1" smtClean="0"/>
              <a:t>Pheatmap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“Correlation” and all distances supported by </a:t>
            </a:r>
            <a:r>
              <a:rPr lang="en-US" dirty="0" err="1" smtClean="0"/>
              <a:t>dist</a:t>
            </a:r>
            <a:r>
              <a:rPr lang="en-US" dirty="0" smtClean="0"/>
              <a:t> including  “</a:t>
            </a:r>
            <a:r>
              <a:rPr lang="en-US" dirty="0" err="1" smtClean="0"/>
              <a:t>euclidean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00842" y="3315368"/>
            <a:ext cx="695158" cy="574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21320" y="4467912"/>
            <a:ext cx="674680" cy="400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421" y="6435196"/>
            <a:ext cx="325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Opiniomics</a:t>
            </a:r>
            <a:r>
              <a:rPr lang="en-US" dirty="0" smtClean="0"/>
              <a:t> blog by Mick Watson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97" y="4797196"/>
            <a:ext cx="2660953" cy="19828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86760" r="-1"/>
          <a:stretch/>
        </p:blipFill>
        <p:spPr>
          <a:xfrm>
            <a:off x="8156454" y="2336800"/>
            <a:ext cx="314445" cy="17697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r="19658"/>
          <a:stretch/>
        </p:blipFill>
        <p:spPr>
          <a:xfrm flipV="1">
            <a:off x="6102350" y="2336800"/>
            <a:ext cx="1908055" cy="1769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80530" r="12178" b="50000"/>
          <a:stretch/>
        </p:blipFill>
        <p:spPr>
          <a:xfrm>
            <a:off x="8061282" y="3169417"/>
            <a:ext cx="173182" cy="8848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80530" t="50968" r="12178"/>
          <a:stretch/>
        </p:blipFill>
        <p:spPr>
          <a:xfrm>
            <a:off x="8061282" y="2382980"/>
            <a:ext cx="173182" cy="8677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9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the matrix converted into a </a:t>
            </a:r>
            <a:r>
              <a:rPr lang="en-US" dirty="0" err="1" smtClean="0"/>
              <a:t>colour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Screen Shot 2018-04-18 at 11.3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0" y="2101273"/>
            <a:ext cx="4179455" cy="4179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0086" y="1651276"/>
            <a:ext cx="105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Raw data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72" y="6430943"/>
            <a:ext cx="2969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log </a:t>
            </a:r>
            <a:r>
              <a:rPr lang="en-US" dirty="0" err="1" smtClean="0"/>
              <a:t>normalised</a:t>
            </a:r>
            <a:r>
              <a:rPr lang="en-US" dirty="0" smtClean="0"/>
              <a:t> read counts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8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the matrix converted into a </a:t>
            </a:r>
            <a:r>
              <a:rPr lang="en-US" dirty="0" err="1" smtClean="0"/>
              <a:t>colour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Screen Shot 2018-04-18 at 11.3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0" y="2101273"/>
            <a:ext cx="4179455" cy="4179455"/>
          </a:xfrm>
          <a:prstGeom prst="rect">
            <a:avLst/>
          </a:prstGeom>
        </p:spPr>
      </p:pic>
      <p:pic>
        <p:nvPicPr>
          <p:cNvPr id="5" name="Picture 4" descr="Screen Shot 2018-04-18 at 11.36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5" y="2101273"/>
            <a:ext cx="4179455" cy="4179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2545" y="1731941"/>
            <a:ext cx="105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0672" y="1699675"/>
            <a:ext cx="12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Scaled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872" y="6430943"/>
            <a:ext cx="2969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log </a:t>
            </a:r>
            <a:r>
              <a:rPr lang="en-US" dirty="0" err="1" smtClean="0"/>
              <a:t>normalised</a:t>
            </a:r>
            <a:r>
              <a:rPr lang="en-US" dirty="0" smtClean="0"/>
              <a:t> read counts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7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724</Words>
  <Application>Microsoft Macintosh PowerPoint</Application>
  <PresentationFormat>On-screen Show (4:3)</PresentationFormat>
  <Paragraphs>85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Visualisation using Heatmaps in R</vt:lpstr>
      <vt:lpstr>Heatmaps in R</vt:lpstr>
      <vt:lpstr>Pheatmap</vt:lpstr>
      <vt:lpstr>How does the clustering work?</vt:lpstr>
      <vt:lpstr>Which distance measure to use?</vt:lpstr>
      <vt:lpstr>How is the matrix converted into a colour?</vt:lpstr>
      <vt:lpstr>How is the matrix converted into a colour?</vt:lpstr>
    </vt:vector>
  </TitlesOfParts>
  <Company>Trinity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Pheatmap</dc:title>
  <dc:creator>Fiona Roche</dc:creator>
  <cp:lastModifiedBy>Fiona Roche</cp:lastModifiedBy>
  <cp:revision>52</cp:revision>
  <dcterms:created xsi:type="dcterms:W3CDTF">2018-04-17T08:08:40Z</dcterms:created>
  <dcterms:modified xsi:type="dcterms:W3CDTF">2018-04-18T13:10:52Z</dcterms:modified>
</cp:coreProperties>
</file>