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8"/>
  </p:notesMasterIdLst>
  <p:handoutMasterIdLst>
    <p:handoutMasterId r:id="rId9"/>
  </p:handoutMasterIdLst>
  <p:sldIdLst>
    <p:sldId id="256" r:id="rId2"/>
    <p:sldId id="856" r:id="rId3"/>
    <p:sldId id="859" r:id="rId4"/>
    <p:sldId id="858" r:id="rId5"/>
    <p:sldId id="857" r:id="rId6"/>
    <p:sldId id="860" r:id="rId7"/>
  </p:sldIdLst>
  <p:sldSz cx="9906000" cy="6858000" type="A4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 CHENG" initials="KC" lastIdx="1" clrIdx="0">
    <p:extLst>
      <p:ext uri="{19B8F6BF-5375-455C-9EA6-DF929625EA0E}">
        <p15:presenceInfo xmlns:p15="http://schemas.microsoft.com/office/powerpoint/2012/main" userId="82633958d994829d" providerId="Windows Live"/>
      </p:ext>
    </p:extLst>
  </p:cmAuthor>
  <p:cmAuthor id="2" name="Yang Yang" initials="YY" lastIdx="1" clrIdx="1">
    <p:extLst>
      <p:ext uri="{19B8F6BF-5375-455C-9EA6-DF929625EA0E}">
        <p15:presenceInfo xmlns:p15="http://schemas.microsoft.com/office/powerpoint/2012/main" userId="9aab4f18d7b626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C5"/>
    <a:srgbClr val="AB926B"/>
    <a:srgbClr val="AB7942"/>
    <a:srgbClr val="1551AD"/>
    <a:srgbClr val="FF9300"/>
    <a:srgbClr val="0070C0"/>
    <a:srgbClr val="FF7E79"/>
    <a:srgbClr val="BFEBFD"/>
    <a:srgbClr val="FF2F92"/>
    <a:srgbClr val="FF6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85581" autoAdjust="0"/>
  </p:normalViewPr>
  <p:slideViewPr>
    <p:cSldViewPr>
      <p:cViewPr varScale="1">
        <p:scale>
          <a:sx n="102" d="100"/>
          <a:sy n="102" d="100"/>
        </p:scale>
        <p:origin x="984" y="12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98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0512"/>
    </p:cViewPr>
  </p:sorterViewPr>
  <p:notesViewPr>
    <p:cSldViewPr snapToGrid="0" snapToObjects="1">
      <p:cViewPr>
        <p:scale>
          <a:sx n="111" d="100"/>
          <a:sy n="111" d="100"/>
        </p:scale>
        <p:origin x="976" y="-116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584" cy="510987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063" y="2"/>
            <a:ext cx="3076584" cy="510987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B0E53223-BD64-4BED-9BC8-4C388EA24B82}" type="datetimeFigureOut">
              <a:rPr lang="zh-CN" altLang="en-US" smtClean="0"/>
              <a:pPr/>
              <a:t>2020/11/9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319"/>
            <a:ext cx="3076584" cy="51264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063" y="9720319"/>
            <a:ext cx="3076584" cy="51264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A223ABF3-F4FC-4520-B5C6-91D6C39D1A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99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6584" cy="51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63" y="2"/>
            <a:ext cx="3076584" cy="51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1814"/>
            <a:ext cx="5680102" cy="460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19"/>
            <a:ext cx="3076584" cy="5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63" y="9720319"/>
            <a:ext cx="3076584" cy="5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3804948-14D2-43DA-B3DB-CF1972FFF4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61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3550" cy="3838575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341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73"/>
            <a:ext cx="9906000" cy="36036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00029" y="6453188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877019A4-F52B-4785-B83C-A974FFFB65AE}" type="slidenum">
              <a:rPr kumimoji="1" lang="en-US" altLang="ja-JP" sz="16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rPr>
              <a:pPr defTabSz="762000">
                <a:defRPr/>
              </a:pPr>
              <a:t>‹#›</a:t>
            </a:fld>
            <a:endParaRPr kumimoji="1" lang="en-US" altLang="ja-JP" sz="1600">
              <a:solidFill>
                <a:schemeClr val="bg1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-39682" y="-26988"/>
            <a:ext cx="1443038" cy="995363"/>
            <a:chOff x="0" y="0"/>
            <a:chExt cx="5557" cy="4150"/>
          </a:xfrm>
        </p:grpSpPr>
        <p:pic>
          <p:nvPicPr>
            <p:cNvPr id="9" name="Picture 14" descr="リング_2_092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t="9818"/>
            <a:stretch>
              <a:fillRect/>
            </a:stretch>
          </p:blipFill>
          <p:spPr bwMode="auto">
            <a:xfrm>
              <a:off x="249" y="0"/>
              <a:ext cx="3991" cy="3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5" descr="リング_2_092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2" y="122"/>
              <a:ext cx="1225" cy="1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6" descr="リング_2_092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15576"/>
            <a:stretch>
              <a:fillRect/>
            </a:stretch>
          </p:blipFill>
          <p:spPr bwMode="auto">
            <a:xfrm>
              <a:off x="0" y="1389"/>
              <a:ext cx="2336" cy="2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-39682" y="-26988"/>
            <a:ext cx="1443038" cy="995363"/>
            <a:chOff x="0" y="0"/>
            <a:chExt cx="5557" cy="4150"/>
          </a:xfrm>
        </p:grpSpPr>
        <p:pic>
          <p:nvPicPr>
            <p:cNvPr id="13" name="Picture 21" descr="リング_2_092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t="9818"/>
            <a:stretch>
              <a:fillRect/>
            </a:stretch>
          </p:blipFill>
          <p:spPr bwMode="auto">
            <a:xfrm>
              <a:off x="249" y="0"/>
              <a:ext cx="3991" cy="3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2" descr="リング_2_092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2" y="122"/>
              <a:ext cx="1225" cy="1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3" descr="リング_2_092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15576"/>
            <a:stretch>
              <a:fillRect/>
            </a:stretch>
          </p:blipFill>
          <p:spPr bwMode="auto">
            <a:xfrm>
              <a:off x="0" y="1389"/>
              <a:ext cx="2336" cy="2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42950" y="2130524"/>
            <a:ext cx="84201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94617" y="188913"/>
            <a:ext cx="2339975" cy="5937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1472" y="188913"/>
            <a:ext cx="6870700" cy="5937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76" y="188913"/>
            <a:ext cx="9363076" cy="7921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50892" y="1196976"/>
            <a:ext cx="9139237" cy="4929188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98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22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41" y="1196976"/>
            <a:ext cx="4492626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5872" y="1196976"/>
            <a:ext cx="44942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39" y="1535113"/>
            <a:ext cx="43767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39" y="2174875"/>
            <a:ext cx="437673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9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3" y="273149"/>
            <a:ext cx="553720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9" y="1435104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4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4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4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78" y="1196976"/>
            <a:ext cx="9139237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73"/>
            <a:ext cx="9906000" cy="36036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1464" y="188913"/>
            <a:ext cx="9363076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28600" y="6400800"/>
            <a:ext cx="894782" cy="37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A668977A-3572-4392-907F-8F125AD2A05E}" type="slidenum">
              <a:rPr kumimoji="1" lang="en-US" altLang="ja-JP"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pPr defTabSz="762000">
                <a:defRPr/>
              </a:pPr>
              <a:t>‹#›</a:t>
            </a:fld>
            <a:endParaRPr kumimoji="1" lang="en-US" altLang="ja-JP" sz="1600" dirty="0">
              <a:solidFill>
                <a:schemeClr val="tx1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transition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03.0886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-geometric.readthedocs.io/en/latest/index.html" TargetMode="External"/><Relationship Id="rId2" Type="http://schemas.openxmlformats.org/officeDocument/2006/relationships/hyperlink" Target="https://pytorch.org/get-started/previous-vers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orch-geometric.com/whl/torch-1.6.0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2130524"/>
            <a:ext cx="9906000" cy="1470025"/>
          </a:xfrm>
        </p:spPr>
        <p:txBody>
          <a:bodyPr/>
          <a:lstStyle/>
          <a:p>
            <a:r>
              <a:rPr lang="en-CN" altLang="zh-CN" b="1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Project</a:t>
            </a:r>
            <a:endParaRPr lang="en-US" b="1" dirty="0"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85900" y="3600549"/>
            <a:ext cx="6934200" cy="2590800"/>
          </a:xfrm>
        </p:spPr>
        <p:txBody>
          <a:bodyPr/>
          <a:lstStyle/>
          <a:p>
            <a:r>
              <a:rPr lang="en-US" altLang="zh-CN" sz="36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Yang Yang</a:t>
            </a:r>
          </a:p>
          <a:p>
            <a:r>
              <a:rPr lang="en-US" altLang="zh-CN" sz="36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Zhejiang University</a:t>
            </a:r>
          </a:p>
          <a:p>
            <a:r>
              <a:rPr lang="en-US" altLang="zh-CN" sz="36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Teaching</a:t>
            </a:r>
            <a:r>
              <a:rPr lang="zh-CN" altLang="en-US" sz="36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Assistant</a:t>
            </a:r>
            <a:r>
              <a:rPr lang="zh-CN" altLang="en-US" sz="36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：</a:t>
            </a:r>
            <a:r>
              <a:rPr lang="en-US" altLang="zh-CN" sz="36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Jintao</a:t>
            </a:r>
            <a:r>
              <a:rPr lang="zh-CN" altLang="en-US" sz="36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 </a:t>
            </a:r>
            <a:r>
              <a:rPr lang="en-US" altLang="zh-CN" sz="3600" dirty="0" err="1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Su</a:t>
            </a:r>
            <a:endParaRPr lang="en-US" altLang="zh-CN" sz="3600" dirty="0"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pic>
        <p:nvPicPr>
          <p:cNvPr id="6" name="图片 8">
            <a:extLst>
              <a:ext uri="{FF2B5EF4-FFF2-40B4-BE49-F238E27FC236}">
                <a16:creationId xmlns:a16="http://schemas.microsoft.com/office/drawing/2014/main" id="{36E929B3-5573-964C-A068-06AAD3FA8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28600"/>
            <a:ext cx="1080000" cy="10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039CB0-40B9-1E4B-AE15-48DCD8970771}"/>
              </a:ext>
            </a:extLst>
          </p:cNvPr>
          <p:cNvSpPr txBox="1"/>
          <p:nvPr/>
        </p:nvSpPr>
        <p:spPr>
          <a:xfrm>
            <a:off x="7726017" y="5738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108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8699B-F207-48CA-A269-C01C51D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331" y="304800"/>
            <a:ext cx="5367336" cy="792162"/>
          </a:xfrm>
        </p:spPr>
        <p:txBody>
          <a:bodyPr/>
          <a:lstStyle/>
          <a:p>
            <a:r>
              <a:rPr lang="en-US" altLang="zh-CN" spc="-5" dirty="0"/>
              <a:t>Node Classification</a:t>
            </a:r>
            <a:r>
              <a:rPr lang="zh-CN" altLang="en-US" spc="-5" dirty="0"/>
              <a:t> </a:t>
            </a:r>
            <a:r>
              <a:rPr lang="en-US" altLang="zh-CN" spc="-5" dirty="0"/>
              <a:t>T</a:t>
            </a:r>
            <a:r>
              <a:rPr lang="en-US" altLang="zh-CN" spc="-20" dirty="0"/>
              <a:t>ask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0452B-4E8B-4ACF-A728-9771F48C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6CB26E-B76D-9C44-9B0C-D33E2CB91A50}"/>
              </a:ext>
            </a:extLst>
          </p:cNvPr>
          <p:cNvSpPr/>
          <p:nvPr/>
        </p:nvSpPr>
        <p:spPr>
          <a:xfrm>
            <a:off x="914399" y="19050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citation network datasets “Cora”, “</a:t>
            </a:r>
            <a:r>
              <a:rPr lang="en-US" dirty="0" err="1">
                <a:latin typeface="+mj-lt"/>
              </a:rPr>
              <a:t>CiteSeer</a:t>
            </a:r>
            <a:r>
              <a:rPr lang="en-US" dirty="0">
                <a:latin typeface="+mj-lt"/>
              </a:rPr>
              <a:t>” and “PubMed” from the </a:t>
            </a:r>
            <a:r>
              <a:rPr lang="en-US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Revisiting Semi-Supervised Learning with Graph Embeddings</a:t>
            </a:r>
            <a:r>
              <a:rPr lang="en-US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”</a:t>
            </a:r>
            <a:r>
              <a:rPr lang="en-US" dirty="0">
                <a:latin typeface="+mj-lt"/>
              </a:rPr>
              <a:t> paper. Nodes represent documents and edges represent citation links.</a:t>
            </a:r>
            <a:endParaRPr lang="en-CN" dirty="0">
              <a:latin typeface="+mj-lt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97C01D0B-1E5A-494D-BB66-D0AF44476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179613"/>
              </p:ext>
            </p:extLst>
          </p:nvPr>
        </p:nvGraphicFramePr>
        <p:xfrm>
          <a:off x="1650999" y="3649068"/>
          <a:ext cx="660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57663263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72559149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7161803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48363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#Classes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#Nodes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#Edges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8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2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CITESEER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233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7672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8699B-F207-48CA-A269-C01C51DE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/>
              <a:t>Performance Test Details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0452B-4E8B-4ACF-A728-9771F48C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8B78CF2-F679-EF41-A030-40B8BAE12CCF}"/>
              </a:ext>
            </a:extLst>
          </p:cNvPr>
          <p:cNvSpPr txBox="1">
            <a:spLocks/>
          </p:cNvSpPr>
          <p:nvPr/>
        </p:nvSpPr>
        <p:spPr bwMode="auto">
          <a:xfrm>
            <a:off x="26647" y="2286000"/>
            <a:ext cx="3564277" cy="261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0" kern="0" spc="-5" dirty="0"/>
              <a:t>Write train, test </a:t>
            </a:r>
            <a:r>
              <a:rPr lang="en-US" altLang="zh-CN" sz="2800" b="0" kern="0" spc="-5" dirty="0" err="1"/>
              <a:t>loadData</a:t>
            </a:r>
            <a:r>
              <a:rPr lang="en-US" altLang="zh-CN" sz="2800" b="0" kern="0" spc="-5" dirty="0"/>
              <a:t> interface in evaluate.py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b="0" kern="0" spc="-5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0" kern="0" spc="-5" dirty="0"/>
              <a:t>Run evaluate.py to get the performance score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18C0F9-85FC-4D06-81B1-1C4246DB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4" y="888240"/>
            <a:ext cx="6315076" cy="59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567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0452B-4E8B-4ACF-A728-9771F48C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F9EC653-150F-994E-B7C7-BD31A0BF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88913"/>
            <a:ext cx="9363076" cy="792162"/>
          </a:xfrm>
        </p:spPr>
        <p:txBody>
          <a:bodyPr/>
          <a:lstStyle/>
          <a:p>
            <a:r>
              <a:rPr lang="en-CN" altLang="zh-CN" spc="-5" dirty="0"/>
              <a:t>Tools/Packages</a:t>
            </a:r>
            <a:endParaRPr lang="zh-CN" altLang="en-US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33189A23-C74B-0C44-B797-9F767B5B7236}"/>
              </a:ext>
            </a:extLst>
          </p:cNvPr>
          <p:cNvSpPr txBox="1">
            <a:spLocks/>
          </p:cNvSpPr>
          <p:nvPr/>
        </p:nvSpPr>
        <p:spPr bwMode="auto">
          <a:xfrm>
            <a:off x="1333500" y="1828799"/>
            <a:ext cx="7239000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N" altLang="zh-CN" sz="2800" b="0" kern="0" spc="-5" dirty="0">
                <a:latin typeface="+mj-lt"/>
              </a:rPr>
              <a:t>Python</a:t>
            </a:r>
            <a:endParaRPr lang="en-US" altLang="zh-CN" sz="2800" b="0" kern="0" spc="-5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N" altLang="zh-CN" sz="2800" b="0" kern="0" spc="-5" dirty="0">
                <a:latin typeface="+mj-lt"/>
              </a:rPr>
              <a:t>Pytorch 1.6.0</a:t>
            </a:r>
            <a:endParaRPr lang="en-US" altLang="zh-CN" sz="2800" b="0" kern="0" spc="-5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400" b="0" kern="0" dirty="0">
                <a:solidFill>
                  <a:srgbClr val="00B0F0"/>
                </a:solidFill>
                <a:latin typeface="+mj-lt"/>
                <a:hlinkClick r:id="rId2"/>
              </a:rPr>
              <a:t>https://pytorch.org/get-started/previous-versions/</a:t>
            </a:r>
            <a:endParaRPr lang="en-CN" altLang="zh-CN" sz="1400" b="0" kern="0" dirty="0">
              <a:solidFill>
                <a:srgbClr val="00B0F0"/>
              </a:solidFill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N" altLang="zh-CN" sz="2800" b="0" kern="0" spc="-5" dirty="0">
                <a:latin typeface="+mj-lt"/>
              </a:rPr>
              <a:t>Anaconda</a:t>
            </a:r>
            <a:endParaRPr lang="en-US" altLang="zh-CN" sz="2800" b="0" kern="0" spc="-5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N" altLang="zh-CN" sz="2800" b="0" kern="0" spc="-5" dirty="0">
                <a:latin typeface="+mj-lt"/>
              </a:rPr>
              <a:t>Cuda 10.1</a:t>
            </a:r>
            <a:endParaRPr lang="en-CN" altLang="zh-CN" sz="2800" b="0" kern="0" spc="-5" dirty="0">
              <a:solidFill>
                <a:srgbClr val="FF0000"/>
              </a:solidFill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N" altLang="zh-CN" sz="2800" b="0" kern="0" spc="-5" dirty="0">
                <a:latin typeface="+mj-lt"/>
              </a:rPr>
              <a:t>Pytorch-geometric</a:t>
            </a:r>
            <a:endParaRPr lang="en-US" altLang="zh-CN" sz="2800" b="0" kern="0" spc="-5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400" b="0" kern="0" dirty="0">
                <a:solidFill>
                  <a:srgbClr val="00B0F0"/>
                </a:solidFill>
                <a:latin typeface="+mj-lt"/>
                <a:hlinkClick r:id="rId3"/>
              </a:rPr>
              <a:t>https://pytorch-geometric.readthedocs.io/en/latest/index.html</a:t>
            </a:r>
            <a:endParaRPr lang="en-US" altLang="zh-CN" sz="1400" b="0" kern="0" dirty="0">
              <a:solidFill>
                <a:srgbClr val="00B0F0"/>
              </a:solidFill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400" b="0" kern="0" dirty="0">
                <a:solidFill>
                  <a:srgbClr val="00B0F0"/>
                </a:solidFill>
                <a:latin typeface="+mj-lt"/>
                <a:hlinkClick r:id="rId4"/>
              </a:rPr>
              <a:t>https://pytorch-geometric.com/whl/torch-1.6.0.html</a:t>
            </a:r>
            <a:endParaRPr lang="en-US" altLang="zh-CN" sz="1400" b="0" kern="0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36369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8699B-F207-48CA-A269-C01C51DE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zh-CN" spc="-5" dirty="0"/>
              <a:t>Grade</a:t>
            </a:r>
            <a:r>
              <a:rPr lang="zh-CN" altLang="en-US" spc="-5" dirty="0"/>
              <a:t>（</a:t>
            </a:r>
            <a:r>
              <a:rPr lang="en-US" altLang="zh-CN" spc="-5" dirty="0"/>
              <a:t>100</a:t>
            </a:r>
            <a:r>
              <a:rPr lang="zh-CN" altLang="en-US" spc="-5" dirty="0"/>
              <a:t>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0452B-4E8B-4ACF-A728-9771F48C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9C3FAEF-6706-0D4A-A899-6B341E960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572000"/>
            <a:ext cx="3667759" cy="509588"/>
          </a:xfrm>
        </p:spPr>
        <p:txBody>
          <a:bodyPr/>
          <a:lstStyle/>
          <a:p>
            <a:r>
              <a:rPr lang="fr-FR" altLang="zh-CN" sz="2800" spc="-10" dirty="0">
                <a:latin typeface="+mj-lt"/>
                <a:cs typeface="Calibri"/>
              </a:rPr>
              <a:t>Performance</a:t>
            </a:r>
            <a:r>
              <a:rPr lang="zh-CN" altLang="en-US" sz="2800" spc="-10" dirty="0">
                <a:latin typeface="+mj-lt"/>
                <a:cs typeface="Calibri"/>
              </a:rPr>
              <a:t>（</a:t>
            </a:r>
            <a:r>
              <a:rPr lang="en-US" altLang="zh-CN" sz="2800" spc="-10" dirty="0">
                <a:latin typeface="+mj-lt"/>
                <a:cs typeface="Calibri"/>
              </a:rPr>
              <a:t>25</a:t>
            </a:r>
            <a:r>
              <a:rPr lang="zh-CN" altLang="en-US" sz="2800" spc="-10" dirty="0">
                <a:latin typeface="+mj-lt"/>
                <a:cs typeface="Calibri"/>
              </a:rPr>
              <a:t>）</a:t>
            </a:r>
            <a:endParaRPr lang="fr-FR" altLang="zh-CN" spc="-15" dirty="0">
              <a:latin typeface="+mj-lt"/>
              <a:cs typeface="Calibri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6DDE923-1C5E-234F-99EC-A3A5537230D8}"/>
              </a:ext>
            </a:extLst>
          </p:cNvPr>
          <p:cNvSpPr txBox="1">
            <a:spLocks/>
          </p:cNvSpPr>
          <p:nvPr/>
        </p:nvSpPr>
        <p:spPr bwMode="auto">
          <a:xfrm>
            <a:off x="914400" y="1295400"/>
            <a:ext cx="323052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fr-FR" altLang="zh-CN" kern="0" spc="-10" dirty="0">
                <a:latin typeface="+mj-lt"/>
                <a:cs typeface="Calibri"/>
              </a:rPr>
              <a:t>Documents</a:t>
            </a:r>
            <a:r>
              <a:rPr lang="zh-CN" altLang="en-US" kern="0" spc="-10" dirty="0">
                <a:latin typeface="+mj-lt"/>
                <a:cs typeface="Calibri"/>
              </a:rPr>
              <a:t>（</a:t>
            </a:r>
            <a:r>
              <a:rPr lang="en-US" altLang="zh-CN" kern="0" spc="-10" dirty="0">
                <a:latin typeface="+mj-lt"/>
                <a:cs typeface="Calibri"/>
              </a:rPr>
              <a:t>50</a:t>
            </a:r>
            <a:r>
              <a:rPr lang="zh-CN" altLang="en-US" kern="0" spc="-10" dirty="0">
                <a:latin typeface="+mj-lt"/>
                <a:cs typeface="Calibri"/>
              </a:rPr>
              <a:t>）</a:t>
            </a:r>
            <a:endParaRPr lang="fr-FR" altLang="zh-CN" kern="0" spc="-15" dirty="0">
              <a:latin typeface="+mj-lt"/>
              <a:cs typeface="Calibri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B795B22-A339-CA4B-808A-8BEE6C1D5E36}"/>
              </a:ext>
            </a:extLst>
          </p:cNvPr>
          <p:cNvSpPr txBox="1">
            <a:spLocks/>
          </p:cNvSpPr>
          <p:nvPr/>
        </p:nvSpPr>
        <p:spPr bwMode="auto">
          <a:xfrm>
            <a:off x="892935" y="2861309"/>
            <a:ext cx="239232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fr-FR" altLang="zh-CN" kern="0" spc="-10" dirty="0">
                <a:latin typeface="+mj-lt"/>
                <a:cs typeface="Calibri"/>
              </a:rPr>
              <a:t>Codes</a:t>
            </a:r>
            <a:r>
              <a:rPr lang="zh-CN" altLang="en-US" kern="0" spc="-10" dirty="0">
                <a:latin typeface="+mj-lt"/>
                <a:cs typeface="Calibri"/>
              </a:rPr>
              <a:t>（</a:t>
            </a:r>
            <a:r>
              <a:rPr lang="en-US" altLang="zh-CN" kern="0" spc="-10" dirty="0">
                <a:latin typeface="+mj-lt"/>
                <a:cs typeface="Calibri"/>
              </a:rPr>
              <a:t>25</a:t>
            </a:r>
            <a:r>
              <a:rPr lang="zh-CN" altLang="en-US" kern="0" spc="-10" dirty="0">
                <a:latin typeface="+mj-lt"/>
                <a:cs typeface="Calibri"/>
              </a:rPr>
              <a:t>）</a:t>
            </a:r>
            <a:endParaRPr lang="fr-FR" altLang="zh-CN" kern="0" spc="-15" dirty="0">
              <a:latin typeface="+mj-lt"/>
              <a:cs typeface="Calibri"/>
            </a:endParaRPr>
          </a:p>
          <a:p>
            <a:pPr marL="0" indent="0">
              <a:buFontTx/>
              <a:buNone/>
            </a:pPr>
            <a:endParaRPr lang="fr-FR" altLang="zh-CN" kern="0" spc="-15" dirty="0">
              <a:latin typeface="+mj-lt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6C4569-D8AE-FD47-AF7E-3F4C41978D23}"/>
                  </a:ext>
                </a:extLst>
              </p:cNvPr>
              <p:cNvSpPr txBox="1"/>
              <p:nvPr/>
            </p:nvSpPr>
            <p:spPr>
              <a:xfrm>
                <a:off x="3518089" y="5081588"/>
                <a:ext cx="3996863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(60, 100−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𝑦𝑜𝑢𝑟𝑠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6C4569-D8AE-FD47-AF7E-3F4C41978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089" y="5081588"/>
                <a:ext cx="3996863" cy="318677"/>
              </a:xfrm>
              <a:prstGeom prst="rect">
                <a:avLst/>
              </a:prstGeom>
              <a:blipFill>
                <a:blip r:embed="rId2"/>
                <a:stretch>
                  <a:fillRect r="-45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DA6F1DB-FD11-6648-ADF8-58382A991DF4}"/>
              </a:ext>
            </a:extLst>
          </p:cNvPr>
          <p:cNvSpPr/>
          <p:nvPr/>
        </p:nvSpPr>
        <p:spPr>
          <a:xfrm>
            <a:off x="1858922" y="5514264"/>
            <a:ext cx="5759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pc="-10" dirty="0">
                <a:latin typeface="+mj-lt"/>
                <a:cs typeface="Calibri"/>
              </a:rPr>
              <a:t>The code can not run. (60)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pc="-10" dirty="0" err="1">
                <a:latin typeface="+mj-lt"/>
                <a:cs typeface="Calibri"/>
              </a:rPr>
              <a:t>Utilizing</a:t>
            </a:r>
            <a:r>
              <a:rPr lang="fr-FR" spc="-10" dirty="0">
                <a:latin typeface="+mj-lt"/>
                <a:cs typeface="Calibri"/>
              </a:rPr>
              <a:t> test label or full </a:t>
            </a:r>
            <a:r>
              <a:rPr lang="fr-FR" spc="-10" dirty="0" err="1">
                <a:latin typeface="+mj-lt"/>
                <a:cs typeface="Calibri"/>
              </a:rPr>
              <a:t>datasets</a:t>
            </a:r>
            <a:r>
              <a:rPr lang="fr-FR" spc="-10" dirty="0">
                <a:latin typeface="+mj-lt"/>
                <a:cs typeface="Calibri"/>
              </a:rPr>
              <a:t> to train model. (60)</a:t>
            </a:r>
            <a:endParaRPr lang="en-CN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2F94E8-EE09-9B46-B0B7-D6CB42A08C72}"/>
              </a:ext>
            </a:extLst>
          </p:cNvPr>
          <p:cNvSpPr/>
          <p:nvPr/>
        </p:nvSpPr>
        <p:spPr>
          <a:xfrm>
            <a:off x="1851926" y="1939826"/>
            <a:ext cx="5010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pc="-10" dirty="0">
                <a:latin typeface="+mj-lt"/>
                <a:cs typeface="Calibri"/>
              </a:rPr>
              <a:t>Algorithms, framwork, </a:t>
            </a:r>
            <a:r>
              <a:rPr lang="en-US" altLang="zh-CN" spc="-10" dirty="0">
                <a:latin typeface="+mj-lt"/>
                <a:cs typeface="Calibri"/>
              </a:rPr>
              <a:t>f</a:t>
            </a:r>
            <a:r>
              <a:rPr lang="fr-FR" spc="-10" dirty="0">
                <a:latin typeface="+mj-lt"/>
                <a:cs typeface="Calibri"/>
              </a:rPr>
              <a:t>inalResult(meanACC)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pc="-10" dirty="0">
                <a:latin typeface="+mj-lt"/>
                <a:cs typeface="Calibri"/>
              </a:rPr>
              <a:t>Be clear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22020-9442-3E48-9B4B-6999B5AB3EB5}"/>
              </a:ext>
            </a:extLst>
          </p:cNvPr>
          <p:cNvSpPr/>
          <p:nvPr/>
        </p:nvSpPr>
        <p:spPr>
          <a:xfrm>
            <a:off x="1872861" y="3586149"/>
            <a:ext cx="193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0" dirty="0">
                <a:latin typeface="+mj-lt"/>
                <a:cs typeface="Calibri"/>
              </a:rPr>
              <a:t>Readability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0" dirty="0">
                <a:latin typeface="+mj-lt"/>
                <a:cs typeface="Calibri"/>
              </a:rPr>
              <a:t>Completeness</a:t>
            </a:r>
          </a:p>
        </p:txBody>
      </p:sp>
    </p:spTree>
    <p:extLst>
      <p:ext uri="{BB962C8B-B14F-4D97-AF65-F5344CB8AC3E}">
        <p14:creationId xmlns:p14="http://schemas.microsoft.com/office/powerpoint/2010/main" val="20657994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8699B-F207-48CA-A269-C01C51DE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/>
              <a:t>Submit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0452B-4E8B-4ACF-A728-9771F48C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9C3FAEF-6706-0D4A-A899-6B341E960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838200"/>
            <a:ext cx="7924800" cy="2037140"/>
          </a:xfrm>
        </p:spPr>
        <p:txBody>
          <a:bodyPr/>
          <a:lstStyle/>
          <a:p>
            <a:r>
              <a:rPr lang="fr-FR" altLang="zh-CN" spc="-10" dirty="0">
                <a:latin typeface="+mj-lt"/>
                <a:cs typeface="Calibri"/>
              </a:rPr>
              <a:t>Code</a:t>
            </a:r>
            <a:endParaRPr lang="fr-FR" altLang="zh-CN" spc="-15" dirty="0">
              <a:latin typeface="+mj-lt"/>
              <a:cs typeface="Calibri"/>
            </a:endParaRPr>
          </a:p>
          <a:p>
            <a:r>
              <a:rPr lang="fr-FR" altLang="zh-CN" spc="-15" dirty="0">
                <a:latin typeface="+mj-lt"/>
                <a:cs typeface="Calibri"/>
              </a:rPr>
              <a:t>Documents</a:t>
            </a:r>
          </a:p>
          <a:p>
            <a:r>
              <a:rPr lang="fr-FR" altLang="zh-CN" spc="-15" dirty="0">
                <a:solidFill>
                  <a:srgbClr val="FF0000"/>
                </a:solidFill>
                <a:latin typeface="+mj-lt"/>
                <a:cs typeface="Calibri"/>
              </a:rPr>
              <a:t>Delete data directory</a:t>
            </a:r>
          </a:p>
          <a:p>
            <a:r>
              <a:rPr lang="fr-FR" altLang="zh-CN" spc="-15" dirty="0">
                <a:latin typeface="+mj-lt"/>
                <a:cs typeface="Calibri"/>
              </a:rPr>
              <a:t>Compressed as zip </a:t>
            </a:r>
            <a:r>
              <a:rPr lang="fr-FR" altLang="zh-CN" spc="-15" dirty="0" err="1">
                <a:latin typeface="+mj-lt"/>
                <a:cs typeface="Calibri"/>
              </a:rPr>
              <a:t>submit</a:t>
            </a:r>
            <a:r>
              <a:rPr lang="fr-FR" altLang="zh-CN" spc="-15" dirty="0">
                <a:latin typeface="+mj-lt"/>
                <a:cs typeface="Calibri"/>
              </a:rPr>
              <a:t> to </a:t>
            </a:r>
            <a:r>
              <a:rPr lang="fr-FR" altLang="zh-CN" spc="-15" dirty="0" err="1">
                <a:solidFill>
                  <a:schemeClr val="accent5">
                    <a:lumMod val="50000"/>
                  </a:schemeClr>
                </a:solidFill>
                <a:latin typeface="+mj-lt"/>
                <a:cs typeface="Calibri"/>
              </a:rPr>
              <a:t>jtsu@zju.edu.cn</a:t>
            </a:r>
            <a:r>
              <a:rPr lang="fr-FR" altLang="zh-CN" spc="-15" dirty="0">
                <a:solidFill>
                  <a:schemeClr val="accent5">
                    <a:lumMod val="50000"/>
                  </a:schemeClr>
                </a:solidFill>
                <a:latin typeface="+mj-lt"/>
                <a:cs typeface="Calibri"/>
              </a:rPr>
              <a:t> </a:t>
            </a:r>
          </a:p>
          <a:p>
            <a:endParaRPr lang="fr-FR" altLang="zh-CN" spc="-15" dirty="0">
              <a:latin typeface="+mj-lt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ADFC4-5C8B-2D44-A64A-86C25D14F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89" y="2970749"/>
            <a:ext cx="5032481" cy="3402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EE4052-A97A-1046-AE81-6214F4E5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370" y="2970749"/>
            <a:ext cx="5655923" cy="33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5104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ji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116795</TotalTime>
  <Words>213</Words>
  <Application>Microsoft Office PowerPoint</Application>
  <PresentationFormat>A4 纸张(210x297 毫米)</PresentationFormat>
  <Paragraphs>52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Times New Roman</vt:lpstr>
      <vt:lpstr>jie</vt:lpstr>
      <vt:lpstr>Project</vt:lpstr>
      <vt:lpstr>Node Classification Task</vt:lpstr>
      <vt:lpstr>Performance Test Details</vt:lpstr>
      <vt:lpstr>Tools/Packages</vt:lpstr>
      <vt:lpstr>Grade（100）</vt:lpstr>
      <vt:lpstr>Submit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Influence Analysis and Action Prediction via Factor Graph Models</dc:title>
  <dc:creator>Jie Tang</dc:creator>
  <cp:keywords>Social Influence Analysis, social prediction, social networks</cp:keywords>
  <cp:lastModifiedBy>J D</cp:lastModifiedBy>
  <cp:revision>8208</cp:revision>
  <cp:lastPrinted>2020-10-28T03:56:13Z</cp:lastPrinted>
  <dcterms:created xsi:type="dcterms:W3CDTF">1601-01-01T00:00:00Z</dcterms:created>
  <dcterms:modified xsi:type="dcterms:W3CDTF">2020-11-09T00:06:10Z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